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254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9920"/>
  </p:normalViewPr>
  <p:slideViewPr>
    <p:cSldViewPr snapToGrid="0">
      <p:cViewPr varScale="1">
        <p:scale>
          <a:sx n="51" d="100"/>
          <a:sy n="51" d="100"/>
        </p:scale>
        <p:origin x="279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1500">
        <a:latin typeface="+mn-lt"/>
        <a:ea typeface="+mn-ea"/>
        <a:cs typeface="+mn-cs"/>
        <a:sym typeface="Helvetica Neue"/>
      </a:defRPr>
    </a:lvl1pPr>
    <a:lvl2pPr indent="228600" defTabSz="457200" latinLnBrk="0">
      <a:lnSpc>
        <a:spcPct val="117999"/>
      </a:lnSpc>
      <a:defRPr sz="1500">
        <a:latin typeface="+mn-lt"/>
        <a:ea typeface="+mn-ea"/>
        <a:cs typeface="+mn-cs"/>
        <a:sym typeface="Helvetica Neue"/>
      </a:defRPr>
    </a:lvl2pPr>
    <a:lvl3pPr indent="457200" defTabSz="457200" latinLnBrk="0">
      <a:lnSpc>
        <a:spcPct val="117999"/>
      </a:lnSpc>
      <a:defRPr sz="1500">
        <a:latin typeface="+mn-lt"/>
        <a:ea typeface="+mn-ea"/>
        <a:cs typeface="+mn-cs"/>
        <a:sym typeface="Helvetica Neue"/>
      </a:defRPr>
    </a:lvl3pPr>
    <a:lvl4pPr indent="685800" defTabSz="457200" latinLnBrk="0">
      <a:lnSpc>
        <a:spcPct val="117999"/>
      </a:lnSpc>
      <a:defRPr sz="1500">
        <a:latin typeface="+mn-lt"/>
        <a:ea typeface="+mn-ea"/>
        <a:cs typeface="+mn-cs"/>
        <a:sym typeface="Helvetica Neue"/>
      </a:defRPr>
    </a:lvl4pPr>
    <a:lvl5pPr indent="914400" defTabSz="457200" latinLnBrk="0">
      <a:lnSpc>
        <a:spcPct val="117999"/>
      </a:lnSpc>
      <a:defRPr sz="1500">
        <a:latin typeface="+mn-lt"/>
        <a:ea typeface="+mn-ea"/>
        <a:cs typeface="+mn-cs"/>
        <a:sym typeface="Helvetica Neue"/>
      </a:defRPr>
    </a:lvl5pPr>
    <a:lvl6pPr indent="1143000" defTabSz="457200" latinLnBrk="0">
      <a:lnSpc>
        <a:spcPct val="117999"/>
      </a:lnSpc>
      <a:defRPr sz="1500">
        <a:latin typeface="+mn-lt"/>
        <a:ea typeface="+mn-ea"/>
        <a:cs typeface="+mn-cs"/>
        <a:sym typeface="Helvetica Neue"/>
      </a:defRPr>
    </a:lvl6pPr>
    <a:lvl7pPr indent="1371600" defTabSz="457200" latinLnBrk="0">
      <a:lnSpc>
        <a:spcPct val="117999"/>
      </a:lnSpc>
      <a:defRPr sz="1500">
        <a:latin typeface="+mn-lt"/>
        <a:ea typeface="+mn-ea"/>
        <a:cs typeface="+mn-cs"/>
        <a:sym typeface="Helvetica Neue"/>
      </a:defRPr>
    </a:lvl7pPr>
    <a:lvl8pPr indent="1600200" defTabSz="457200" latinLnBrk="0">
      <a:lnSpc>
        <a:spcPct val="117999"/>
      </a:lnSpc>
      <a:defRPr sz="1500">
        <a:latin typeface="+mn-lt"/>
        <a:ea typeface="+mn-ea"/>
        <a:cs typeface="+mn-cs"/>
        <a:sym typeface="Helvetica Neue"/>
      </a:defRPr>
    </a:lvl8pPr>
    <a:lvl9pPr indent="1828800" defTabSz="457200" latinLnBrk="0">
      <a:lnSpc>
        <a:spcPct val="117999"/>
      </a:lnSpc>
      <a:defRPr sz="15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t>Inflammatory bowel disease (IBD) is a chronic gastrointestinal inflammatory condition that includes Crohn’s disease (CD) and ulcerative colitis (UC)</a:t>
            </a:r>
          </a:p>
          <a:p>
            <a:endParaRPr/>
          </a:p>
          <a:p>
            <a:r>
              <a:t>Periods of stomach discomfort, weight loss, bloody diarrhea, and inflammation and ulceration in the intestinal mucosa are characteristic of IBD</a:t>
            </a:r>
          </a:p>
          <a:p>
            <a:endParaRPr/>
          </a:p>
          <a:p>
            <a:r>
              <a:t>UC typically affects the colon and rectum, while CD can affect any region of the gut, it has an affinity for the terminal ileum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r>
              <a:rPr dirty="0"/>
              <a:t>Recent research on IBD epidemiology underscores the importance of environmental factors in the pathogenesis of the disease. </a:t>
            </a:r>
          </a:p>
          <a:p>
            <a:r>
              <a:rPr dirty="0"/>
              <a:t>Over the last 50 years, there has been a notable increase in the prevalence of CD in developed nations and the disease has gained increased recognition in less developed countries with </a:t>
            </a:r>
            <a:r>
              <a:rPr dirty="0" err="1"/>
              <a:t>industrialisation</a:t>
            </a:r>
            <a:r>
              <a:rPr dirty="0"/>
              <a:t>.</a:t>
            </a:r>
          </a:p>
          <a:p>
            <a:endParaRPr dirty="0"/>
          </a:p>
          <a:p>
            <a:r>
              <a:rPr dirty="0"/>
              <a:t>The development of IBD can be significantly influenced by food intake, which is an important environmental factor to consider. </a:t>
            </a:r>
          </a:p>
          <a:p>
            <a:r>
              <a:rPr dirty="0"/>
              <a:t>Consuming a diet rich in fruits and vegetables could be associated with a reduced risk of CD. Conversely, fast food that is high in</a:t>
            </a:r>
            <a:r>
              <a:rPr lang="en-US" dirty="0"/>
              <a:t> </a:t>
            </a:r>
            <a:r>
              <a:rPr dirty="0"/>
              <a:t>fat and sugar may exacerbate CD symptom. </a:t>
            </a:r>
          </a:p>
          <a:p>
            <a:endParaRPr dirty="0"/>
          </a:p>
          <a:p>
            <a:r>
              <a:rPr dirty="0"/>
              <a:t>In several Western nations, diets high in sugar have been </a:t>
            </a:r>
            <a:r>
              <a:rPr dirty="0" err="1"/>
              <a:t>recognised</a:t>
            </a:r>
            <a:r>
              <a:rPr dirty="0"/>
              <a:t> as a risk factor for CD and the use of artificial food additives in Western diets may disrupt the normal function of the intestinal wall and promote intestinal inflammation</a:t>
            </a:r>
          </a:p>
          <a:p>
            <a:endParaRPr dirty="0"/>
          </a:p>
          <a:p>
            <a:r>
              <a:rPr dirty="0"/>
              <a:t>Smoking increases the risk of CD and postoperative disease incidence. </a:t>
            </a:r>
          </a:p>
          <a:p>
            <a:r>
              <a:rPr dirty="0"/>
              <a:t>The effects of smoking on immune responses are observed in both cellular and humoral components, and it also stimulates the production of colonic mucus.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rPr dirty="0"/>
              <a:t>Various environmental factors, such as psychological stress, appendectomy, dietary habits, and medication use, influence the development of IBD. </a:t>
            </a:r>
          </a:p>
          <a:p>
            <a:r>
              <a:rPr dirty="0"/>
              <a:t>Appendectomy is an independent risk factor for developing CD. Epidemiological studies have identified these environmental factors in the development of IBD, but exploring mechanistic studies of their effects on IBD disease progression remains challenging. </a:t>
            </a:r>
          </a:p>
          <a:p>
            <a:endParaRPr dirty="0"/>
          </a:p>
          <a:p>
            <a:r>
              <a:rPr dirty="0"/>
              <a:t>Traditionally, there has been an association between vitamin D and both calcium metabolism and bone health. However, awareness of its immunological role is increasing. According to research, there is a strong correlation between vitamin D deficiency and an elevated risk of developing IBD.</a:t>
            </a:r>
          </a:p>
          <a:p>
            <a:endParaRPr dirty="0"/>
          </a:p>
          <a:p>
            <a:r>
              <a:rPr dirty="0"/>
              <a:t>Recent studies have found that antibiotic use is a crucial environmental factor that affects the microbiome and, consequently, impacts the likelihood of developing IBD. Stress plays a key role in influencing the pathogenesis of CD and UC. Individuals with low-stress levels have a lower risk of disease development.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r>
              <a:rPr dirty="0"/>
              <a:t>In the innate immune response, various types of cells are involved, such as dendritic cells, neutrophils, macrophages, natural killer cells, monocytes, and epithelial cells, and this process is triggered by the identification of microbial antigens through pattern recognition receptors, such as toll-like receptors on the cell surface and NOD-like receptors within the cytoplasm of these cells</a:t>
            </a:r>
          </a:p>
          <a:p>
            <a:endParaRPr dirty="0"/>
          </a:p>
          <a:p>
            <a:r>
              <a:rPr dirty="0"/>
              <a:t>Adaptive immunity is </a:t>
            </a:r>
            <a:r>
              <a:rPr dirty="0" err="1"/>
              <a:t>characterised</a:t>
            </a:r>
            <a:r>
              <a:rPr dirty="0"/>
              <a:t> by high specificity and a slower response time to pathogens</a:t>
            </a:r>
          </a:p>
          <a:p>
            <a:r>
              <a:rPr dirty="0"/>
              <a:t>The type and number of T cells can influence the response, with Th1 cells induced by IL-12 producing significant amounts of IFN-</a:t>
            </a:r>
            <a:r>
              <a:rPr dirty="0" err="1"/>
              <a:t>γ</a:t>
            </a:r>
            <a:r>
              <a:rPr dirty="0"/>
              <a:t>, while Th 2 (T helper 2) cells release IL-4, IL-5, and IL-13</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r>
              <a:rPr dirty="0"/>
              <a:t>NOD2 also contributes to immune tolerance, and its dysfunction can cause cell damage in patients with the NOD2 3020insC mutation. The association of the IL23R polymorphism with both CD and UC suggests that IL-23 may be involved in the shared inflammatory pathway underlying chronic intestinal inflammation. </a:t>
            </a:r>
          </a:p>
          <a:p>
            <a:endParaRPr dirty="0"/>
          </a:p>
          <a:p>
            <a:r>
              <a:rPr dirty="0"/>
              <a:t>Impaired autophagy is observed in patients with mutations in NOD2 or Atg16L1, which is usually triggered by bactericidal effects and the presentation of endogenous antigens. Dysregulation of the unfolded protein response, which is closely related to autophagy and innate immunity, may also provide </a:t>
            </a:r>
            <a:r>
              <a:rPr lang="en-US" dirty="0"/>
              <a:t>clues </a:t>
            </a:r>
            <a:r>
              <a:rPr dirty="0"/>
              <a:t>to IBD pathogenesis.</a:t>
            </a:r>
          </a:p>
          <a:p>
            <a:endParaRPr dirty="0"/>
          </a:p>
          <a:p>
            <a:r>
              <a:rPr dirty="0"/>
              <a:t>A defective epithelial barrier and increased intestinal permeability are common features in IBD patients. The mucous layer enveloping the intestinal epithelium expresses the first physical barrier between food antigens and intestinal bacteria at the mucosal surface. </a:t>
            </a:r>
            <a:r>
              <a:rPr lang="en-US" dirty="0"/>
              <a:t>S</a:t>
            </a:r>
            <a:r>
              <a:rPr dirty="0"/>
              <a:t>tudies have demonstrated the significance of mucus in preventing bacterial infiltration and inflammation in the intestine. </a:t>
            </a:r>
          </a:p>
          <a:p>
            <a:endParaRPr dirty="0"/>
          </a:p>
          <a:p>
            <a:r>
              <a:rPr dirty="0"/>
              <a:t>The intestinal epithelium, consisting of enterocytes and </a:t>
            </a:r>
            <a:r>
              <a:rPr dirty="0" err="1"/>
              <a:t>specialised</a:t>
            </a:r>
            <a:r>
              <a:rPr dirty="0"/>
              <a:t> cells, such as goblet cells and Paneth cells, forms the second line of </a:t>
            </a:r>
            <a:r>
              <a:rPr dirty="0" err="1"/>
              <a:t>defence</a:t>
            </a:r>
            <a:r>
              <a:rPr dirty="0"/>
              <a:t> against bacterial invasion.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r>
              <a:rPr dirty="0"/>
              <a:t>Of the 1000–5000 different species in the gut, the vast majority (99%) fall under the categories of Firmicutes, Bacteroidetes, Proteobacteria, and Actinobacteria</a:t>
            </a:r>
          </a:p>
          <a:p>
            <a:endParaRPr dirty="0"/>
          </a:p>
          <a:p>
            <a:r>
              <a:rPr dirty="0"/>
              <a:t>The gut microbiome is affected by various factors, including diet, probiotics, antibiotics, exogenous enzymes, </a:t>
            </a:r>
            <a:r>
              <a:rPr dirty="0" err="1"/>
              <a:t>faecal</a:t>
            </a:r>
            <a:r>
              <a:rPr dirty="0"/>
              <a:t> microbiome transplantation and environmental factors. Coexistence with the microbiome may benefit host metabolism and gastrointestinal development. </a:t>
            </a:r>
          </a:p>
          <a:p>
            <a:endParaRPr dirty="0"/>
          </a:p>
          <a:p>
            <a:r>
              <a:rPr dirty="0"/>
              <a:t>Studies examining the gut microbiota of individuals with CD and UC in both inflamed and non-inflamed regions of the intestines have consistently reported a significant reduction in microbial diversity in the fecal microbiome of patients with IBD, compared to that of</a:t>
            </a:r>
            <a:r>
              <a:rPr lang="en-US" dirty="0"/>
              <a:t> </a:t>
            </a:r>
            <a:r>
              <a:rPr dirty="0"/>
              <a:t>healthy controls. An abnormal immune response by the host to the gut microbiome appears to underlie the development</a:t>
            </a:r>
            <a:r>
              <a:rPr lang="en-US" dirty="0"/>
              <a:t> </a:t>
            </a:r>
            <a:r>
              <a:rPr dirty="0"/>
              <a:t>of IBD. </a:t>
            </a:r>
          </a:p>
          <a:p>
            <a:r>
              <a:rPr dirty="0"/>
              <a:t>Other studies have also found that the microbiome of people with IBD is more unstable than that of healthy people. The dominant Firmicutes and Bacteroidetes phyla in a healthy gut play a crucial role in producing the epithelial metabolic matrix. Conversely, individuals with CD exhibit a gut microbiota that is marked by a deficiency of Firmicutes and Bacteroidetes and an overabundance of specific gut bacterial species. </a:t>
            </a:r>
          </a:p>
          <a:p>
            <a:endParaRPr dirty="0"/>
          </a:p>
          <a:p>
            <a:r>
              <a:rPr dirty="0"/>
              <a:t>Individuals with IBD, particularly those with CD, exhibit a significant rise in the abundance of bacteria that are associated with the colonic adherent mucus layer. In CD, a sustained increment in mucosal-associated E. coli and a decrease in Firmicutes have been published. Studies have found that there is strong evidence of increased levels of E. coli in the mucous membranes of both the ileum and colon and the presence of CD in granulomas suggests that increased levels of E. coli may play a significant role in causing the disease. </a:t>
            </a:r>
          </a:p>
          <a:p>
            <a:endParaRPr dirty="0"/>
          </a:p>
          <a:p>
            <a:r>
              <a:rPr dirty="0"/>
              <a:t>The gut microbiome can have both pro-inflammatory and anti-inflammatory effects in the development of IBD. </a:t>
            </a:r>
            <a:r>
              <a:rPr lang="en-US" dirty="0"/>
              <a:t>Through m</a:t>
            </a:r>
            <a:r>
              <a:rPr dirty="0"/>
              <a:t>ostly animal models of colitis,</a:t>
            </a:r>
            <a:r>
              <a:rPr lang="en-US" dirty="0"/>
              <a:t> it’s found that</a:t>
            </a:r>
            <a:r>
              <a:rPr dirty="0"/>
              <a:t> the gut microbiome is essential for pathogenesis. However, it is challenging to definitively establish a cause and effect correlation between the gut microbiome and IBD in humans. </a:t>
            </a:r>
          </a:p>
          <a:p>
            <a:endParaRPr dirty="0"/>
          </a:p>
          <a:p>
            <a:r>
              <a:rPr dirty="0"/>
              <a:t>Nevertheless, the gut microbiome has been shown to clearly promote the expansion of IBD. For instance, in patients with CD, there is an increase in Mycobacterium avium subsp. Paratuberculosis and adherent invasive Escherichia coli. In addition, Clostridium difficile is present at higher levels in both CD and UC patients, both during relapse and remission. Patients with CD exhibit increased bacterial counts in the mucosal region and a reduction in anti-inflammatory commensal </a:t>
            </a:r>
            <a:r>
              <a:rPr dirty="0" err="1"/>
              <a:t>Faecalibacterium</a:t>
            </a:r>
            <a:r>
              <a:rPr dirty="0"/>
              <a:t> </a:t>
            </a:r>
            <a:r>
              <a:rPr dirty="0" err="1"/>
              <a:t>prausnitzii</a:t>
            </a:r>
            <a:r>
              <a:rPr dirty="0"/>
              <a:t>. The likelihood of a single infection causing or resulting in IBD is low in both human and animal infection models.</a:t>
            </a:r>
          </a:p>
          <a:p>
            <a:endParaRPr dirty="0"/>
          </a:p>
          <a:p>
            <a:r>
              <a:rPr dirty="0"/>
              <a:t>To </a:t>
            </a:r>
            <a:r>
              <a:rPr dirty="0" err="1"/>
              <a:t>summarise</a:t>
            </a:r>
            <a:r>
              <a:rPr dirty="0"/>
              <a:t>, the pathophysiology of IBD is significantly influenced by microbial factors that impact the immune system, as well as the development and metabolism of the gastrointestinal system.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Crohns Disease is a complex interplay between genetics, barrier function, immune response and the environment </a:t>
            </a:r>
          </a:p>
          <a:p>
            <a:endParaRPr/>
          </a:p>
          <a:p>
            <a:r>
              <a:t>Various mechanisms interact to produce the expression of Crohn’s disease in at risk individual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rPr dirty="0"/>
              <a:t>IBD incidence rates differ significantly both within and between different geographic regions with CD ranging from 8.9 to 17.45 and UC ranging from 4.1 to 21.47</a:t>
            </a:r>
            <a:r>
              <a:rPr lang="en-US" dirty="0"/>
              <a:t> in Europe</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rPr dirty="0"/>
              <a:t>The exact cause of IBD is not yet fully understood, but several factors are thought to contribute to the pathophysiology of the disease</a:t>
            </a:r>
          </a:p>
          <a:p>
            <a:r>
              <a:rPr dirty="0"/>
              <a:t>These factors include dysregulation of the innate and adaptive immune systems, increased production of inflammatory mediators</a:t>
            </a:r>
            <a:r>
              <a:rPr lang="en-US" dirty="0"/>
              <a:t> </a:t>
            </a:r>
            <a:r>
              <a:rPr dirty="0"/>
              <a:t>and disruption of tight junctions that maintain the integrity of the intestinal epithelial barrier</a:t>
            </a:r>
          </a:p>
          <a:p>
            <a:endParaRPr dirty="0"/>
          </a:p>
          <a:p>
            <a:r>
              <a:rPr dirty="0"/>
              <a:t>Environmental factors, such as antibiotics, dietary components, tobacco, and nicotine, may also play a role in initiating and exacerbating IBD by modulating host responses</a:t>
            </a:r>
          </a:p>
          <a:p>
            <a:endParaRPr dirty="0"/>
          </a:p>
          <a:p>
            <a:r>
              <a:rPr dirty="0"/>
              <a:t>IBD is </a:t>
            </a:r>
            <a:r>
              <a:rPr dirty="0" err="1"/>
              <a:t>characterised</a:t>
            </a:r>
            <a:r>
              <a:rPr dirty="0"/>
              <a:t> by recurring and significant events, including dysfunction of the epithelial barrier and an imbalance between pro- and anti-inflammatory mediators secreted by immune cells or intestinal epithelial cells (IECs)</a:t>
            </a:r>
          </a:p>
          <a:p>
            <a:endParaRPr dirty="0"/>
          </a:p>
          <a:p>
            <a:r>
              <a:rPr dirty="0"/>
              <a:t>These events are of primary importance and occur frequently in IBD. Due to the complex nature of IBD, it is challenging to develop disease models that can accurately cap the diversity of disease development and progression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rPr dirty="0"/>
              <a:t>Intestinal mucosal barrier in healthy and Inflammatory bowel disease. </a:t>
            </a:r>
          </a:p>
          <a:p>
            <a:endParaRPr dirty="0"/>
          </a:p>
          <a:p>
            <a:r>
              <a:rPr dirty="0"/>
              <a:t>A The Green Panel consistently shows the relationship and crosstalk between intestinal epithelial cells (IECs) and innate or adaptive immune cells in the state of health. Within the intestinal epithelial barrier (IEB), which includes TGF-β, retinoic acid (RA) and IL-2, there is stimulation of dendritic cells and macrophages to induce the generation of inducible regulatory T cells. Intraepithelial lymphocytes (IELs) that produce antimicrobial peptides (AMPs), B cells that overproduce IgA, macrophages, Paneth cells, and T cells collectively enhance epithelial diving by regulating the luminal contents, supporting the maintenance of a thriving ecosystem with bacteria, dietary components, and luminal factors</a:t>
            </a:r>
          </a:p>
          <a:p>
            <a:endParaRPr dirty="0"/>
          </a:p>
          <a:p>
            <a:r>
              <a:rPr lang="en-US" dirty="0"/>
              <a:t>B </a:t>
            </a:r>
            <a:r>
              <a:rPr dirty="0"/>
              <a:t>The blue panel illustrates the onset and progression of IBD, wherein the disruption of crosstalk between IECs and immune cells leads to inflammation, primarily mediated by secreted pro-inflammatory cytokines. If this initial inflammation remains unresolved, pro-inflammatory cells are recruited locally, and their secreted cytokines activate pathogenic responses through adaptive (</a:t>
            </a:r>
            <a:r>
              <a:rPr dirty="0" err="1"/>
              <a:t>tyroxine</a:t>
            </a:r>
            <a:r>
              <a:rPr dirty="0"/>
              <a:t> hydroxylase) Th1/Th2 and Th17cells. </a:t>
            </a:r>
          </a:p>
          <a:p>
            <a:endParaRPr dirty="0"/>
          </a:p>
          <a:p>
            <a:r>
              <a:rPr dirty="0"/>
              <a:t>C In the pink panel, chronic inflammation is </a:t>
            </a:r>
            <a:r>
              <a:rPr dirty="0" err="1"/>
              <a:t>characterised</a:t>
            </a:r>
            <a:r>
              <a:rPr dirty="0"/>
              <a:t> by a significant pro-inflammatory response driven by the adaptive immune</a:t>
            </a:r>
            <a:r>
              <a:rPr lang="en-US" dirty="0"/>
              <a:t> </a:t>
            </a:r>
            <a:r>
              <a:rPr dirty="0"/>
              <a:t>system, which may gradually progress towards activation of mesenchymal cells. As a result, imbalanced tissue repair processes lead to</a:t>
            </a:r>
            <a:r>
              <a:rPr lang="en-US" dirty="0"/>
              <a:t> </a:t>
            </a:r>
            <a:r>
              <a:rPr dirty="0"/>
              <a:t>fibrotic re-modeling in advanced stages of IBD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rPr dirty="0"/>
              <a:t>Susceptibility loci, including IL23R (interleukin) , IL12B, JAK2 and JAK3, have been identified in both UC and CD and the involvement of the Th (</a:t>
            </a:r>
            <a:r>
              <a:rPr dirty="0" err="1"/>
              <a:t>tyroxine</a:t>
            </a:r>
            <a:r>
              <a:rPr dirty="0"/>
              <a:t> hydrolase) 17 and IL-23 pathways is well-established in the pathogenesis of IBD</a:t>
            </a:r>
          </a:p>
          <a:p>
            <a:endParaRPr dirty="0"/>
          </a:p>
          <a:p>
            <a:r>
              <a:rPr dirty="0"/>
              <a:t>IBD is considered to have a familial component in 5–10% of individuals, while the remaining cases are considered sporadic</a:t>
            </a:r>
          </a:p>
          <a:p>
            <a:r>
              <a:rPr dirty="0"/>
              <a:t>Phenotypic concordance among monozygotic twins is more frequent in CD (50–75%) than in UC (10–20%), highlighting a greater genetic predisposition</a:t>
            </a:r>
          </a:p>
          <a:p>
            <a:endParaRPr dirty="0"/>
          </a:p>
          <a:p>
            <a:r>
              <a:rPr dirty="0"/>
              <a:t>Recent results have shown that there are 163 IBD-associated loci, of which 110 are associated with both UC and CD, 30 are CD-specific, and 23 are UC-specific</a:t>
            </a:r>
          </a:p>
          <a:p>
            <a:r>
              <a:rPr dirty="0"/>
              <a:t>Recent studies, which have extensively </a:t>
            </a:r>
            <a:r>
              <a:rPr dirty="0" err="1"/>
              <a:t>utilised</a:t>
            </a:r>
            <a:r>
              <a:rPr dirty="0"/>
              <a:t> GWAS (genome wide associated study) and SNP (single nucleotide polymorphisms) have uncovered a significant correlation between the IL23R gene and IBD</a:t>
            </a:r>
          </a:p>
          <a:p>
            <a:endParaRPr dirty="0"/>
          </a:p>
          <a:p>
            <a:r>
              <a:rPr dirty="0"/>
              <a:t>Disease-associated DNA regulatory elements (DREs) contribute to the </a:t>
            </a:r>
            <a:r>
              <a:rPr dirty="0" err="1"/>
              <a:t>aetiology</a:t>
            </a:r>
            <a:r>
              <a:rPr dirty="0"/>
              <a:t> of IBD through sequence variations</a:t>
            </a:r>
          </a:p>
          <a:p>
            <a:r>
              <a:rPr dirty="0"/>
              <a:t>Compared to variants altering the coding sequences of genes, the limited effects of SNPs within DREs complicate the identification of pathogenic regulatory variants</a:t>
            </a:r>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r>
              <a:rPr dirty="0"/>
              <a:t>As alluded to earlier, 163 IBD-associated loci, of which 110 are associated with both UC and CD, 30 are CD-specific, and 23 are</a:t>
            </a:r>
            <a:r>
              <a:rPr lang="en-US" dirty="0"/>
              <a:t> </a:t>
            </a:r>
            <a:r>
              <a:rPr dirty="0"/>
              <a:t>UC-specific. </a:t>
            </a:r>
          </a:p>
          <a:p>
            <a:endParaRPr dirty="0"/>
          </a:p>
          <a:p>
            <a:r>
              <a:rPr dirty="0"/>
              <a:t>Nucleotide-binding </a:t>
            </a:r>
            <a:r>
              <a:rPr dirty="0" err="1"/>
              <a:t>oligomerisation</a:t>
            </a:r>
            <a:r>
              <a:rPr dirty="0"/>
              <a:t> domain 2 (NOD2) is a mutation that frequently occurs in patients with CD and is the first gene found to occur in about one-third of patients.</a:t>
            </a:r>
          </a:p>
          <a:p>
            <a:endParaRPr dirty="0"/>
          </a:p>
          <a:p>
            <a:r>
              <a:rPr dirty="0"/>
              <a:t>NOD2 is a member of the cytoplasmic Nod-like receptor (NLR) family and is one of the important and distinct sensing systems for detecting microbial invaders based on trigger and </a:t>
            </a:r>
            <a:r>
              <a:rPr dirty="0" err="1"/>
              <a:t>signalling</a:t>
            </a:r>
            <a:r>
              <a:rPr dirty="0"/>
              <a:t> pathways. </a:t>
            </a:r>
          </a:p>
          <a:p>
            <a:r>
              <a:rPr dirty="0"/>
              <a:t>NLR proteins are membrane-bound receptors called toll-like receptors (TLRs) that are found in cytoplasmic compartments and are another sensing system. </a:t>
            </a:r>
          </a:p>
          <a:p>
            <a:r>
              <a:rPr dirty="0"/>
              <a:t>NOD2 can </a:t>
            </a:r>
            <a:r>
              <a:rPr dirty="0" err="1"/>
              <a:t>recognise</a:t>
            </a:r>
            <a:r>
              <a:rPr dirty="0"/>
              <a:t> a bioactive fragment of peptidoglycan called muramyl dipeptide (MDP), which is found in the cell walls of both gram-negative and gram-positive bacteria.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rPr dirty="0"/>
              <a:t>GWAS has identified numerous SNPs in IL-23R that are strongly associated with CD and UC.  </a:t>
            </a:r>
          </a:p>
          <a:p>
            <a:endParaRPr dirty="0"/>
          </a:p>
          <a:p>
            <a:r>
              <a:rPr dirty="0"/>
              <a:t>Recent studies, which have extensively </a:t>
            </a:r>
            <a:r>
              <a:rPr dirty="0" err="1"/>
              <a:t>utilised</a:t>
            </a:r>
            <a:r>
              <a:rPr dirty="0"/>
              <a:t> GWAS and SNPs (single nuclear polymorphisms), have uncovered a significant correlation between the IL23R gene and IBD. Susceptibility loci, including IL23R, IL12B, JAK2, and STAT3, have been identified in both UC and CD, and the involvement of the Th17 and IL-23 pathways is well established in the pathogenesis of IBD. </a:t>
            </a:r>
          </a:p>
          <a:p>
            <a:endParaRPr dirty="0"/>
          </a:p>
          <a:p>
            <a:r>
              <a:rPr dirty="0"/>
              <a:t>In addition to the genes, CARD9, IL1R2, REL, SMAD3, and PRDM1 are also susceptibility genes that regulate immune function.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rPr dirty="0"/>
              <a:t>There is still ongoing debate on whether changes in gut permeability a primary event in the occurrence of diseases or a secondary effect </a:t>
            </a:r>
            <a:r>
              <a:rPr lang="en-US" dirty="0"/>
              <a:t>that </a:t>
            </a:r>
            <a:r>
              <a:rPr dirty="0"/>
              <a:t>are induced by inflammation. </a:t>
            </a:r>
          </a:p>
          <a:p>
            <a:r>
              <a:rPr dirty="0"/>
              <a:t>Increased permeability has been observed not only in patients with inflammatory bowel disease (IBD) but also in their immediate family members. This suggests that increased permeability may be a significant factor preceding the onset of disease and may also be associated with an increased risk of disease recurrence in IBD patients</a:t>
            </a:r>
          </a:p>
          <a:p>
            <a:endParaRPr dirty="0"/>
          </a:p>
          <a:p>
            <a:r>
              <a:rPr dirty="0"/>
              <a:t>Goblet cells secrete antibacterial proteins, chemokines, and cytokines that are involved in barrier maintenance as well as innate immunity</a:t>
            </a:r>
          </a:p>
          <a:p>
            <a:r>
              <a:rPr dirty="0"/>
              <a:t>Goblet cells are </a:t>
            </a:r>
            <a:r>
              <a:rPr dirty="0" err="1"/>
              <a:t>specialised</a:t>
            </a:r>
            <a:r>
              <a:rPr dirty="0"/>
              <a:t> epithelial cells known to envelop the surface of the intestinal mucosa and maintain the barrier through mucin secretion. In addition to barrier maintenance, goblet cells also participate in innate immunity by secreting antimicrobial proteins, chemokines and cytokines</a:t>
            </a:r>
          </a:p>
          <a:p>
            <a:endParaRPr dirty="0"/>
          </a:p>
          <a:p>
            <a:r>
              <a:rPr dirty="0"/>
              <a:t>Paneth cells are highly </a:t>
            </a:r>
            <a:r>
              <a:rPr dirty="0" err="1"/>
              <a:t>specialised</a:t>
            </a:r>
            <a:r>
              <a:rPr dirty="0"/>
              <a:t> secretory epithelial cells that play an essential role in maintaining intestinal homeostasis and regulating the physiology of the small intestine and associated microbial communities</a:t>
            </a:r>
          </a:p>
          <a:p>
            <a:r>
              <a:rPr dirty="0"/>
              <a:t>The dense granules produced by Paneth cells contain abundant antimicrobial peptides and immune-regulatory proteins that function to modulate the composition of the gut microbiota</a:t>
            </a:r>
          </a:p>
          <a:p>
            <a:r>
              <a:rPr dirty="0"/>
              <a:t>This plays a critical role in secondary regulation of the host microvasculature, normal damage and repair mechanisms of the intestinal epithelium, and the level of intestinal inflammation</a:t>
            </a:r>
          </a:p>
          <a:p>
            <a:endParaRPr dirty="0"/>
          </a:p>
          <a:p>
            <a:r>
              <a:rPr dirty="0"/>
              <a:t>Autophagy is one of the most characteristic examples of aberrant genetic pathways</a:t>
            </a:r>
            <a:r>
              <a:rPr lang="en-US" dirty="0"/>
              <a:t> and i</a:t>
            </a:r>
            <a:r>
              <a:rPr dirty="0"/>
              <a:t>t is known to involve the formation of auto-phagosomes from fusion events between the ER-derived membrane or autophagosome precursors and lysosomes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rPr dirty="0"/>
              <a:t>The pathophysiological relationship between smoking and Crohn’s disease is evident and it is known that tobacco and nicotine can alter intestinal mucus, mucosal barrier, immunoglobulin production, and cytokine generation. This may lead to more severe symptoms, increased occurrence of relapses and ineffective treatment </a:t>
            </a:r>
          </a:p>
          <a:p>
            <a:endParaRPr dirty="0"/>
          </a:p>
          <a:p>
            <a:r>
              <a:rPr dirty="0"/>
              <a:t>Foods rich in fats, sugars, and proteins have been associated with an increased incidence of IBD</a:t>
            </a:r>
          </a:p>
          <a:p>
            <a:r>
              <a:rPr dirty="0"/>
              <a:t>Recent reports indicate that there are changes in the composition of gut microbiota depending on whether a predominantly carbohydrate or animal protein/fat diet is consumed</a:t>
            </a:r>
          </a:p>
          <a:p>
            <a:endParaRPr dirty="0"/>
          </a:p>
          <a:p>
            <a:r>
              <a:rPr dirty="0"/>
              <a:t>The association between IBD and medications is not as strong as the link with smoking and dietary habits, but it is known that the use of oral contraceptives and non-steroidal anti-inflammatory drugs (NSAIDs) can increase the risk of developing IBD</a:t>
            </a:r>
          </a:p>
          <a:p>
            <a:r>
              <a:rPr dirty="0"/>
              <a:t>The association between IBD and antibiotics is particularly evident when they are repeatedly administered during infancy, a sensitive period for the formation of gut microbiota, which further increases the likelihood of developing IBD</a:t>
            </a:r>
          </a:p>
          <a:p>
            <a:endParaRPr dirty="0"/>
          </a:p>
          <a:p>
            <a:r>
              <a:rPr dirty="0"/>
              <a:t>In addition, mucolytic bacterial strains are more frequently found in IBD. They contribute to the </a:t>
            </a:r>
            <a:r>
              <a:rPr dirty="0" err="1"/>
              <a:t>colonisation</a:t>
            </a:r>
            <a:r>
              <a:rPr dirty="0"/>
              <a:t> of bacteria in the vicinity of the gut epithelium, which is typically a bacteria-free zone in healthy individuals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003462"/>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sz="2304" b="1">
                <a:solidFill>
                  <a:srgbClr val="FFFFFF"/>
                </a:solidFill>
              </a:defRPr>
            </a:lvl1pPr>
          </a:lstStyle>
          <a:p>
            <a:r>
              <a:t>Author and Date</a:t>
            </a:r>
          </a:p>
        </p:txBody>
      </p:sp>
      <p:sp>
        <p:nvSpPr>
          <p:cNvPr id="12" name="Presentation Title"/>
          <p:cNvSpPr txBox="1">
            <a:spLocks noGrp="1"/>
          </p:cNvSpPr>
          <p:nvPr>
            <p:ph type="title" hasCustomPrompt="1"/>
          </p:nvPr>
        </p:nvSpPr>
        <p:spPr>
          <a:xfrm>
            <a:off x="698500" y="1854200"/>
            <a:ext cx="11609057" cy="3302000"/>
          </a:xfrm>
          <a:prstGeom prst="rect">
            <a:avLst/>
          </a:prstGeom>
        </p:spPr>
        <p:txBody>
          <a:bodyPr anchor="b"/>
          <a:lstStyle>
            <a:lvl1pPr>
              <a:defRPr sz="8200" spc="-164">
                <a:solidFill>
                  <a:srgbClr val="FFFFFF"/>
                </a:solidFill>
              </a:defRPr>
            </a:lvl1pPr>
          </a:lstStyle>
          <a:p>
            <a:r>
              <a:t>Presentation Title</a:t>
            </a:r>
          </a:p>
        </p:txBody>
      </p:sp>
      <p:sp>
        <p:nvSpPr>
          <p:cNvPr id="13" name="Body Level One…"/>
          <p:cNvSpPr txBox="1">
            <a:spLocks noGrp="1"/>
          </p:cNvSpPr>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sz="3800" b="1">
                <a:solidFill>
                  <a:schemeClr val="accent1"/>
                </a:solidFill>
              </a:defRPr>
            </a:lvl1pPr>
            <a:lvl2pPr marL="0" indent="457200" defTabSz="587022">
              <a:lnSpc>
                <a:spcPct val="100000"/>
              </a:lnSpc>
              <a:spcBef>
                <a:spcPts val="0"/>
              </a:spcBef>
              <a:buSzTx/>
              <a:buNone/>
              <a:defRPr sz="3800" b="1">
                <a:solidFill>
                  <a:schemeClr val="accent1"/>
                </a:solidFill>
              </a:defRPr>
            </a:lvl2pPr>
            <a:lvl3pPr marL="0" indent="914400" defTabSz="587022">
              <a:lnSpc>
                <a:spcPct val="100000"/>
              </a:lnSpc>
              <a:spcBef>
                <a:spcPts val="0"/>
              </a:spcBef>
              <a:buSzTx/>
              <a:buNone/>
              <a:defRPr sz="3800" b="1">
                <a:solidFill>
                  <a:schemeClr val="accent1"/>
                </a:solidFill>
              </a:defRPr>
            </a:lvl3pPr>
            <a:lvl4pPr marL="0" indent="1371600" defTabSz="587022">
              <a:lnSpc>
                <a:spcPct val="100000"/>
              </a:lnSpc>
              <a:spcBef>
                <a:spcPts val="0"/>
              </a:spcBef>
              <a:buSzTx/>
              <a:buNone/>
              <a:defRPr sz="3800" b="1">
                <a:solidFill>
                  <a:schemeClr val="accent1"/>
                </a:solidFill>
              </a:defRPr>
            </a:lvl4pPr>
            <a:lvl5pPr marL="0" indent="1828800" defTabSz="587022">
              <a:lnSpc>
                <a:spcPct val="100000"/>
              </a:lnSpc>
              <a:spcBef>
                <a:spcPts val="0"/>
              </a:spcBef>
              <a:buSzTx/>
              <a:buNone/>
              <a:defRPr sz="3800" b="1">
                <a:solidFill>
                  <a:schemeClr val="accent1"/>
                </a:solidFill>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353454" y="9220199"/>
            <a:ext cx="297892" cy="287479"/>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prstGeom prst="rect">
            <a:avLst/>
          </a:prstGeom>
        </p:spPr>
        <p:txBody>
          <a:bodyPr/>
          <a:lstStyle/>
          <a:p>
            <a:r>
              <a:t>Slide Title</a:t>
            </a:r>
          </a:p>
        </p:txBody>
      </p:sp>
      <p:sp>
        <p:nvSpPr>
          <p:cNvPr id="100"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698500" y="444500"/>
            <a:ext cx="11607800" cy="10160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sz="38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z="8200" spc="-164">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8200" spc="-164">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8200" spc="-164">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8200" spc="-164">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8200" spc="-164">
                <a:solidFill>
                  <a:schemeClr val="accent1">
                    <a:hueOff val="114395"/>
                    <a:lumOff val="-24975"/>
                  </a:schemeClr>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Fact information"/>
          <p:cNvSpPr txBox="1">
            <a:spLocks noGrp="1"/>
          </p:cNvSpPr>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sz="3800" b="1"/>
            </a:lvl1pPr>
          </a:lstStyle>
          <a:p>
            <a:r>
              <a:t>Fact information</a:t>
            </a:r>
          </a:p>
        </p:txBody>
      </p:sp>
      <p:sp>
        <p:nvSpPr>
          <p:cNvPr id="127" name="Body Level One…"/>
          <p:cNvSpPr txBox="1">
            <a:spLocks noGrp="1"/>
          </p:cNvSpPr>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sz="17600" b="1" spc="-176">
                <a:solidFill>
                  <a:schemeClr val="accent1">
                    <a:hueOff val="114395"/>
                    <a:lumOff val="-24975"/>
                  </a:schemeClr>
                </a:solidFill>
              </a:defRPr>
            </a:lvl1pPr>
            <a:lvl2pPr marL="0" indent="457200" algn="ctr">
              <a:lnSpc>
                <a:spcPct val="80000"/>
              </a:lnSpc>
              <a:spcBef>
                <a:spcPts val="0"/>
              </a:spcBef>
              <a:buSzTx/>
              <a:buNone/>
              <a:defRPr sz="17600" b="1" spc="-176">
                <a:solidFill>
                  <a:schemeClr val="accent1">
                    <a:hueOff val="114395"/>
                    <a:lumOff val="-24975"/>
                  </a:schemeClr>
                </a:solidFill>
              </a:defRPr>
            </a:lvl2pPr>
            <a:lvl3pPr marL="0" indent="914400" algn="ctr">
              <a:lnSpc>
                <a:spcPct val="80000"/>
              </a:lnSpc>
              <a:spcBef>
                <a:spcPts val="0"/>
              </a:spcBef>
              <a:buSzTx/>
              <a:buNone/>
              <a:defRPr sz="17600" b="1" spc="-176">
                <a:solidFill>
                  <a:schemeClr val="accent1">
                    <a:hueOff val="114395"/>
                    <a:lumOff val="-24975"/>
                  </a:schemeClr>
                </a:solidFill>
              </a:defRPr>
            </a:lvl3pPr>
            <a:lvl4pPr marL="0" indent="1371600" algn="ctr">
              <a:lnSpc>
                <a:spcPct val="80000"/>
              </a:lnSpc>
              <a:spcBef>
                <a:spcPts val="0"/>
              </a:spcBef>
              <a:buSzTx/>
              <a:buNone/>
              <a:defRPr sz="17600" b="1" spc="-176">
                <a:solidFill>
                  <a:schemeClr val="accent1">
                    <a:hueOff val="114395"/>
                    <a:lumOff val="-24975"/>
                  </a:schemeClr>
                </a:solidFill>
              </a:defRPr>
            </a:lvl4pPr>
            <a:lvl5pPr marL="0" indent="1828800" algn="ctr">
              <a:lnSpc>
                <a:spcPct val="80000"/>
              </a:lnSpc>
              <a:spcBef>
                <a:spcPts val="0"/>
              </a:spcBef>
              <a:buSzTx/>
              <a:buNone/>
              <a:defRPr sz="17600" b="1" spc="-176">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Body Level One…"/>
          <p:cNvSpPr txBox="1">
            <a:spLocks noGrp="1"/>
          </p:cNvSpPr>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z="6000" spc="-119">
                <a:solidFill>
                  <a:schemeClr val="accent1">
                    <a:hueOff val="114395"/>
                    <a:lumOff val="-24975"/>
                  </a:schemeClr>
                </a:solidFill>
                <a:latin typeface="Helvetica Neue Medium"/>
                <a:ea typeface="Helvetica Neue Medium"/>
                <a:cs typeface="Helvetica Neue Medium"/>
                <a:sym typeface="Helvetica Neue Medium"/>
              </a:defRPr>
            </a:lvl1pPr>
            <a:lvl2pPr marL="457200" indent="114300">
              <a:spcBef>
                <a:spcPts val="0"/>
              </a:spcBef>
              <a:buSzTx/>
              <a:buNone/>
              <a:defRPr sz="6000" spc="-119">
                <a:solidFill>
                  <a:schemeClr val="accent1">
                    <a:hueOff val="114395"/>
                    <a:lumOff val="-24975"/>
                  </a:schemeClr>
                </a:solidFill>
                <a:latin typeface="Helvetica Neue Medium"/>
                <a:ea typeface="Helvetica Neue Medium"/>
                <a:cs typeface="Helvetica Neue Medium"/>
                <a:sym typeface="Helvetica Neue Medium"/>
              </a:defRPr>
            </a:lvl2pPr>
            <a:lvl3pPr marL="457200" indent="571500">
              <a:spcBef>
                <a:spcPts val="0"/>
              </a:spcBef>
              <a:buSzTx/>
              <a:buNone/>
              <a:defRPr sz="6000" spc="-119">
                <a:solidFill>
                  <a:schemeClr val="accent1">
                    <a:hueOff val="114395"/>
                    <a:lumOff val="-24975"/>
                  </a:schemeClr>
                </a:solidFill>
                <a:latin typeface="Helvetica Neue Medium"/>
                <a:ea typeface="Helvetica Neue Medium"/>
                <a:cs typeface="Helvetica Neue Medium"/>
                <a:sym typeface="Helvetica Neue Medium"/>
              </a:defRPr>
            </a:lvl3pPr>
            <a:lvl4pPr marL="457200" indent="1028700">
              <a:spcBef>
                <a:spcPts val="0"/>
              </a:spcBef>
              <a:buSzTx/>
              <a:buNone/>
              <a:defRPr sz="6000" spc="-119">
                <a:solidFill>
                  <a:schemeClr val="accent1">
                    <a:hueOff val="114395"/>
                    <a:lumOff val="-24975"/>
                  </a:schemeClr>
                </a:solidFill>
                <a:latin typeface="Helvetica Neue Medium"/>
                <a:ea typeface="Helvetica Neue Medium"/>
                <a:cs typeface="Helvetica Neue Medium"/>
                <a:sym typeface="Helvetica Neue Medium"/>
              </a:defRPr>
            </a:lvl4pPr>
            <a:lvl5pPr marL="457200" indent="1485900">
              <a:spcBef>
                <a:spcPts val="0"/>
              </a:spcBef>
              <a:buSzTx/>
              <a:buNone/>
              <a:defRPr sz="6000" spc="-119">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6" name="Attribution"/>
          <p:cNvSpPr txBox="1">
            <a:spLocks noGrp="1"/>
          </p:cNvSpPr>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sz="2304" b="1"/>
            </a:lvl1pPr>
          </a:lstStyle>
          <a:p>
            <a:r>
              <a:t>Attribution</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Hot air balloons viewed from below against a blue sky"/>
          <p:cNvSpPr>
            <a:spLocks noGrp="1"/>
          </p:cNvSpPr>
          <p:nvPr>
            <p:ph type="pic" idx="21"/>
          </p:nvPr>
        </p:nvSpPr>
        <p:spPr>
          <a:xfrm>
            <a:off x="-3860800" y="701538"/>
            <a:ext cx="12539868" cy="8359912"/>
          </a:xfrm>
          <a:prstGeom prst="rect">
            <a:avLst/>
          </a:prstGeom>
        </p:spPr>
        <p:txBody>
          <a:bodyPr lIns="91439" tIns="45719" rIns="91439" bIns="45719">
            <a:noAutofit/>
          </a:bodyPr>
          <a:lstStyle/>
          <a:p>
            <a:endParaRPr/>
          </a:p>
        </p:txBody>
      </p:sp>
      <p:sp>
        <p:nvSpPr>
          <p:cNvPr id="145" name="Hot air balloons viewed from below against a blue sky"/>
          <p:cNvSpPr>
            <a:spLocks noGrp="1"/>
          </p:cNvSpPr>
          <p:nvPr>
            <p:ph type="pic" sz="quarter" idx="22"/>
          </p:nvPr>
        </p:nvSpPr>
        <p:spPr>
          <a:xfrm>
            <a:off x="6534860" y="698500"/>
            <a:ext cx="5967580" cy="3962400"/>
          </a:xfrm>
          <a:prstGeom prst="rect">
            <a:avLst/>
          </a:prstGeom>
        </p:spPr>
        <p:txBody>
          <a:bodyPr lIns="91439" tIns="45719" rIns="91439" bIns="45719">
            <a:noAutofit/>
          </a:bodyPr>
          <a:lstStyle/>
          <a:p>
            <a:endParaRPr/>
          </a:p>
        </p:txBody>
      </p:sp>
      <p:sp>
        <p:nvSpPr>
          <p:cNvPr id="146" name="Close-up of the top of a hot air balloon viewed from above"/>
          <p:cNvSpPr>
            <a:spLocks noGrp="1"/>
          </p:cNvSpPr>
          <p:nvPr>
            <p:ph type="pic" sz="quarter" idx="23"/>
          </p:nvPr>
        </p:nvSpPr>
        <p:spPr>
          <a:xfrm>
            <a:off x="6546850" y="5099050"/>
            <a:ext cx="5943600" cy="39624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Hot air balloons viewed from below against a blue sky"/>
          <p:cNvSpPr>
            <a:spLocks noGrp="1"/>
          </p:cNvSpPr>
          <p:nvPr>
            <p:ph type="pic" idx="21"/>
          </p:nvPr>
        </p:nvSpPr>
        <p:spPr>
          <a:xfrm>
            <a:off x="-812800" y="0"/>
            <a:ext cx="14630400" cy="97536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xfrm>
            <a:off x="6353454" y="9220199"/>
            <a:ext cx="297892" cy="287479"/>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Close-up of the top of a hot air balloon viewed from above"/>
          <p:cNvSpPr>
            <a:spLocks noGrp="1"/>
          </p:cNvSpPr>
          <p:nvPr>
            <p:ph type="pic" idx="21"/>
          </p:nvPr>
        </p:nvSpPr>
        <p:spPr>
          <a:xfrm>
            <a:off x="-812800" y="0"/>
            <a:ext cx="14630400" cy="97536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98500" y="5181600"/>
            <a:ext cx="11607800" cy="3302000"/>
          </a:xfrm>
          <a:prstGeom prst="rect">
            <a:avLst/>
          </a:prstGeom>
        </p:spPr>
        <p:txBody>
          <a:bodyPr anchor="b"/>
          <a:lstStyle>
            <a:lvl1pPr>
              <a:defRPr sz="8200" spc="-164">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sz="3800" b="1">
                <a:solidFill>
                  <a:srgbClr val="FFFFFF"/>
                </a:solidFill>
              </a:defRPr>
            </a:lvl1pPr>
            <a:lvl2pPr marL="0" indent="457200" defTabSz="587022">
              <a:lnSpc>
                <a:spcPct val="100000"/>
              </a:lnSpc>
              <a:spcBef>
                <a:spcPts val="0"/>
              </a:spcBef>
              <a:buSzTx/>
              <a:buNone/>
              <a:defRPr sz="3800" b="1">
                <a:solidFill>
                  <a:srgbClr val="FFFFFF"/>
                </a:solidFill>
              </a:defRPr>
            </a:lvl2pPr>
            <a:lvl3pPr marL="0" indent="914400" defTabSz="587022">
              <a:lnSpc>
                <a:spcPct val="100000"/>
              </a:lnSpc>
              <a:spcBef>
                <a:spcPts val="0"/>
              </a:spcBef>
              <a:buSzTx/>
              <a:buNone/>
              <a:defRPr sz="3800" b="1">
                <a:solidFill>
                  <a:srgbClr val="FFFFFF"/>
                </a:solidFill>
              </a:defRPr>
            </a:lvl3pPr>
            <a:lvl4pPr marL="0" indent="1371600" defTabSz="587022">
              <a:lnSpc>
                <a:spcPct val="100000"/>
              </a:lnSpc>
              <a:spcBef>
                <a:spcPts val="0"/>
              </a:spcBef>
              <a:buSzTx/>
              <a:buNone/>
              <a:defRPr sz="3800" b="1">
                <a:solidFill>
                  <a:srgbClr val="FFFFFF"/>
                </a:solidFill>
              </a:defRPr>
            </a:lvl4pPr>
            <a:lvl5pPr marL="0" indent="1828800" defTabSz="587022">
              <a:lnSpc>
                <a:spcPct val="100000"/>
              </a:lnSpc>
              <a:spcBef>
                <a:spcPts val="0"/>
              </a:spcBef>
              <a:buSzTx/>
              <a:buNone/>
              <a:defRPr sz="3800" b="1">
                <a:solidFill>
                  <a:srgbClr val="FFFFFF"/>
                </a:solidFill>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sz="2304" b="1"/>
            </a:lvl1pPr>
          </a:lstStyle>
          <a:p>
            <a:r>
              <a:t>Author and Date</a:t>
            </a:r>
          </a:p>
        </p:txBody>
      </p:sp>
      <p:sp>
        <p:nvSpPr>
          <p:cNvPr id="25" name="Slide Number"/>
          <p:cNvSpPr txBox="1">
            <a:spLocks noGrp="1"/>
          </p:cNvSpPr>
          <p:nvPr>
            <p:ph type="sldNum" sz="quarter" idx="2"/>
          </p:nvPr>
        </p:nvSpPr>
        <p:spPr>
          <a:xfrm>
            <a:off x="6349999" y="9220199"/>
            <a:ext cx="297893" cy="287479"/>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lose-up of a hot air balloon viewed from below"/>
          <p:cNvSpPr>
            <a:spLocks noGrp="1"/>
          </p:cNvSpPr>
          <p:nvPr>
            <p:ph type="pic" idx="21"/>
          </p:nvPr>
        </p:nvSpPr>
        <p:spPr>
          <a:xfrm>
            <a:off x="4546600" y="692534"/>
            <a:ext cx="12591254" cy="8362518"/>
          </a:xfrm>
          <a:prstGeom prst="rect">
            <a:avLst/>
          </a:prstGeom>
        </p:spPr>
        <p:txBody>
          <a:bodyPr lIns="91439" tIns="45719" rIns="91439" bIns="45719">
            <a:noAutofit/>
          </a:bodyPr>
          <a:lstStyle/>
          <a:p>
            <a:endParaRPr/>
          </a:p>
        </p:txBody>
      </p:sp>
      <p:sp>
        <p:nvSpPr>
          <p:cNvPr id="33" name="Body Level One…"/>
          <p:cNvSpPr txBox="1">
            <a:spLocks noGrp="1"/>
          </p:cNvSpPr>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Slide Subtitle</a:t>
            </a:r>
          </a:p>
          <a:p>
            <a:pPr lvl="1"/>
            <a:endParaRPr/>
          </a:p>
          <a:p>
            <a:pPr lvl="2"/>
            <a:endParaRPr/>
          </a:p>
          <a:p>
            <a:pPr lvl="3"/>
            <a:endParaRPr/>
          </a:p>
          <a:p>
            <a:pPr lvl="4"/>
            <a:endParaRPr/>
          </a:p>
        </p:txBody>
      </p:sp>
      <p:sp>
        <p:nvSpPr>
          <p:cNvPr id="34" name="Slide Title"/>
          <p:cNvSpPr txBox="1">
            <a:spLocks noGrp="1"/>
          </p:cNvSpPr>
          <p:nvPr>
            <p:ph type="title" hasCustomPrompt="1"/>
          </p:nvPr>
        </p:nvSpPr>
        <p:spPr>
          <a:xfrm>
            <a:off x="698500" y="692534"/>
            <a:ext cx="5105400" cy="4387466"/>
          </a:xfrm>
          <a:prstGeom prst="rect">
            <a:avLst/>
          </a:prstGeom>
        </p:spPr>
        <p:txBody>
          <a:bodyPr anchor="b"/>
          <a:lstStyle/>
          <a:p>
            <a:r>
              <a:t>Slide Title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3"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589358"/>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Hot air balloons viewed from below against a blue sky"/>
          <p:cNvSpPr>
            <a:spLocks noGrp="1"/>
          </p:cNvSpPr>
          <p:nvPr>
            <p:ph type="pic" idx="21"/>
          </p:nvPr>
        </p:nvSpPr>
        <p:spPr>
          <a:xfrm>
            <a:off x="3797300" y="698500"/>
            <a:ext cx="12585470" cy="8356600"/>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698500" y="444500"/>
            <a:ext cx="5105400" cy="1016000"/>
          </a:xfrm>
          <a:prstGeom prst="rect">
            <a:avLst/>
          </a:prstGeom>
        </p:spPr>
        <p:txBody>
          <a:bodyPr/>
          <a:lstStyle/>
          <a:p>
            <a:r>
              <a:t>Slide Title</a:t>
            </a:r>
          </a:p>
        </p:txBody>
      </p:sp>
      <p:sp>
        <p:nvSpPr>
          <p:cNvPr id="62" name="Slide Subtitle"/>
          <p:cNvSpPr txBox="1">
            <a:spLocks noGrp="1"/>
          </p:cNvSpPr>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63" name="Body Level One…"/>
          <p:cNvSpPr txBox="1">
            <a:spLocks noGrp="1"/>
          </p:cNvSpPr>
          <p:nvPr>
            <p:ph type="body" sz="half" idx="1" hasCustomPrompt="1"/>
          </p:nvPr>
        </p:nvSpPr>
        <p:spPr>
          <a:xfrm>
            <a:off x="698500" y="3480196"/>
            <a:ext cx="5105400" cy="5593161"/>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Title"/>
          <p:cNvSpPr txBox="1">
            <a:spLocks noGrp="1"/>
          </p:cNvSpPr>
          <p:nvPr>
            <p:ph type="title" hasCustomPrompt="1"/>
          </p:nvPr>
        </p:nvSpPr>
        <p:spPr>
          <a:xfrm>
            <a:off x="698500" y="444500"/>
            <a:ext cx="5105400" cy="1016000"/>
          </a:xfrm>
          <a:prstGeom prst="rect">
            <a:avLst/>
          </a:prstGeom>
        </p:spPr>
        <p:txBody>
          <a:bodyPr/>
          <a:lstStyle/>
          <a:p>
            <a:r>
              <a:t>Slide Title</a:t>
            </a:r>
          </a:p>
        </p:txBody>
      </p:sp>
      <p:sp>
        <p:nvSpPr>
          <p:cNvPr id="72" name="Slide Subtitle"/>
          <p:cNvSpPr txBox="1">
            <a:spLocks noGrp="1"/>
          </p:cNvSpPr>
          <p:nvPr>
            <p:ph type="body" sz="quarter" idx="21"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73" name="Body Level One…"/>
          <p:cNvSpPr txBox="1">
            <a:spLocks noGrp="1"/>
          </p:cNvSpPr>
          <p:nvPr>
            <p:ph type="body" sz="half" idx="1" hasCustomPrompt="1"/>
          </p:nvPr>
        </p:nvSpPr>
        <p:spPr>
          <a:xfrm>
            <a:off x="698500" y="3480196"/>
            <a:ext cx="5105400" cy="5593161"/>
          </a:xfrm>
          <a:prstGeom prst="rect">
            <a:avLst/>
          </a:prstGeom>
        </p:spPr>
        <p:txBody>
          <a:bodyPr/>
          <a:lstStyle/>
          <a:p>
            <a:r>
              <a:t>Slide bullet text</a:t>
            </a:r>
          </a:p>
          <a:p>
            <a:pPr lvl="1"/>
            <a:endParaRPr/>
          </a:p>
          <a:p>
            <a:pPr lvl="2"/>
            <a:endParaRPr/>
          </a:p>
          <a:p>
            <a:pPr lvl="3"/>
            <a:endParaRPr/>
          </a:p>
          <a:p>
            <a:pPr lvl="4"/>
            <a:endParaRP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Title"/>
          <p:cNvSpPr txBox="1">
            <a:spLocks noGrp="1"/>
          </p:cNvSpPr>
          <p:nvPr>
            <p:ph type="title" hasCustomPrompt="1"/>
          </p:nvPr>
        </p:nvSpPr>
        <p:spPr>
          <a:xfrm>
            <a:off x="698500" y="444500"/>
            <a:ext cx="5105400" cy="1016000"/>
          </a:xfrm>
          <a:prstGeom prst="rect">
            <a:avLst/>
          </a:prstGeom>
        </p:spPr>
        <p:txBody>
          <a:bodyPr/>
          <a:lstStyle/>
          <a:p>
            <a:r>
              <a:t>Slide Title</a:t>
            </a:r>
          </a:p>
        </p:txBody>
      </p:sp>
      <p:sp>
        <p:nvSpPr>
          <p:cNvPr id="82" name="Slide Subtitle"/>
          <p:cNvSpPr txBox="1">
            <a:spLocks noGrp="1"/>
          </p:cNvSpPr>
          <p:nvPr>
            <p:ph type="body" sz="quarter" idx="21"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83" name="Body Level One…"/>
          <p:cNvSpPr txBox="1">
            <a:spLocks noGrp="1"/>
          </p:cNvSpPr>
          <p:nvPr>
            <p:ph type="body" sz="half" idx="1" hasCustomPrompt="1"/>
          </p:nvPr>
        </p:nvSpPr>
        <p:spPr>
          <a:xfrm>
            <a:off x="698500" y="3480196"/>
            <a:ext cx="5105400" cy="5593161"/>
          </a:xfrm>
          <a:prstGeom prst="rect">
            <a:avLst/>
          </a:prstGeom>
        </p:spPr>
        <p:txBody>
          <a:bodyPr/>
          <a:lstStyle/>
          <a:p>
            <a:r>
              <a:t>Slide bullet text</a:t>
            </a:r>
          </a:p>
          <a:p>
            <a:pPr lvl="1"/>
            <a:endParaRPr/>
          </a:p>
          <a:p>
            <a:pPr lvl="2"/>
            <a:endParaRPr/>
          </a:p>
          <a:p>
            <a:pPr lvl="3"/>
            <a:endParaRPr/>
          </a:p>
          <a:p>
            <a:pPr lvl="4"/>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698500" y="3225800"/>
            <a:ext cx="11607800" cy="3302000"/>
          </a:xfrm>
          <a:prstGeom prst="rect">
            <a:avLst/>
          </a:prstGeom>
        </p:spPr>
        <p:txBody>
          <a:bodyPr anchor="ctr"/>
          <a:lstStyle>
            <a:lvl1pPr>
              <a:defRPr sz="8200" b="0" spc="-164">
                <a:solidFill>
                  <a:srgbClr val="FFFFFF"/>
                </a:solidFill>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p:cNvSpPr txBox="1">
            <a:spLocks noGrp="1"/>
          </p:cNvSpPr>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4" name="Slide Number"/>
          <p:cNvSpPr txBox="1">
            <a:spLocks noGrp="1"/>
          </p:cNvSpPr>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3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chemeClr val="accent1">
              <a:hueOff val="114395"/>
              <a:lumOff val="-24975"/>
            </a:schemeClr>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chemeClr val="accent1">
              <a:hueOff val="114395"/>
              <a:lumOff val="-24975"/>
            </a:schemeClr>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chemeClr val="accent1">
              <a:hueOff val="114395"/>
              <a:lumOff val="-24975"/>
            </a:schemeClr>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chemeClr val="accent1">
              <a:hueOff val="114395"/>
              <a:lumOff val="-24975"/>
            </a:schemeClr>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chemeClr val="accent1">
              <a:hueOff val="114395"/>
              <a:lumOff val="-24975"/>
            </a:schemeClr>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chemeClr val="accent1">
              <a:hueOff val="114395"/>
              <a:lumOff val="-24975"/>
            </a:schemeClr>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chemeClr val="accent1">
              <a:hueOff val="114395"/>
              <a:lumOff val="-24975"/>
            </a:schemeClr>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chemeClr val="accent1">
              <a:hueOff val="114395"/>
              <a:lumOff val="-24975"/>
            </a:schemeClr>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chemeClr val="accent1">
              <a:hueOff val="114395"/>
              <a:lumOff val="-24975"/>
            </a:schemeClr>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Muzaffar Parker…"/>
          <p:cNvSpPr txBox="1">
            <a:spLocks noGrp="1"/>
          </p:cNvSpPr>
          <p:nvPr>
            <p:ph type="body" idx="21"/>
          </p:nvPr>
        </p:nvSpPr>
        <p:spPr>
          <a:xfrm>
            <a:off x="698500" y="7792456"/>
            <a:ext cx="11607801" cy="1326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587022">
              <a:defRPr sz="2400"/>
            </a:pPr>
            <a:r>
              <a:t>Muzaffar Parker </a:t>
            </a:r>
          </a:p>
          <a:p>
            <a:pPr defTabSz="587022">
              <a:defRPr sz="2400"/>
            </a:pPr>
            <a:r>
              <a:t>General Surgery</a:t>
            </a:r>
          </a:p>
          <a:p>
            <a:pPr defTabSz="587022">
              <a:defRPr sz="2400"/>
            </a:pPr>
            <a:r>
              <a:t>Tygerberg Hospital</a:t>
            </a:r>
          </a:p>
        </p:txBody>
      </p:sp>
      <p:sp>
        <p:nvSpPr>
          <p:cNvPr id="172" name="Aetiology and Pathogenesis of Crohn’s Disease"/>
          <p:cNvSpPr txBox="1">
            <a:spLocks noGrp="1"/>
          </p:cNvSpPr>
          <p:nvPr>
            <p:ph type="ctrTitle"/>
          </p:nvPr>
        </p:nvSpPr>
        <p:spPr>
          <a:prstGeom prst="rect">
            <a:avLst/>
          </a:prstGeom>
        </p:spPr>
        <p:txBody>
          <a:bodyPr/>
          <a:lstStyle>
            <a:lvl1pPr defTabSz="1699251">
              <a:defRPr sz="8036" spc="-160"/>
            </a:lvl1pPr>
          </a:lstStyle>
          <a:p>
            <a:r>
              <a:t>Aetiology and Pathogenesis of Crohn’s Disease</a:t>
            </a:r>
          </a:p>
        </p:txBody>
      </p:sp>
      <p:sp>
        <p:nvSpPr>
          <p:cNvPr id="173" name="ColoEscape 2024"/>
          <p:cNvSpPr txBox="1">
            <a:spLocks noGrp="1"/>
          </p:cNvSpPr>
          <p:nvPr>
            <p:ph type="subTitle" sz="quarter" idx="1"/>
          </p:nvPr>
        </p:nvSpPr>
        <p:spPr>
          <a:prstGeom prst="rect">
            <a:avLst/>
          </a:prstGeom>
        </p:spPr>
        <p:txBody>
          <a:bodyPr/>
          <a:lstStyle>
            <a:lvl1pPr algn="ctr" defTabSz="584200">
              <a:defRPr sz="2200" b="0">
                <a:solidFill>
                  <a:srgbClr val="FFFFFF"/>
                </a:solidFill>
                <a:latin typeface="Helvetica Neue Medium"/>
                <a:ea typeface="Helvetica Neue Medium"/>
                <a:cs typeface="Helvetica Neue Medium"/>
                <a:sym typeface="Helvetica Neue Medium"/>
              </a:defRPr>
            </a:lvl1pPr>
          </a:lstStyle>
          <a:p>
            <a:r>
              <a:t>ColoEscape 2024</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moking…"/>
          <p:cNvSpPr txBox="1">
            <a:spLocks noGrp="1"/>
          </p:cNvSpPr>
          <p:nvPr>
            <p:ph type="body" idx="1"/>
          </p:nvPr>
        </p:nvSpPr>
        <p:spPr>
          <a:xfrm>
            <a:off x="698500" y="1757484"/>
            <a:ext cx="11607800" cy="7297616"/>
          </a:xfrm>
          <a:prstGeom prst="rect">
            <a:avLst/>
          </a:prstGeom>
        </p:spPr>
        <p:txBody>
          <a:bodyPr/>
          <a:lstStyle/>
          <a:p>
            <a:r>
              <a:t>Smoking</a:t>
            </a:r>
          </a:p>
          <a:p>
            <a:r>
              <a:t>Diet</a:t>
            </a:r>
          </a:p>
          <a:p>
            <a:r>
              <a:t>Medication</a:t>
            </a:r>
          </a:p>
          <a:p>
            <a:r>
              <a:t>Microbiota</a:t>
            </a:r>
          </a:p>
        </p:txBody>
      </p:sp>
      <p:sp>
        <p:nvSpPr>
          <p:cNvPr id="225" name="Pathophysiology: Environment"/>
          <p:cNvSpPr txBox="1">
            <a:spLocks noGrp="1"/>
          </p:cNvSpPr>
          <p:nvPr>
            <p:ph type="title"/>
          </p:nvPr>
        </p:nvSpPr>
        <p:spPr>
          <a:prstGeom prst="rect">
            <a:avLst/>
          </a:prstGeom>
        </p:spPr>
        <p:txBody>
          <a:bodyPr/>
          <a:lstStyle>
            <a:lvl1pPr defTabSz="1716590">
              <a:defRPr sz="5940" spc="-118"/>
            </a:lvl1pPr>
          </a:lstStyle>
          <a:p>
            <a:r>
              <a:t>Pathophysiology: Environment</a:t>
            </a:r>
          </a:p>
        </p:txBody>
      </p:sp>
      <p:sp>
        <p:nvSpPr>
          <p:cNvPr id="22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Pathophysiology: Environment"/>
          <p:cNvSpPr txBox="1">
            <a:spLocks noGrp="1"/>
          </p:cNvSpPr>
          <p:nvPr>
            <p:ph type="title"/>
          </p:nvPr>
        </p:nvSpPr>
        <p:spPr>
          <a:prstGeom prst="rect">
            <a:avLst/>
          </a:prstGeom>
        </p:spPr>
        <p:txBody>
          <a:bodyPr/>
          <a:lstStyle>
            <a:lvl1pPr defTabSz="1716590">
              <a:defRPr sz="5940" spc="-118"/>
            </a:lvl1pPr>
          </a:lstStyle>
          <a:p>
            <a:r>
              <a:t>Pathophysiology: Environment</a:t>
            </a:r>
          </a:p>
        </p:txBody>
      </p:sp>
      <p:pic>
        <p:nvPicPr>
          <p:cNvPr id="231" name="Image" descr="Image"/>
          <p:cNvPicPr>
            <a:picLocks noChangeAspect="1"/>
          </p:cNvPicPr>
          <p:nvPr/>
        </p:nvPicPr>
        <p:blipFill>
          <a:blip r:embed="rId3"/>
          <a:stretch>
            <a:fillRect/>
          </a:stretch>
        </p:blipFill>
        <p:spPr>
          <a:xfrm>
            <a:off x="3268204" y="1547519"/>
            <a:ext cx="5442108" cy="8206081"/>
          </a:xfrm>
          <a:prstGeom prst="rect">
            <a:avLst/>
          </a:prstGeom>
          <a:ln w="12700">
            <a:miter lim="400000"/>
          </a:ln>
        </p:spPr>
      </p:pic>
      <p:sp>
        <p:nvSpPr>
          <p:cNvPr id="232"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Pathophysiology: Environment"/>
          <p:cNvSpPr txBox="1">
            <a:spLocks noGrp="1"/>
          </p:cNvSpPr>
          <p:nvPr>
            <p:ph type="title"/>
          </p:nvPr>
        </p:nvSpPr>
        <p:spPr>
          <a:prstGeom prst="rect">
            <a:avLst/>
          </a:prstGeom>
        </p:spPr>
        <p:txBody>
          <a:bodyPr/>
          <a:lstStyle>
            <a:lvl1pPr defTabSz="1716590">
              <a:defRPr sz="5940" spc="-118"/>
            </a:lvl1pPr>
          </a:lstStyle>
          <a:p>
            <a:r>
              <a:t>Pathophysiology: Environment</a:t>
            </a:r>
          </a:p>
        </p:txBody>
      </p:sp>
      <p:pic>
        <p:nvPicPr>
          <p:cNvPr id="237" name="Image" descr="Image"/>
          <p:cNvPicPr>
            <a:picLocks noChangeAspect="1"/>
          </p:cNvPicPr>
          <p:nvPr/>
        </p:nvPicPr>
        <p:blipFill>
          <a:blip r:embed="rId3"/>
          <a:stretch>
            <a:fillRect/>
          </a:stretch>
        </p:blipFill>
        <p:spPr>
          <a:xfrm>
            <a:off x="3268204" y="1547519"/>
            <a:ext cx="5442108" cy="8206081"/>
          </a:xfrm>
          <a:prstGeom prst="rect">
            <a:avLst/>
          </a:prstGeom>
          <a:ln w="12700">
            <a:miter lim="400000"/>
          </a:ln>
        </p:spPr>
      </p:pic>
      <p:sp>
        <p:nvSpPr>
          <p:cNvPr id="23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Innate Immunity…"/>
          <p:cNvSpPr txBox="1">
            <a:spLocks noGrp="1"/>
          </p:cNvSpPr>
          <p:nvPr>
            <p:ph type="body" idx="1"/>
          </p:nvPr>
        </p:nvSpPr>
        <p:spPr>
          <a:xfrm>
            <a:off x="698500" y="1846595"/>
            <a:ext cx="11607800" cy="7208505"/>
          </a:xfrm>
          <a:prstGeom prst="rect">
            <a:avLst/>
          </a:prstGeom>
        </p:spPr>
        <p:txBody>
          <a:bodyPr/>
          <a:lstStyle/>
          <a:p>
            <a:r>
              <a:t>Innate Immunity</a:t>
            </a:r>
          </a:p>
          <a:p>
            <a:r>
              <a:t>Adaptive Immunity</a:t>
            </a:r>
          </a:p>
          <a:p>
            <a:r>
              <a:t>Cytokines and Regulatory Cells</a:t>
            </a:r>
          </a:p>
        </p:txBody>
      </p:sp>
      <p:sp>
        <p:nvSpPr>
          <p:cNvPr id="243" name="Pathophysiology: Immune Response"/>
          <p:cNvSpPr txBox="1">
            <a:spLocks noGrp="1"/>
          </p:cNvSpPr>
          <p:nvPr>
            <p:ph type="title"/>
          </p:nvPr>
        </p:nvSpPr>
        <p:spPr>
          <a:prstGeom prst="rect">
            <a:avLst/>
          </a:prstGeom>
        </p:spPr>
        <p:txBody>
          <a:bodyPr/>
          <a:lstStyle>
            <a:lvl1pPr defTabSz="1560537">
              <a:defRPr sz="5400" spc="-107"/>
            </a:lvl1pPr>
          </a:lstStyle>
          <a:p>
            <a:r>
              <a:t>Pathophysiology: Immune Response</a:t>
            </a:r>
          </a:p>
        </p:txBody>
      </p:sp>
      <p:sp>
        <p:nvSpPr>
          <p:cNvPr id="24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athophysiology: Immune Response"/>
          <p:cNvSpPr txBox="1">
            <a:spLocks noGrp="1"/>
          </p:cNvSpPr>
          <p:nvPr>
            <p:ph type="title"/>
          </p:nvPr>
        </p:nvSpPr>
        <p:spPr>
          <a:prstGeom prst="rect">
            <a:avLst/>
          </a:prstGeom>
        </p:spPr>
        <p:txBody>
          <a:bodyPr/>
          <a:lstStyle>
            <a:lvl1pPr defTabSz="1560537">
              <a:defRPr sz="5400" spc="-107"/>
            </a:lvl1pPr>
          </a:lstStyle>
          <a:p>
            <a:r>
              <a:t>Pathophysiology: Immune Response </a:t>
            </a:r>
          </a:p>
        </p:txBody>
      </p:sp>
      <p:pic>
        <p:nvPicPr>
          <p:cNvPr id="249" name="Image" descr="Image"/>
          <p:cNvPicPr>
            <a:picLocks noChangeAspect="1"/>
          </p:cNvPicPr>
          <p:nvPr/>
        </p:nvPicPr>
        <p:blipFill>
          <a:blip r:embed="rId3"/>
          <a:stretch>
            <a:fillRect/>
          </a:stretch>
        </p:blipFill>
        <p:spPr>
          <a:xfrm>
            <a:off x="0" y="1467404"/>
            <a:ext cx="13004800" cy="6818793"/>
          </a:xfrm>
          <a:prstGeom prst="rect">
            <a:avLst/>
          </a:prstGeom>
          <a:ln w="12700">
            <a:miter lim="400000"/>
          </a:ln>
        </p:spPr>
      </p:pic>
      <p:sp>
        <p:nvSpPr>
          <p:cNvPr id="250"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Pathophysiology: Microbiota"/>
          <p:cNvSpPr txBox="1">
            <a:spLocks noGrp="1"/>
          </p:cNvSpPr>
          <p:nvPr>
            <p:ph type="title"/>
          </p:nvPr>
        </p:nvSpPr>
        <p:spPr>
          <a:prstGeom prst="rect">
            <a:avLst/>
          </a:prstGeom>
        </p:spPr>
        <p:txBody>
          <a:bodyPr/>
          <a:lstStyle>
            <a:lvl1pPr defTabSz="1716590">
              <a:defRPr sz="5940" spc="-118"/>
            </a:lvl1pPr>
          </a:lstStyle>
          <a:p>
            <a:r>
              <a:t>Pathophysiology: Microbiota</a:t>
            </a:r>
          </a:p>
        </p:txBody>
      </p:sp>
      <p:pic>
        <p:nvPicPr>
          <p:cNvPr id="255" name="Image" descr="Image"/>
          <p:cNvPicPr>
            <a:picLocks noChangeAspect="1"/>
          </p:cNvPicPr>
          <p:nvPr/>
        </p:nvPicPr>
        <p:blipFill>
          <a:blip r:embed="rId3"/>
          <a:stretch>
            <a:fillRect/>
          </a:stretch>
        </p:blipFill>
        <p:spPr>
          <a:xfrm>
            <a:off x="1173838" y="2086037"/>
            <a:ext cx="9906701" cy="7289019"/>
          </a:xfrm>
          <a:prstGeom prst="rect">
            <a:avLst/>
          </a:prstGeom>
          <a:ln w="12700">
            <a:miter lim="400000"/>
          </a:ln>
        </p:spPr>
      </p:pic>
      <p:sp>
        <p:nvSpPr>
          <p:cNvPr id="25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ummary"/>
          <p:cNvSpPr txBox="1">
            <a:spLocks noGrp="1"/>
          </p:cNvSpPr>
          <p:nvPr>
            <p:ph type="title"/>
          </p:nvPr>
        </p:nvSpPr>
        <p:spPr>
          <a:prstGeom prst="rect">
            <a:avLst/>
          </a:prstGeom>
        </p:spPr>
        <p:txBody>
          <a:bodyPr/>
          <a:lstStyle>
            <a:lvl1pPr defTabSz="1716590">
              <a:defRPr sz="5940" spc="-118"/>
            </a:lvl1pPr>
          </a:lstStyle>
          <a:p>
            <a:r>
              <a:t>Summary</a:t>
            </a:r>
          </a:p>
        </p:txBody>
      </p:sp>
      <p:pic>
        <p:nvPicPr>
          <p:cNvPr id="261" name="Screenshot 2024-07-13 at 08.28.28.png" descr="Screenshot 2024-07-13 at 08.28.28.png"/>
          <p:cNvPicPr>
            <a:picLocks noChangeAspect="1"/>
          </p:cNvPicPr>
          <p:nvPr/>
        </p:nvPicPr>
        <p:blipFill>
          <a:blip r:embed="rId3"/>
          <a:stretch>
            <a:fillRect/>
          </a:stretch>
        </p:blipFill>
        <p:spPr>
          <a:xfrm>
            <a:off x="2039619" y="1515967"/>
            <a:ext cx="7678988" cy="8024295"/>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hank you!"/>
          <p:cNvSpPr txBox="1">
            <a:spLocks noGrp="1"/>
          </p:cNvSpPr>
          <p:nvPr>
            <p:ph type="title"/>
          </p:nvPr>
        </p:nvSpPr>
        <p:spPr>
          <a:xfrm>
            <a:off x="698500" y="440266"/>
            <a:ext cx="11607800" cy="3902166"/>
          </a:xfrm>
          <a:prstGeom prst="rect">
            <a:avLst/>
          </a:prstGeom>
        </p:spPr>
        <p:txBody>
          <a:bodyPr/>
          <a:lstStyle/>
          <a:p>
            <a:r>
              <a:t>Thank you!</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IBD - Crohns’ Disease and Ulcerative Colitis…"/>
          <p:cNvSpPr txBox="1">
            <a:spLocks noGrp="1"/>
          </p:cNvSpPr>
          <p:nvPr>
            <p:ph type="body" idx="1"/>
          </p:nvPr>
        </p:nvSpPr>
        <p:spPr>
          <a:prstGeom prst="rect">
            <a:avLst/>
          </a:prstGeom>
        </p:spPr>
        <p:txBody>
          <a:bodyPr/>
          <a:lstStyle/>
          <a:p>
            <a:r>
              <a:t>IBD - Crohns’ Disease and Ulcerative Colitis</a:t>
            </a:r>
          </a:p>
          <a:p>
            <a:r>
              <a:t>Symptomatic</a:t>
            </a:r>
          </a:p>
          <a:p>
            <a:r>
              <a:t>Area of disease</a:t>
            </a:r>
          </a:p>
        </p:txBody>
      </p:sp>
      <p:sp>
        <p:nvSpPr>
          <p:cNvPr id="176" name="Introduction"/>
          <p:cNvSpPr txBox="1">
            <a:spLocks noGrp="1"/>
          </p:cNvSpPr>
          <p:nvPr>
            <p:ph type="title"/>
          </p:nvPr>
        </p:nvSpPr>
        <p:spPr>
          <a:prstGeom prst="rect">
            <a:avLst/>
          </a:prstGeom>
        </p:spPr>
        <p:txBody>
          <a:bodyPr/>
          <a:lstStyle>
            <a:lvl1pPr defTabSz="1716590">
              <a:defRPr sz="5940" spc="-118"/>
            </a:lvl1pPr>
          </a:lstStyle>
          <a:p>
            <a:r>
              <a:t>Introduction</a:t>
            </a:r>
          </a:p>
        </p:txBody>
      </p:sp>
      <p:sp>
        <p:nvSpPr>
          <p:cNvPr id="177" name="Slide Number"/>
          <p:cNvSpPr txBox="1">
            <a:spLocks noGrp="1"/>
          </p:cNvSpPr>
          <p:nvPr>
            <p:ph type="sldNum" sz="quarter" idx="4294967295"/>
          </p:nvPr>
        </p:nvSpPr>
        <p:spPr>
          <a:xfrm>
            <a:off x="6395965" y="9220199"/>
            <a:ext cx="206097" cy="2874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Incidence"/>
          <p:cNvSpPr txBox="1">
            <a:spLocks noGrp="1"/>
          </p:cNvSpPr>
          <p:nvPr>
            <p:ph type="body" idx="1"/>
          </p:nvPr>
        </p:nvSpPr>
        <p:spPr>
          <a:xfrm>
            <a:off x="698500" y="2431878"/>
            <a:ext cx="11607800" cy="6096001"/>
          </a:xfrm>
          <a:prstGeom prst="rect">
            <a:avLst/>
          </a:prstGeom>
        </p:spPr>
        <p:txBody>
          <a:bodyPr/>
          <a:lstStyle/>
          <a:p>
            <a:r>
              <a:t>Incidence</a:t>
            </a:r>
          </a:p>
        </p:txBody>
      </p:sp>
      <p:sp>
        <p:nvSpPr>
          <p:cNvPr id="182" name="Geography"/>
          <p:cNvSpPr txBox="1">
            <a:spLocks noGrp="1"/>
          </p:cNvSpPr>
          <p:nvPr>
            <p:ph type="title"/>
          </p:nvPr>
        </p:nvSpPr>
        <p:spPr>
          <a:prstGeom prst="rect">
            <a:avLst/>
          </a:prstGeom>
        </p:spPr>
        <p:txBody>
          <a:bodyPr/>
          <a:lstStyle>
            <a:lvl1pPr defTabSz="1716590">
              <a:defRPr sz="5940" spc="-118"/>
            </a:lvl1pPr>
          </a:lstStyle>
          <a:p>
            <a:r>
              <a:t>Geography</a:t>
            </a:r>
          </a:p>
        </p:txBody>
      </p:sp>
      <p:pic>
        <p:nvPicPr>
          <p:cNvPr id="183" name="Image 2024-07-09 at 13.25.jpeg" descr="Image 2024-07-09 at 13.25.jpeg"/>
          <p:cNvPicPr>
            <a:picLocks noChangeAspect="1"/>
          </p:cNvPicPr>
          <p:nvPr/>
        </p:nvPicPr>
        <p:blipFill>
          <a:blip r:embed="rId3"/>
          <a:stretch>
            <a:fillRect/>
          </a:stretch>
        </p:blipFill>
        <p:spPr>
          <a:xfrm>
            <a:off x="393700" y="3744292"/>
            <a:ext cx="12217400" cy="4521201"/>
          </a:xfrm>
          <a:prstGeom prst="rect">
            <a:avLst/>
          </a:prstGeom>
          <a:ln w="12700">
            <a:miter lim="400000"/>
          </a:ln>
        </p:spPr>
      </p:pic>
      <p:sp>
        <p:nvSpPr>
          <p:cNvPr id="184" name="Slide Number"/>
          <p:cNvSpPr txBox="1">
            <a:spLocks noGrp="1"/>
          </p:cNvSpPr>
          <p:nvPr>
            <p:ph type="sldNum" sz="quarter" idx="4294967295"/>
          </p:nvPr>
        </p:nvSpPr>
        <p:spPr>
          <a:xfrm>
            <a:off x="6395965" y="9220199"/>
            <a:ext cx="206097" cy="2874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ause of Crohn’s Disease…"/>
          <p:cNvSpPr txBox="1">
            <a:spLocks noGrp="1"/>
          </p:cNvSpPr>
          <p:nvPr>
            <p:ph type="body" idx="1"/>
          </p:nvPr>
        </p:nvSpPr>
        <p:spPr>
          <a:xfrm>
            <a:off x="698500" y="2347044"/>
            <a:ext cx="11607800" cy="6708056"/>
          </a:xfrm>
          <a:prstGeom prst="rect">
            <a:avLst/>
          </a:prstGeom>
        </p:spPr>
        <p:txBody>
          <a:bodyPr/>
          <a:lstStyle/>
          <a:p>
            <a:r>
              <a:t>Cause of Crohn’s Disease</a:t>
            </a:r>
          </a:p>
          <a:p>
            <a:r>
              <a:t>Genetic</a:t>
            </a:r>
          </a:p>
          <a:p>
            <a:r>
              <a:t>Environmental</a:t>
            </a:r>
          </a:p>
        </p:txBody>
      </p:sp>
      <p:sp>
        <p:nvSpPr>
          <p:cNvPr id="189" name="Pathophysiology"/>
          <p:cNvSpPr txBox="1">
            <a:spLocks noGrp="1"/>
          </p:cNvSpPr>
          <p:nvPr>
            <p:ph type="title"/>
          </p:nvPr>
        </p:nvSpPr>
        <p:spPr>
          <a:prstGeom prst="rect">
            <a:avLst/>
          </a:prstGeom>
        </p:spPr>
        <p:txBody>
          <a:bodyPr/>
          <a:lstStyle>
            <a:lvl1pPr defTabSz="1716590">
              <a:defRPr sz="5940" spc="-118"/>
            </a:lvl1pPr>
          </a:lstStyle>
          <a:p>
            <a:r>
              <a:t>Pathophysiology</a:t>
            </a:r>
          </a:p>
        </p:txBody>
      </p:sp>
      <p:sp>
        <p:nvSpPr>
          <p:cNvPr id="190" name="Slide Number"/>
          <p:cNvSpPr txBox="1">
            <a:spLocks noGrp="1"/>
          </p:cNvSpPr>
          <p:nvPr>
            <p:ph type="sldNum" sz="quarter" idx="4294967295"/>
          </p:nvPr>
        </p:nvSpPr>
        <p:spPr>
          <a:xfrm>
            <a:off x="6395965" y="9220199"/>
            <a:ext cx="206097" cy="2874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Pathophysiology"/>
          <p:cNvSpPr txBox="1">
            <a:spLocks noGrp="1"/>
          </p:cNvSpPr>
          <p:nvPr>
            <p:ph type="title"/>
          </p:nvPr>
        </p:nvSpPr>
        <p:spPr>
          <a:prstGeom prst="rect">
            <a:avLst/>
          </a:prstGeom>
        </p:spPr>
        <p:txBody>
          <a:bodyPr/>
          <a:lstStyle>
            <a:lvl1pPr defTabSz="1716590">
              <a:defRPr sz="5940" spc="-118"/>
            </a:lvl1pPr>
          </a:lstStyle>
          <a:p>
            <a:r>
              <a:t>Pathophysiology</a:t>
            </a:r>
          </a:p>
        </p:txBody>
      </p:sp>
      <p:pic>
        <p:nvPicPr>
          <p:cNvPr id="195" name="Image 2024-07-09 at 13.07.jpeg" descr="Image 2024-07-09 at 13.07.jpeg"/>
          <p:cNvPicPr>
            <a:picLocks noChangeAspect="1"/>
          </p:cNvPicPr>
          <p:nvPr/>
        </p:nvPicPr>
        <p:blipFill>
          <a:blip r:embed="rId3"/>
          <a:stretch>
            <a:fillRect/>
          </a:stretch>
        </p:blipFill>
        <p:spPr>
          <a:xfrm>
            <a:off x="1909240" y="1505370"/>
            <a:ext cx="9468579" cy="8189041"/>
          </a:xfrm>
          <a:prstGeom prst="rect">
            <a:avLst/>
          </a:prstGeom>
          <a:ln w="12700">
            <a:miter lim="400000"/>
          </a:ln>
        </p:spPr>
      </p:pic>
      <p:sp>
        <p:nvSpPr>
          <p:cNvPr id="196" name="Slide Number"/>
          <p:cNvSpPr txBox="1">
            <a:spLocks noGrp="1"/>
          </p:cNvSpPr>
          <p:nvPr>
            <p:ph type="sldNum" sz="quarter" idx="4294967295"/>
          </p:nvPr>
        </p:nvSpPr>
        <p:spPr>
          <a:xfrm>
            <a:off x="6395965" y="9220199"/>
            <a:ext cx="206097" cy="2874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usceptibility…"/>
          <p:cNvSpPr txBox="1">
            <a:spLocks noGrp="1"/>
          </p:cNvSpPr>
          <p:nvPr>
            <p:ph type="body" idx="1"/>
          </p:nvPr>
        </p:nvSpPr>
        <p:spPr>
          <a:xfrm>
            <a:off x="698500" y="1858319"/>
            <a:ext cx="11607800" cy="7196781"/>
          </a:xfrm>
          <a:prstGeom prst="rect">
            <a:avLst/>
          </a:prstGeom>
        </p:spPr>
        <p:txBody>
          <a:bodyPr/>
          <a:lstStyle/>
          <a:p>
            <a:r>
              <a:t>Susceptibility </a:t>
            </a:r>
          </a:p>
          <a:p>
            <a:r>
              <a:t>Inheritance</a:t>
            </a:r>
          </a:p>
          <a:p>
            <a:r>
              <a:t>Genome specific IBD Genes</a:t>
            </a:r>
          </a:p>
          <a:p>
            <a:r>
              <a:t>Non-coding variation</a:t>
            </a:r>
          </a:p>
        </p:txBody>
      </p:sp>
      <p:sp>
        <p:nvSpPr>
          <p:cNvPr id="201" name="Pathophysiology: Genetics"/>
          <p:cNvSpPr txBox="1">
            <a:spLocks noGrp="1"/>
          </p:cNvSpPr>
          <p:nvPr>
            <p:ph type="title"/>
          </p:nvPr>
        </p:nvSpPr>
        <p:spPr>
          <a:prstGeom prst="rect">
            <a:avLst/>
          </a:prstGeom>
        </p:spPr>
        <p:txBody>
          <a:bodyPr/>
          <a:lstStyle>
            <a:lvl1pPr defTabSz="1716590">
              <a:defRPr sz="5940" spc="-118"/>
            </a:lvl1pPr>
          </a:lstStyle>
          <a:p>
            <a:r>
              <a:t>Pathophysiology: Genetics</a:t>
            </a:r>
          </a:p>
        </p:txBody>
      </p:sp>
      <p:sp>
        <p:nvSpPr>
          <p:cNvPr id="202" name="Slide Number"/>
          <p:cNvSpPr txBox="1">
            <a:spLocks noGrp="1"/>
          </p:cNvSpPr>
          <p:nvPr>
            <p:ph type="sldNum" sz="quarter" idx="4294967295"/>
          </p:nvPr>
        </p:nvSpPr>
        <p:spPr>
          <a:xfrm>
            <a:off x="6395965" y="9220199"/>
            <a:ext cx="206097" cy="2874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Pathophysiology: Genetics"/>
          <p:cNvSpPr txBox="1">
            <a:spLocks noGrp="1"/>
          </p:cNvSpPr>
          <p:nvPr>
            <p:ph type="title"/>
          </p:nvPr>
        </p:nvSpPr>
        <p:spPr>
          <a:prstGeom prst="rect">
            <a:avLst/>
          </a:prstGeom>
        </p:spPr>
        <p:txBody>
          <a:bodyPr/>
          <a:lstStyle>
            <a:lvl1pPr defTabSz="1716590">
              <a:defRPr sz="5940" spc="-118"/>
            </a:lvl1pPr>
          </a:lstStyle>
          <a:p>
            <a:r>
              <a:t>Pathophysiology: Genetics</a:t>
            </a:r>
          </a:p>
        </p:txBody>
      </p:sp>
      <p:sp>
        <p:nvSpPr>
          <p:cNvPr id="207" name="Slide Number"/>
          <p:cNvSpPr txBox="1">
            <a:spLocks noGrp="1"/>
          </p:cNvSpPr>
          <p:nvPr>
            <p:ph type="sldNum" sz="quarter" idx="4294967295"/>
          </p:nvPr>
        </p:nvSpPr>
        <p:spPr>
          <a:xfrm>
            <a:off x="6395965" y="9220199"/>
            <a:ext cx="206097" cy="2874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pic>
        <p:nvPicPr>
          <p:cNvPr id="208" name="Image" descr="Image"/>
          <p:cNvPicPr>
            <a:picLocks noChangeAspect="1"/>
          </p:cNvPicPr>
          <p:nvPr/>
        </p:nvPicPr>
        <p:blipFill>
          <a:blip r:embed="rId3"/>
          <a:stretch>
            <a:fillRect/>
          </a:stretch>
        </p:blipFill>
        <p:spPr>
          <a:xfrm>
            <a:off x="419100" y="2153685"/>
            <a:ext cx="12448555" cy="6985837"/>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athophysiology: Genetics"/>
          <p:cNvSpPr txBox="1">
            <a:spLocks noGrp="1"/>
          </p:cNvSpPr>
          <p:nvPr>
            <p:ph type="title"/>
          </p:nvPr>
        </p:nvSpPr>
        <p:spPr>
          <a:prstGeom prst="rect">
            <a:avLst/>
          </a:prstGeom>
        </p:spPr>
        <p:txBody>
          <a:bodyPr/>
          <a:lstStyle>
            <a:lvl1pPr defTabSz="1716590">
              <a:defRPr sz="5940" spc="-118"/>
            </a:lvl1pPr>
          </a:lstStyle>
          <a:p>
            <a:r>
              <a:t>Pathophysiology: Genetics</a:t>
            </a:r>
          </a:p>
        </p:txBody>
      </p:sp>
      <p:sp>
        <p:nvSpPr>
          <p:cNvPr id="213" name="Slide Number"/>
          <p:cNvSpPr txBox="1">
            <a:spLocks noGrp="1"/>
          </p:cNvSpPr>
          <p:nvPr>
            <p:ph type="sldNum" sz="quarter" idx="4294967295"/>
          </p:nvPr>
        </p:nvSpPr>
        <p:spPr>
          <a:xfrm>
            <a:off x="6395965" y="9220199"/>
            <a:ext cx="206097" cy="2874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214" name="Image" descr="Image"/>
          <p:cNvPicPr>
            <a:picLocks noChangeAspect="1"/>
          </p:cNvPicPr>
          <p:nvPr/>
        </p:nvPicPr>
        <p:blipFill>
          <a:blip r:embed="rId3"/>
          <a:stretch>
            <a:fillRect/>
          </a:stretch>
        </p:blipFill>
        <p:spPr>
          <a:xfrm>
            <a:off x="446110" y="1561783"/>
            <a:ext cx="11588800" cy="75529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Permeability…"/>
          <p:cNvSpPr txBox="1">
            <a:spLocks noGrp="1"/>
          </p:cNvSpPr>
          <p:nvPr>
            <p:ph type="body" idx="1"/>
          </p:nvPr>
        </p:nvSpPr>
        <p:spPr>
          <a:xfrm>
            <a:off x="698500" y="1799466"/>
            <a:ext cx="11607800" cy="7255634"/>
          </a:xfrm>
          <a:prstGeom prst="rect">
            <a:avLst/>
          </a:prstGeom>
        </p:spPr>
        <p:txBody>
          <a:bodyPr/>
          <a:lstStyle/>
          <a:p>
            <a:r>
              <a:t>Permeability</a:t>
            </a:r>
          </a:p>
          <a:p>
            <a:r>
              <a:t>Goblet cells</a:t>
            </a:r>
          </a:p>
          <a:p>
            <a:r>
              <a:t>Paneth Cells</a:t>
            </a:r>
          </a:p>
          <a:p>
            <a:r>
              <a:t>Autophagy</a:t>
            </a:r>
          </a:p>
        </p:txBody>
      </p:sp>
      <p:sp>
        <p:nvSpPr>
          <p:cNvPr id="219" name="Pathophysiology: Intestinal Barrier"/>
          <p:cNvSpPr txBox="1">
            <a:spLocks noGrp="1"/>
          </p:cNvSpPr>
          <p:nvPr>
            <p:ph type="title"/>
          </p:nvPr>
        </p:nvSpPr>
        <p:spPr>
          <a:prstGeom prst="rect">
            <a:avLst/>
          </a:prstGeom>
        </p:spPr>
        <p:txBody>
          <a:bodyPr/>
          <a:lstStyle>
            <a:lvl1pPr defTabSz="1647233">
              <a:defRPr sz="5700" spc="-114"/>
            </a:lvl1pPr>
          </a:lstStyle>
          <a:p>
            <a:r>
              <a:t>Pathophysiology: Intestinal Barrier</a:t>
            </a:r>
          </a:p>
        </p:txBody>
      </p:sp>
      <p:sp>
        <p:nvSpPr>
          <p:cNvPr id="220" name="Slide Number"/>
          <p:cNvSpPr txBox="1">
            <a:spLocks noGrp="1"/>
          </p:cNvSpPr>
          <p:nvPr>
            <p:ph type="sldNum" sz="quarter" idx="4294967295"/>
          </p:nvPr>
        </p:nvSpPr>
        <p:spPr>
          <a:xfrm>
            <a:off x="6395965" y="9220199"/>
            <a:ext cx="206097" cy="2874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Tree>
  </p:cSld>
  <p:clrMapOvr>
    <a:masterClrMapping/>
  </p:clrMapOvr>
  <p:transition spd="med"/>
</p:sld>
</file>

<file path=ppt/theme/theme1.xml><?xml version="1.0" encoding="utf-8"?>
<a:theme xmlns:a="http://schemas.openxmlformats.org/drawingml/2006/main" name="30_BasicColor">
  <a:themeElements>
    <a:clrScheme name="30_BasicColor">
      <a:dk1>
        <a:srgbClr val="000000"/>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733930" rtl="0" fontAlgn="auto" latinLnBrk="0" hangingPunct="0">
          <a:lnSpc>
            <a:spcPct val="90000"/>
          </a:lnSpc>
          <a:spcBef>
            <a:spcPts val="320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TotalTime>
  <Words>2706</Words>
  <Application>Microsoft Macintosh PowerPoint</Application>
  <PresentationFormat>Custom</PresentationFormat>
  <Paragraphs>164</Paragraphs>
  <Slides>17</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Helvetica Neue</vt:lpstr>
      <vt:lpstr>Helvetica Neue Medium</vt:lpstr>
      <vt:lpstr>30_BasicColor</vt:lpstr>
      <vt:lpstr>Aetiology and Pathogenesis of Crohn’s Disease</vt:lpstr>
      <vt:lpstr>Introduction</vt:lpstr>
      <vt:lpstr>Geography</vt:lpstr>
      <vt:lpstr>Pathophysiology</vt:lpstr>
      <vt:lpstr>Pathophysiology</vt:lpstr>
      <vt:lpstr>Pathophysiology: Genetics</vt:lpstr>
      <vt:lpstr>Pathophysiology: Genetics</vt:lpstr>
      <vt:lpstr>Pathophysiology: Genetics</vt:lpstr>
      <vt:lpstr>Pathophysiology: Intestinal Barrier</vt:lpstr>
      <vt:lpstr>Pathophysiology: Environment</vt:lpstr>
      <vt:lpstr>Pathophysiology: Environment</vt:lpstr>
      <vt:lpstr>Pathophysiology: Environment</vt:lpstr>
      <vt:lpstr>Pathophysiology: Immune Response</vt:lpstr>
      <vt:lpstr>Pathophysiology: Immune Response </vt:lpstr>
      <vt:lpstr>Pathophysiology: Microbiota</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Parker, M, Dr [15097595@sun.ac.za]</cp:lastModifiedBy>
  <cp:revision>2</cp:revision>
  <dcterms:modified xsi:type="dcterms:W3CDTF">2024-07-18T09:43:54Z</dcterms:modified>
</cp:coreProperties>
</file>