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366" r:id="rId9"/>
    <p:sldId id="263" r:id="rId10"/>
    <p:sldId id="260" r:id="rId11"/>
    <p:sldId id="261" r:id="rId12"/>
    <p:sldId id="262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5356"/>
    <a:srgbClr val="461B2B"/>
    <a:srgbClr val="FFFFFF"/>
    <a:srgbClr val="E2D6C0"/>
    <a:srgbClr val="8B2346"/>
    <a:srgbClr val="B79962"/>
    <a:srgbClr val="461A2B"/>
    <a:srgbClr val="F1EBDF"/>
    <a:srgbClr val="ECE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8494"/>
  </p:normalViewPr>
  <p:slideViewPr>
    <p:cSldViewPr snapToGrid="0" snapToObjects="1" showGuides="1">
      <p:cViewPr varScale="1">
        <p:scale>
          <a:sx n="82" d="100"/>
          <a:sy n="82" d="100"/>
        </p:scale>
        <p:origin x="581" y="72"/>
      </p:cViewPr>
      <p:guideLst>
        <p:guide orient="horz" pos="2001"/>
        <p:guide pos="3840"/>
        <p:guide orient="horz" pos="845"/>
        <p:guide orient="horz" pos="226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latin typeface="Trebuchet MS" panose="020B0703020202090204" pitchFamily="34" charset="0"/>
              </a:rPr>
              <a:t>Cover &amp; End Slide Option</a:t>
            </a:r>
          </a:p>
          <a:p>
            <a:endParaRPr lang="en-GB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003030101060003" pitchFamily="34" charset="0"/>
              </a:rPr>
              <a:t>Replace the background image:</a:t>
            </a:r>
            <a:br>
              <a:rPr lang="en-GB" dirty="0">
                <a:latin typeface="Raleway" panose="020B0003030101060003" pitchFamily="34" charset="0"/>
              </a:rPr>
            </a:br>
            <a:r>
              <a:rPr lang="en-GB" dirty="0">
                <a:latin typeface="Raleway" panose="020B0003030101060003" pitchFamily="34" charset="0"/>
              </a:rPr>
              <a:t>Right-click on the slide, then choose </a:t>
            </a:r>
            <a:r>
              <a:rPr lang="en-GB" b="1" dirty="0">
                <a:solidFill>
                  <a:schemeClr val="accent1"/>
                </a:solidFill>
                <a:latin typeface="Raleway" panose="020B0003030101060003" pitchFamily="34" charset="0"/>
              </a:rPr>
              <a:t>Format Background</a:t>
            </a:r>
            <a:r>
              <a:rPr lang="en-GB" b="0" dirty="0">
                <a:solidFill>
                  <a:schemeClr val="accent1"/>
                </a:solidFill>
                <a:latin typeface="Raleway" panose="020B0003030101060003" pitchFamily="34" charset="0"/>
              </a:rPr>
              <a:t> and select</a:t>
            </a:r>
            <a:r>
              <a:rPr lang="en-GB" b="1" dirty="0">
                <a:solidFill>
                  <a:schemeClr val="accent1"/>
                </a:solidFill>
                <a:latin typeface="Raleway" panose="020B0003030101060003" pitchFamily="34" charset="0"/>
              </a:rPr>
              <a:t> Picture or texture fill</a:t>
            </a:r>
            <a:r>
              <a:rPr lang="en-GB" b="0" dirty="0">
                <a:solidFill>
                  <a:schemeClr val="accent1"/>
                </a:solidFill>
                <a:latin typeface="Raleway" panose="020B0003030101060003" pitchFamily="34" charset="0"/>
              </a:rPr>
              <a:t>.</a:t>
            </a:r>
            <a:r>
              <a:rPr lang="en-GB" b="1" dirty="0">
                <a:solidFill>
                  <a:schemeClr val="accent1"/>
                </a:solidFill>
                <a:latin typeface="Raleway" panose="020B0003030101060003" pitchFamily="34" charset="0"/>
              </a:rPr>
              <a:t> </a:t>
            </a:r>
            <a:r>
              <a:rPr lang="en-GB" b="0" dirty="0">
                <a:solidFill>
                  <a:schemeClr val="accent1"/>
                </a:solidFill>
                <a:latin typeface="Raleway" panose="020B0003030101060003" pitchFamily="34" charset="0"/>
              </a:rPr>
              <a:t>Select a new picture </a:t>
            </a:r>
            <a:r>
              <a:rPr lang="en-GB" b="0" dirty="0">
                <a:latin typeface="Raleway" panose="020B0003030101060003" pitchFamily="34" charset="0"/>
              </a:rPr>
              <a:t>of your choice. </a:t>
            </a:r>
            <a:br>
              <a:rPr lang="en-GB" b="0" dirty="0">
                <a:latin typeface="Raleway" panose="020B0003030101060003" pitchFamily="34" charset="0"/>
              </a:rPr>
            </a:br>
            <a:endParaRPr lang="en-GB" b="0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Raleway" panose="020B0003030101060003" pitchFamily="34" charset="0"/>
              </a:rPr>
              <a:t>Remember to add an image attribution for e.g., Photo by Stefan Els.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End Slide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ergraphic">
            <a:extLst>
              <a:ext uri="{FF2B5EF4-FFF2-40B4-BE49-F238E27FC236}">
                <a16:creationId xmlns:a16="http://schemas.microsoft.com/office/drawing/2014/main" id="{5B248510-4BC7-9345-88FC-2E0C971BA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4959" y="1341439"/>
            <a:ext cx="1196970" cy="1837209"/>
          </a:xfrm>
          <a:prstGeom prst="rect">
            <a:avLst/>
          </a:prstGeom>
        </p:spPr>
      </p:pic>
      <p:cxnSp>
        <p:nvCxnSpPr>
          <p:cNvPr id="5" name="Gold H Line">
            <a:extLst>
              <a:ext uri="{FF2B5EF4-FFF2-40B4-BE49-F238E27FC236}">
                <a16:creationId xmlns:a16="http://schemas.microsoft.com/office/drawing/2014/main" id="{D2E91EF0-985A-D444-B885-44EABE549784}"/>
              </a:ext>
            </a:extLst>
          </p:cNvPr>
          <p:cNvCxnSpPr/>
          <p:nvPr userDrawn="1"/>
        </p:nvCxnSpPr>
        <p:spPr>
          <a:xfrm>
            <a:off x="0" y="1341438"/>
            <a:ext cx="121920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">
            <a:extLst>
              <a:ext uri="{FF2B5EF4-FFF2-40B4-BE49-F238E27FC236}">
                <a16:creationId xmlns:a16="http://schemas.microsoft.com/office/drawing/2014/main" id="{62CE03E8-B1C3-CC40-B8F9-5DD639D93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26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Panel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D1F2E50E-95E6-FC4E-962F-EC9D3C8E6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7065"/>
          <a:stretch/>
        </p:blipFill>
        <p:spPr>
          <a:xfrm>
            <a:off x="1380" y="1342422"/>
            <a:ext cx="4041984" cy="5256000"/>
          </a:xfrm>
          <a:prstGeom prst="rect">
            <a:avLst/>
          </a:prstGeom>
        </p:spPr>
      </p:pic>
      <p:grpSp>
        <p:nvGrpSpPr>
          <p:cNvPr id="13" name="Bottom Corner Cover Ups">
            <a:extLst>
              <a:ext uri="{FF2B5EF4-FFF2-40B4-BE49-F238E27FC236}">
                <a16:creationId xmlns:a16="http://schemas.microsoft.com/office/drawing/2014/main" id="{B3C7A21B-1B7F-7C48-A146-B42CAF24A16C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14" name="SU.Footer.Shape.White.Cover.R">
              <a:extLst>
                <a:ext uri="{FF2B5EF4-FFF2-40B4-BE49-F238E27FC236}">
                  <a16:creationId xmlns:a16="http://schemas.microsoft.com/office/drawing/2014/main" id="{4E7E269D-C46B-D74D-ADD3-C0B4C411F7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5" name="SU.Footer.Shape.White.Cover.L">
              <a:extLst>
                <a:ext uri="{FF2B5EF4-FFF2-40B4-BE49-F238E27FC236}">
                  <a16:creationId xmlns:a16="http://schemas.microsoft.com/office/drawing/2014/main" id="{643164C7-3D42-2F47-9B4F-124EA03007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446551"/>
            <a:ext cx="7342632" cy="50666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446551"/>
            <a:ext cx="3524695" cy="506667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Rectangle">
            <a:extLst>
              <a:ext uri="{FF2B5EF4-FFF2-40B4-BE49-F238E27FC236}">
                <a16:creationId xmlns:a16="http://schemas.microsoft.com/office/drawing/2014/main" id="{16180752-C10C-8440-9EE3-94FE745DE7CB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3DFF6234-ED27-674E-B499-43815E04B1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2093512"/>
            <a:ext cx="5335586" cy="442720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rgbClr val="4D53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Sub-heading 2">
            <a:extLst>
              <a:ext uri="{FF2B5EF4-FFF2-40B4-BE49-F238E27FC236}">
                <a16:creationId xmlns:a16="http://schemas.microsoft.com/office/drawing/2014/main" id="{566B889E-5E19-884B-A6F6-A481CC7DE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5552" y="1382145"/>
            <a:ext cx="5335586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1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6537FBF-A738-EB4D-9E99-BDECCAA2CE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34093"/>
            <a:ext cx="5335587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F49F80C-ACC3-A44A-8CC6-3C5EDE1809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5367782" cy="4422095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4D535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0" name="Sub-heading 1">
            <a:extLst>
              <a:ext uri="{FF2B5EF4-FFF2-40B4-BE49-F238E27FC236}">
                <a16:creationId xmlns:a16="http://schemas.microsoft.com/office/drawing/2014/main" id="{B3F930F9-C039-AF47-823C-5530804EC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5367782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EDA3B2F-BE8B-BF42-ABB3-E31B7ECCE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9" y="286559"/>
            <a:ext cx="5367782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8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Columns Layout Slide on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257E3393-912E-0B49-AEEE-D6B9ACB96FDA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D3B1D8D-243B-DA40-B75D-A969A88B2F8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41138" y="2093513"/>
            <a:ext cx="3600000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Sub-heading 3">
            <a:extLst>
              <a:ext uri="{FF2B5EF4-FFF2-40B4-BE49-F238E27FC236}">
                <a16:creationId xmlns:a16="http://schemas.microsoft.com/office/drawing/2014/main" id="{651902F8-552C-7C40-AA8D-2CE4C4E180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1138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70127F6-1B72-C84F-9735-3D0725E985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133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26" name="Content Placeholder  2">
            <a:extLst>
              <a:ext uri="{FF2B5EF4-FFF2-40B4-BE49-F238E27FC236}">
                <a16:creationId xmlns:a16="http://schemas.microsoft.com/office/drawing/2014/main" id="{26B27DB4-949B-464F-A1EF-C46A3C3631C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902" y="2093513"/>
            <a:ext cx="3599998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7" name="Sub-heading 2">
            <a:extLst>
              <a:ext uri="{FF2B5EF4-FFF2-40B4-BE49-F238E27FC236}">
                <a16:creationId xmlns:a16="http://schemas.microsoft.com/office/drawing/2014/main" id="{26C885C7-ECC4-4F47-8909-3F2435E193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902" y="1382145"/>
            <a:ext cx="3599998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58332A8F-EAE9-F94C-83E3-1D8BA1D919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00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F2D4C76D-E14A-6D42-98D9-5AB41C4534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7" y="2093513"/>
            <a:ext cx="3600000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0" name="Sub-heading 1">
            <a:extLst>
              <a:ext uri="{FF2B5EF4-FFF2-40B4-BE49-F238E27FC236}">
                <a16:creationId xmlns:a16="http://schemas.microsoft.com/office/drawing/2014/main" id="{E5ACC0B6-8927-2744-B7D5-8F74BBD9FF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7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2EB4B94-2979-2E4C-BC92-09558809B4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67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26348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ttern Sand Bottom">
            <a:extLst>
              <a:ext uri="{FF2B5EF4-FFF2-40B4-BE49-F238E27FC236}">
                <a16:creationId xmlns:a16="http://schemas.microsoft.com/office/drawing/2014/main" id="{5F8180FE-41B2-8F47-AF2E-24E5C9A6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197368" y="4478953"/>
            <a:ext cx="4785278" cy="2148599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2C99B27B-2E8D-C04F-BC82-C62BE787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187320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2097153"/>
            <a:ext cx="6256338" cy="441607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4798" y="1384865"/>
            <a:ext cx="6256339" cy="63131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05" y="2943724"/>
            <a:ext cx="4448193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6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11122470" cy="4407105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  <a:noFill/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2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ttern">
            <a:extLst>
              <a:ext uri="{FF2B5EF4-FFF2-40B4-BE49-F238E27FC236}">
                <a16:creationId xmlns:a16="http://schemas.microsoft.com/office/drawing/2014/main" id="{4226EFA1-497F-5A4F-8521-91A0CFCC6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8"/>
          <a:stretch/>
        </p:blipFill>
        <p:spPr>
          <a:xfrm>
            <a:off x="1379" y="1342422"/>
            <a:ext cx="12190621" cy="5256000"/>
          </a:xfrm>
          <a:prstGeom prst="rect">
            <a:avLst/>
          </a:prstGeom>
        </p:spPr>
      </p:pic>
      <p:grpSp>
        <p:nvGrpSpPr>
          <p:cNvPr id="26" name="Bottom Corner Cover Ups">
            <a:extLst>
              <a:ext uri="{FF2B5EF4-FFF2-40B4-BE49-F238E27FC236}">
                <a16:creationId xmlns:a16="http://schemas.microsoft.com/office/drawing/2014/main" id="{12DF9248-7DA5-8141-89FC-ECD244595B6B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27" name="SU.Footer.Shape.White.Cover.R">
              <a:extLst>
                <a:ext uri="{FF2B5EF4-FFF2-40B4-BE49-F238E27FC236}">
                  <a16:creationId xmlns:a16="http://schemas.microsoft.com/office/drawing/2014/main" id="{44528E5A-08AB-2F40-85F7-9CF0230748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28" name="SU.Footer.Shape.White.Cover.L">
              <a:extLst>
                <a:ext uri="{FF2B5EF4-FFF2-40B4-BE49-F238E27FC236}">
                  <a16:creationId xmlns:a16="http://schemas.microsoft.com/office/drawing/2014/main" id="{D874E491-8EBD-0144-BAB4-4A1A86F2BC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7"/>
            <a:ext cx="11122470" cy="4414600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9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Panel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ttern">
            <a:extLst>
              <a:ext uri="{FF2B5EF4-FFF2-40B4-BE49-F238E27FC236}">
                <a16:creationId xmlns:a16="http://schemas.microsoft.com/office/drawing/2014/main" id="{4A2374C0-3B03-8F48-9525-7E36392B2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065"/>
          <a:stretch/>
        </p:blipFill>
        <p:spPr>
          <a:xfrm>
            <a:off x="1380" y="1342422"/>
            <a:ext cx="4041984" cy="5256000"/>
          </a:xfrm>
          <a:prstGeom prst="rect">
            <a:avLst/>
          </a:prstGeom>
        </p:spPr>
      </p:pic>
      <p:grpSp>
        <p:nvGrpSpPr>
          <p:cNvPr id="21" name="Bottom Corner Cover Ups">
            <a:extLst>
              <a:ext uri="{FF2B5EF4-FFF2-40B4-BE49-F238E27FC236}">
                <a16:creationId xmlns:a16="http://schemas.microsoft.com/office/drawing/2014/main" id="{27B58CE0-B94F-A74F-AF83-E7C43D629945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22" name="SU.Footer.Shape.White.Cover.R">
              <a:extLst>
                <a:ext uri="{FF2B5EF4-FFF2-40B4-BE49-F238E27FC236}">
                  <a16:creationId xmlns:a16="http://schemas.microsoft.com/office/drawing/2014/main" id="{96365ED4-3E98-AF49-A700-D17226523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23" name="SU.Footer.Shape.White.Cover.L">
              <a:extLst>
                <a:ext uri="{FF2B5EF4-FFF2-40B4-BE49-F238E27FC236}">
                  <a16:creationId xmlns:a16="http://schemas.microsoft.com/office/drawing/2014/main" id="{D3178EAC-4321-104D-9E00-9ED1994E17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439056"/>
            <a:ext cx="7342632" cy="507417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438309"/>
            <a:ext cx="3524695" cy="5074939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1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 Rectangle">
            <a:extLst>
              <a:ext uri="{FF2B5EF4-FFF2-40B4-BE49-F238E27FC236}">
                <a16:creationId xmlns:a16="http://schemas.microsoft.com/office/drawing/2014/main" id="{D2611FE4-4CE8-7644-A6FD-ABFB5B5B8D60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5BA92924-BA89-854C-8409-64B301FD09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2093512"/>
            <a:ext cx="5335586" cy="439722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bg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Sub-heading 2">
            <a:extLst>
              <a:ext uri="{FF2B5EF4-FFF2-40B4-BE49-F238E27FC236}">
                <a16:creationId xmlns:a16="http://schemas.microsoft.com/office/drawing/2014/main" id="{90BCFF40-F87E-ED46-9480-AC27B8F7C8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5552" y="1382145"/>
            <a:ext cx="5335586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1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24773FA7-6E41-CA4A-B944-CFB56DE621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34093"/>
            <a:ext cx="5335587" cy="1071642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DE1645F-7F5E-DF4A-92A3-FB3C5E5CD2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5367782" cy="439722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0" name="Sub-heading 1">
            <a:extLst>
              <a:ext uri="{FF2B5EF4-FFF2-40B4-BE49-F238E27FC236}">
                <a16:creationId xmlns:a16="http://schemas.microsoft.com/office/drawing/2014/main" id="{D7D43BA8-224C-6246-ABDE-468543E9DE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5367782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A004F2E-DDA4-A340-97A9-41B223F5D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9" y="286559"/>
            <a:ext cx="5367782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3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Columns Layout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hite Rectangle">
            <a:extLst>
              <a:ext uri="{FF2B5EF4-FFF2-40B4-BE49-F238E27FC236}">
                <a16:creationId xmlns:a16="http://schemas.microsoft.com/office/drawing/2014/main" id="{1A1C789A-0612-3644-A79B-9492F3528D52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63BC844-4DA9-DB4A-A3AA-E8A8209E09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41138" y="2093513"/>
            <a:ext cx="3600000" cy="441971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5" name="Sub-heading 3">
            <a:extLst>
              <a:ext uri="{FF2B5EF4-FFF2-40B4-BE49-F238E27FC236}">
                <a16:creationId xmlns:a16="http://schemas.microsoft.com/office/drawing/2014/main" id="{D8F5F88C-07A7-2147-A0EA-3CBC0139E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1138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29E07662-F181-D847-979F-68604D400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138" y="23057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27" name="Content Placeholder  2">
            <a:extLst>
              <a:ext uri="{FF2B5EF4-FFF2-40B4-BE49-F238E27FC236}">
                <a16:creationId xmlns:a16="http://schemas.microsoft.com/office/drawing/2014/main" id="{81BE3FB5-7628-A44F-8346-A0EAD26BDE0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902" y="2093513"/>
            <a:ext cx="3599998" cy="441971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8" name="Sub-heading 2">
            <a:extLst>
              <a:ext uri="{FF2B5EF4-FFF2-40B4-BE49-F238E27FC236}">
                <a16:creationId xmlns:a16="http://schemas.microsoft.com/office/drawing/2014/main" id="{733D04FF-BCA2-1642-A192-144D8BEEF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902" y="1382145"/>
            <a:ext cx="3599998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FC4B0CEE-DA4A-3244-81A8-3C23508A14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00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86AEBDB5-8697-1944-A7CB-0C142AFA5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7" y="2093513"/>
            <a:ext cx="3600000" cy="441971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1" name="Sub-heading 1">
            <a:extLst>
              <a:ext uri="{FF2B5EF4-FFF2-40B4-BE49-F238E27FC236}">
                <a16:creationId xmlns:a16="http://schemas.microsoft.com/office/drawing/2014/main" id="{609BD0E6-9034-2C40-A3D4-10BA44739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7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AE43938-8335-A749-BAE2-E305CF0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67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28060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ttern Maroon Bottom">
            <a:extLst>
              <a:ext uri="{FF2B5EF4-FFF2-40B4-BE49-F238E27FC236}">
                <a16:creationId xmlns:a16="http://schemas.microsoft.com/office/drawing/2014/main" id="{5F8180FE-41B2-8F47-AF2E-24E5C9A6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197368" y="4471002"/>
            <a:ext cx="4785278" cy="2148599"/>
          </a:xfrm>
          <a:prstGeom prst="rect">
            <a:avLst/>
          </a:prstGeom>
        </p:spPr>
      </p:pic>
      <p:pic>
        <p:nvPicPr>
          <p:cNvPr id="19" name="Pattern Maroon Top">
            <a:extLst>
              <a:ext uri="{FF2B5EF4-FFF2-40B4-BE49-F238E27FC236}">
                <a16:creationId xmlns:a16="http://schemas.microsoft.com/office/drawing/2014/main" id="{DA8894CA-8492-9F40-AA7E-A17D05BCB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85515"/>
          <a:stretch/>
        </p:blipFill>
        <p:spPr>
          <a:xfrm rot="10800000">
            <a:off x="225944" y="1341306"/>
            <a:ext cx="4785278" cy="829101"/>
          </a:xfrm>
          <a:prstGeom prst="rect">
            <a:avLst/>
          </a:prstGeom>
        </p:spPr>
      </p:pic>
      <p:pic>
        <p:nvPicPr>
          <p:cNvPr id="18" name="Pattern Sand Top">
            <a:extLst>
              <a:ext uri="{FF2B5EF4-FFF2-40B4-BE49-F238E27FC236}">
                <a16:creationId xmlns:a16="http://schemas.microsoft.com/office/drawing/2014/main" id="{3962A34F-1D66-A649-83D7-69B392B6F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66" t="14321" r="48528" b="71220"/>
          <a:stretch/>
        </p:blipFill>
        <p:spPr>
          <a:xfrm rot="10800000">
            <a:off x="227250" y="-42185"/>
            <a:ext cx="4785278" cy="1376863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2101463"/>
            <a:ext cx="6256338" cy="441925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4798" y="1376838"/>
            <a:ext cx="6256339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943724"/>
            <a:ext cx="4453200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ld H Line">
            <a:extLst>
              <a:ext uri="{FF2B5EF4-FFF2-40B4-BE49-F238E27FC236}">
                <a16:creationId xmlns:a16="http://schemas.microsoft.com/office/drawing/2014/main" id="{14D6B201-F64D-A747-B121-C05B2A976FDB}"/>
              </a:ext>
            </a:extLst>
          </p:cNvPr>
          <p:cNvCxnSpPr/>
          <p:nvPr userDrawn="1"/>
        </p:nvCxnSpPr>
        <p:spPr>
          <a:xfrm>
            <a:off x="0" y="1341438"/>
            <a:ext cx="121920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7"/>
            <a:ext cx="11122470" cy="4414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84084"/>
            <a:ext cx="1112247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11122470" cy="4422095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3213"/>
            <a:ext cx="8328565" cy="10528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7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ttern">
            <a:extLst>
              <a:ext uri="{FF2B5EF4-FFF2-40B4-BE49-F238E27FC236}">
                <a16:creationId xmlns:a16="http://schemas.microsoft.com/office/drawing/2014/main" id="{C0EE66DB-533C-E64C-B3D1-64CA28007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8"/>
          <a:stretch/>
        </p:blipFill>
        <p:spPr>
          <a:xfrm>
            <a:off x="1379" y="1342422"/>
            <a:ext cx="12190621" cy="5256000"/>
          </a:xfrm>
          <a:prstGeom prst="rect">
            <a:avLst/>
          </a:prstGeom>
        </p:spPr>
      </p:pic>
      <p:grpSp>
        <p:nvGrpSpPr>
          <p:cNvPr id="3" name="Bottom Corner Cover Ups">
            <a:extLst>
              <a:ext uri="{FF2B5EF4-FFF2-40B4-BE49-F238E27FC236}">
                <a16:creationId xmlns:a16="http://schemas.microsoft.com/office/drawing/2014/main" id="{5005E7C9-6600-A544-AFA5-371577BEB73F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9" name="SU.Footer.Shape.White.Cover.R">
              <a:extLst>
                <a:ext uri="{FF2B5EF4-FFF2-40B4-BE49-F238E27FC236}">
                  <a16:creationId xmlns:a16="http://schemas.microsoft.com/office/drawing/2014/main" id="{1D0C4382-EBF0-994D-87EB-841AE6F0FD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0" name="SU.Footer.Shape.White.Cover.L">
              <a:extLst>
                <a:ext uri="{FF2B5EF4-FFF2-40B4-BE49-F238E27FC236}">
                  <a16:creationId xmlns:a16="http://schemas.microsoft.com/office/drawing/2014/main" id="{A9785C11-D389-7D4F-9474-E4C97B92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7"/>
            <a:ext cx="11122470" cy="4414600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3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Panel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ttern">
            <a:extLst>
              <a:ext uri="{FF2B5EF4-FFF2-40B4-BE49-F238E27FC236}">
                <a16:creationId xmlns:a16="http://schemas.microsoft.com/office/drawing/2014/main" id="{D5786CBE-E2DA-F242-8EF3-D86AFD777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167"/>
          <a:stretch/>
        </p:blipFill>
        <p:spPr>
          <a:xfrm>
            <a:off x="1380" y="1342422"/>
            <a:ext cx="3784040" cy="5256000"/>
          </a:xfrm>
          <a:prstGeom prst="rect">
            <a:avLst/>
          </a:prstGeom>
        </p:spPr>
      </p:pic>
      <p:grpSp>
        <p:nvGrpSpPr>
          <p:cNvPr id="15" name="Bottom Corner Cover Ups">
            <a:extLst>
              <a:ext uri="{FF2B5EF4-FFF2-40B4-BE49-F238E27FC236}">
                <a16:creationId xmlns:a16="http://schemas.microsoft.com/office/drawing/2014/main" id="{F6742E16-A430-8D49-8E48-2E7C539F8975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16" name="SU.Footer.Shape.White.Cover.R">
              <a:extLst>
                <a:ext uri="{FF2B5EF4-FFF2-40B4-BE49-F238E27FC236}">
                  <a16:creationId xmlns:a16="http://schemas.microsoft.com/office/drawing/2014/main" id="{36D2AD46-C46A-354E-BEB5-538F821ABE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7" name="SU.Footer.Shape.White.Cover.L">
              <a:extLst>
                <a:ext uri="{FF2B5EF4-FFF2-40B4-BE49-F238E27FC236}">
                  <a16:creationId xmlns:a16="http://schemas.microsoft.com/office/drawing/2014/main" id="{FCFD9C81-5F69-5644-80F4-B4957DB6B5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14" name="Content Placeholder ">
            <a:extLst>
              <a:ext uri="{FF2B5EF4-FFF2-40B4-BE49-F238E27FC236}">
                <a16:creationId xmlns:a16="http://schemas.microsoft.com/office/drawing/2014/main" id="{D0E9C235-E1AC-4547-A3F0-A9434CA86FF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043364" y="1439056"/>
            <a:ext cx="7814339" cy="5074170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13" name="Sub-heading">
            <a:extLst>
              <a:ext uri="{FF2B5EF4-FFF2-40B4-BE49-F238E27FC236}">
                <a16:creationId xmlns:a16="http://schemas.microsoft.com/office/drawing/2014/main" id="{4F600B9D-C6D1-B541-84C3-79F974E469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437745"/>
            <a:ext cx="3266751" cy="507548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GB" sz="2800" b="0" i="0" kern="120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5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Rectangle">
            <a:extLst>
              <a:ext uri="{FF2B5EF4-FFF2-40B4-BE49-F238E27FC236}">
                <a16:creationId xmlns:a16="http://schemas.microsoft.com/office/drawing/2014/main" id="{E092BD89-6351-F14F-99A1-F9ED46FD8A3D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 2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2093512"/>
            <a:ext cx="5335586" cy="4414600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bg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3" name="Sub-heading 2">
            <a:extLst>
              <a:ext uri="{FF2B5EF4-FFF2-40B4-BE49-F238E27FC236}">
                <a16:creationId xmlns:a16="http://schemas.microsoft.com/office/drawing/2014/main" id="{DBCB0F0E-2CA6-9B47-B078-4D0CBA22A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5552" y="1382145"/>
            <a:ext cx="5335586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1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B87052C-3318-B443-ACEB-EB3464C7D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34093"/>
            <a:ext cx="5335587" cy="1071641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5367782" cy="4414600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 1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5367782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9" y="286559"/>
            <a:ext cx="5367782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97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Columns Layout Slide on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hite Rectangle">
            <a:extLst>
              <a:ext uri="{FF2B5EF4-FFF2-40B4-BE49-F238E27FC236}">
                <a16:creationId xmlns:a16="http://schemas.microsoft.com/office/drawing/2014/main" id="{F91E8B35-3A4B-C141-A1D0-4589A2506ABF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BB9A18E-F7B6-1241-9C63-76045CF56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41138" y="2093512"/>
            <a:ext cx="3600000" cy="441221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4" name="Sub-heading 3">
            <a:extLst>
              <a:ext uri="{FF2B5EF4-FFF2-40B4-BE49-F238E27FC236}">
                <a16:creationId xmlns:a16="http://schemas.microsoft.com/office/drawing/2014/main" id="{73E54803-8D9E-3F45-B6AB-224557321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1138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6F8BEA3-5345-1748-AA80-5B585F793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138" y="229951"/>
            <a:ext cx="3600000" cy="105355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36" name="Content Placeholder  2">
            <a:extLst>
              <a:ext uri="{FF2B5EF4-FFF2-40B4-BE49-F238E27FC236}">
                <a16:creationId xmlns:a16="http://schemas.microsoft.com/office/drawing/2014/main" id="{88B2884D-0365-B541-8F3C-C51C6A73AE2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902" y="2093512"/>
            <a:ext cx="3599998" cy="441221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7" name="Sub-heading 2">
            <a:extLst>
              <a:ext uri="{FF2B5EF4-FFF2-40B4-BE49-F238E27FC236}">
                <a16:creationId xmlns:a16="http://schemas.microsoft.com/office/drawing/2014/main" id="{6D580DE4-7F66-D04D-B514-60DB430392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902" y="1382145"/>
            <a:ext cx="3599998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A6F7933B-A88D-C34B-BD54-79381E7FAA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00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2A0A52AC-CBA4-EA46-BD1B-323F4DB400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7" y="2093512"/>
            <a:ext cx="3600000" cy="4412219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0" name="Sub-heading 1">
            <a:extLst>
              <a:ext uri="{FF2B5EF4-FFF2-40B4-BE49-F238E27FC236}">
                <a16:creationId xmlns:a16="http://schemas.microsoft.com/office/drawing/2014/main" id="{CA2CC1C2-E7EE-0648-820D-BC18F6B338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7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0F85EF3-BC19-7441-B388-C548745126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67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302284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ttern Grey Bottom">
            <a:extLst>
              <a:ext uri="{FF2B5EF4-FFF2-40B4-BE49-F238E27FC236}">
                <a16:creationId xmlns:a16="http://schemas.microsoft.com/office/drawing/2014/main" id="{5F8180FE-41B2-8F47-AF2E-24E5C9A6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197368" y="4471002"/>
            <a:ext cx="4785278" cy="2148599"/>
          </a:xfrm>
          <a:prstGeom prst="rect">
            <a:avLst/>
          </a:prstGeom>
        </p:spPr>
      </p:pic>
      <p:pic>
        <p:nvPicPr>
          <p:cNvPr id="19" name="Pattern Grey Top">
            <a:extLst>
              <a:ext uri="{FF2B5EF4-FFF2-40B4-BE49-F238E27FC236}">
                <a16:creationId xmlns:a16="http://schemas.microsoft.com/office/drawing/2014/main" id="{DA8894CA-8492-9F40-AA7E-A17D05BCB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85515"/>
          <a:stretch/>
        </p:blipFill>
        <p:spPr>
          <a:xfrm rot="10800000">
            <a:off x="225944" y="1334680"/>
            <a:ext cx="4785278" cy="829101"/>
          </a:xfrm>
          <a:prstGeom prst="rect">
            <a:avLst/>
          </a:prstGeom>
        </p:spPr>
      </p:pic>
      <p:pic>
        <p:nvPicPr>
          <p:cNvPr id="18" name="Pattern Sand Top">
            <a:extLst>
              <a:ext uri="{FF2B5EF4-FFF2-40B4-BE49-F238E27FC236}">
                <a16:creationId xmlns:a16="http://schemas.microsoft.com/office/drawing/2014/main" id="{3962A34F-1D66-A649-83D7-69B392B6F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66" t="14321" r="48528" b="71220"/>
          <a:stretch/>
        </p:blipFill>
        <p:spPr>
          <a:xfrm rot="10800000">
            <a:off x="227250" y="-42183"/>
            <a:ext cx="4785278" cy="137686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2096645"/>
            <a:ext cx="6256338" cy="4416581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4798" y="1381173"/>
            <a:ext cx="6256339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943724"/>
            <a:ext cx="4453200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2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654-71EC-2413-878E-9641A0087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1A82-B0CB-4ACF-898F-D17B5967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E011-0D0C-7711-D827-18D234AC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68AD-DF55-4515-BDAA-560A73370BC8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5342-CD9D-C8F0-F578-E5B2916C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CBC5C-C251-5CBB-9D86-46A27632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A89-3CDF-4DAC-A35D-DAC3723583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1113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9E3A-E170-6E13-4215-2E78C5F1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C4BC3-E952-F7DC-DBD6-ACBBB250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CD47-1B79-C88E-A306-35A1EC33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68AD-DF55-4515-BDAA-560A73370BC8}" type="datetimeFigureOut">
              <a:rPr lang="en-ZA" smtClean="0"/>
              <a:t>2024/07/18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A933-FA9B-AAD2-3798-40E69545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9EF3A-01C1-59C5-32ED-44A7932C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EA89-3CDF-4DAC-A35D-DAC3723583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457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8"/>
          <a:stretch/>
        </p:blipFill>
        <p:spPr>
          <a:xfrm>
            <a:off x="1379" y="1342422"/>
            <a:ext cx="12190620" cy="5256000"/>
          </a:xfrm>
          <a:prstGeom prst="rect">
            <a:avLst/>
          </a:prstGeom>
        </p:spPr>
      </p:pic>
      <p:grpSp>
        <p:nvGrpSpPr>
          <p:cNvPr id="11" name="Bottom Corner Cover Ups">
            <a:extLst>
              <a:ext uri="{FF2B5EF4-FFF2-40B4-BE49-F238E27FC236}">
                <a16:creationId xmlns:a16="http://schemas.microsoft.com/office/drawing/2014/main" id="{6B263B2D-D558-B84C-9022-34F07C2522D9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12" name="SU.Footer.Shape.White.Cover.R">
              <a:extLst>
                <a:ext uri="{FF2B5EF4-FFF2-40B4-BE49-F238E27FC236}">
                  <a16:creationId xmlns:a16="http://schemas.microsoft.com/office/drawing/2014/main" id="{A42B02D9-6BCD-3B46-A57F-212570E523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3" name="SU.Footer.Shape.White.Cover.L">
              <a:extLst>
                <a:ext uri="{FF2B5EF4-FFF2-40B4-BE49-F238E27FC236}">
                  <a16:creationId xmlns:a16="http://schemas.microsoft.com/office/drawing/2014/main" id="{7BE51404-5FBA-E747-9F0C-F3B96BD723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7"/>
            <a:ext cx="11122470" cy="4414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Panel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7065"/>
          <a:stretch/>
        </p:blipFill>
        <p:spPr>
          <a:xfrm>
            <a:off x="1379" y="1342422"/>
            <a:ext cx="4041984" cy="5256000"/>
          </a:xfrm>
          <a:prstGeom prst="rect">
            <a:avLst/>
          </a:prstGeom>
        </p:spPr>
      </p:pic>
      <p:grpSp>
        <p:nvGrpSpPr>
          <p:cNvPr id="15" name="Bottom Corner Cover Ups">
            <a:extLst>
              <a:ext uri="{FF2B5EF4-FFF2-40B4-BE49-F238E27FC236}">
                <a16:creationId xmlns:a16="http://schemas.microsoft.com/office/drawing/2014/main" id="{F2814333-1BF5-E849-A0FE-9AA7C7404101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16" name="SU.Footer.Shape.White.Cover.R">
              <a:extLst>
                <a:ext uri="{FF2B5EF4-FFF2-40B4-BE49-F238E27FC236}">
                  <a16:creationId xmlns:a16="http://schemas.microsoft.com/office/drawing/2014/main" id="{03FDF139-728B-024E-9703-C432EBC41B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7" name="SU.Footer.Shape.White.Cover.L">
              <a:extLst>
                <a:ext uri="{FF2B5EF4-FFF2-40B4-BE49-F238E27FC236}">
                  <a16:creationId xmlns:a16="http://schemas.microsoft.com/office/drawing/2014/main" id="{29002AAF-104D-E541-A418-B45D06E37C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439056"/>
            <a:ext cx="7342632" cy="50591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439055"/>
            <a:ext cx="3524695" cy="5059179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Gold H Line">
            <a:extLst>
              <a:ext uri="{FF2B5EF4-FFF2-40B4-BE49-F238E27FC236}">
                <a16:creationId xmlns:a16="http://schemas.microsoft.com/office/drawing/2014/main" id="{BCBE8D15-217A-AD4B-B1B6-A4A4464A9778}"/>
              </a:ext>
            </a:extLst>
          </p:cNvPr>
          <p:cNvCxnSpPr/>
          <p:nvPr userDrawn="1"/>
        </p:nvCxnSpPr>
        <p:spPr>
          <a:xfrm>
            <a:off x="0" y="1341438"/>
            <a:ext cx="121920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2093513"/>
            <a:ext cx="5335586" cy="441971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9" name="Sub-heading 2">
            <a:extLst>
              <a:ext uri="{FF2B5EF4-FFF2-40B4-BE49-F238E27FC236}">
                <a16:creationId xmlns:a16="http://schemas.microsoft.com/office/drawing/2014/main" id="{EFD6BD00-14FA-0C44-936C-18A58C6AE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5552" y="1374650"/>
            <a:ext cx="5335586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1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34094"/>
            <a:ext cx="5335587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7"/>
            <a:ext cx="5367782" cy="441971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Sub-heading 1">
            <a:extLst>
              <a:ext uri="{FF2B5EF4-FFF2-40B4-BE49-F238E27FC236}">
                <a16:creationId xmlns:a16="http://schemas.microsoft.com/office/drawing/2014/main" id="{C672C517-E44C-5541-8903-0803B60C3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5367782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9" y="234094"/>
            <a:ext cx="5367782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old H Line">
            <a:extLst>
              <a:ext uri="{FF2B5EF4-FFF2-40B4-BE49-F238E27FC236}">
                <a16:creationId xmlns:a16="http://schemas.microsoft.com/office/drawing/2014/main" id="{FF14821C-DD56-5047-8DDF-2CED2D6B409A}"/>
              </a:ext>
            </a:extLst>
          </p:cNvPr>
          <p:cNvCxnSpPr/>
          <p:nvPr userDrawn="1"/>
        </p:nvCxnSpPr>
        <p:spPr>
          <a:xfrm>
            <a:off x="0" y="1341438"/>
            <a:ext cx="121920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41138" y="2093513"/>
            <a:ext cx="3600000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3" name="Sub-heading 3">
            <a:extLst>
              <a:ext uri="{FF2B5EF4-FFF2-40B4-BE49-F238E27FC236}">
                <a16:creationId xmlns:a16="http://schemas.microsoft.com/office/drawing/2014/main" id="{DBCB0F0E-2CA6-9B47-B078-4D0CBA22A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1138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138" y="230572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902" y="2093513"/>
            <a:ext cx="3599998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5" name="Sub-heading 2">
            <a:extLst>
              <a:ext uri="{FF2B5EF4-FFF2-40B4-BE49-F238E27FC236}">
                <a16:creationId xmlns:a16="http://schemas.microsoft.com/office/drawing/2014/main" id="{EB65077B-EB16-BF45-A1FD-89A294FE27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902" y="1382145"/>
            <a:ext cx="3599998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00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7" y="2093513"/>
            <a:ext cx="3600000" cy="440472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 1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7" y="1382145"/>
            <a:ext cx="360000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67" y="229952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197368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187320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2097153"/>
            <a:ext cx="6256338" cy="441607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Sub-heading">
            <a:extLst>
              <a:ext uri="{FF2B5EF4-FFF2-40B4-BE49-F238E27FC236}">
                <a16:creationId xmlns:a16="http://schemas.microsoft.com/office/drawing/2014/main" id="{F247DAB5-9184-904C-8ADA-EB59774A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4799" y="1382713"/>
            <a:ext cx="6256339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05" y="2943724"/>
            <a:ext cx="4448193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11122470" cy="43696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94054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+ Content on Pattern Sand Bg"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238EDFC1-EE9A-8048-86A1-2E5C9233E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8"/>
          <a:stretch/>
        </p:blipFill>
        <p:spPr>
          <a:xfrm>
            <a:off x="1379" y="1342422"/>
            <a:ext cx="12190621" cy="5256000"/>
          </a:xfrm>
          <a:prstGeom prst="rect">
            <a:avLst/>
          </a:prstGeom>
        </p:spPr>
      </p:pic>
      <p:grpSp>
        <p:nvGrpSpPr>
          <p:cNvPr id="13" name="Bottom Corner Cover Ups">
            <a:extLst>
              <a:ext uri="{FF2B5EF4-FFF2-40B4-BE49-F238E27FC236}">
                <a16:creationId xmlns:a16="http://schemas.microsoft.com/office/drawing/2014/main" id="{93D46E69-FB5E-344A-A7B7-752C7C6ECCDD}"/>
              </a:ext>
            </a:extLst>
          </p:cNvPr>
          <p:cNvGrpSpPr/>
          <p:nvPr userDrawn="1"/>
        </p:nvGrpSpPr>
        <p:grpSpPr>
          <a:xfrm>
            <a:off x="0" y="5911729"/>
            <a:ext cx="12192027" cy="949000"/>
            <a:chOff x="0" y="5911729"/>
            <a:chExt cx="12192027" cy="949000"/>
          </a:xfrm>
        </p:grpSpPr>
        <p:pic>
          <p:nvPicPr>
            <p:cNvPr id="14" name="SU.Footer.Shape.White.Cover.R">
              <a:extLst>
                <a:ext uri="{FF2B5EF4-FFF2-40B4-BE49-F238E27FC236}">
                  <a16:creationId xmlns:a16="http://schemas.microsoft.com/office/drawing/2014/main" id="{C3DAB37C-2D70-5C41-B708-179C820942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82" b="18185"/>
            <a:stretch/>
          </p:blipFill>
          <p:spPr>
            <a:xfrm>
              <a:off x="11641165" y="5911729"/>
              <a:ext cx="550862" cy="949000"/>
            </a:xfrm>
            <a:prstGeom prst="rect">
              <a:avLst/>
            </a:prstGeom>
          </p:spPr>
        </p:pic>
        <p:pic>
          <p:nvPicPr>
            <p:cNvPr id="15" name="SU.Footer.Shape.White.Cover.L">
              <a:extLst>
                <a:ext uri="{FF2B5EF4-FFF2-40B4-BE49-F238E27FC236}">
                  <a16:creationId xmlns:a16="http://schemas.microsoft.com/office/drawing/2014/main" id="{73C9FD76-564E-0348-A31C-D0132A5B66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95768" b="18185"/>
            <a:stretch/>
          </p:blipFill>
          <p:spPr>
            <a:xfrm>
              <a:off x="0" y="5911729"/>
              <a:ext cx="515938" cy="949000"/>
            </a:xfrm>
            <a:prstGeom prst="rect">
              <a:avLst/>
            </a:prstGeom>
          </p:spPr>
        </p:pic>
      </p:grpSp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668" y="2098626"/>
            <a:ext cx="11122470" cy="4414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5" name="Sub-heading">
            <a:extLst>
              <a:ext uri="{FF2B5EF4-FFF2-40B4-BE49-F238E27FC236}">
                <a16:creationId xmlns:a16="http://schemas.microsoft.com/office/drawing/2014/main" id="{75341AAE-B2DE-0D44-A2FA-007F38E94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668" y="1379764"/>
            <a:ext cx="11122470" cy="64499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0" i="0" kern="1200" dirty="0">
                <a:solidFill>
                  <a:schemeClr val="accent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68" y="286559"/>
            <a:ext cx="8328565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0"/>
            <a:ext cx="12192000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SU.Footer.Shape.White">
            <a:extLst>
              <a:ext uri="{FF2B5EF4-FFF2-40B4-BE49-F238E27FC236}">
                <a16:creationId xmlns:a16="http://schemas.microsoft.com/office/drawing/2014/main" id="{C2021710-E914-7244-8A47-3745EFB08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b="18185"/>
          <a:stretch/>
        </p:blipFill>
        <p:spPr>
          <a:xfrm>
            <a:off x="0" y="5909001"/>
            <a:ext cx="12192000" cy="948999"/>
          </a:xfrm>
          <a:prstGeom prst="rect">
            <a:avLst/>
          </a:prstGeom>
        </p:spPr>
      </p:pic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Medicine and Health Sciences |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EyeNzululwazi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ngezoNyango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neMpilo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|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Geneeskunde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en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Gesondheidswetenskappe</a:t>
            </a:r>
            <a:endParaRPr lang="en-GB" sz="1000" b="0" i="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SU.Shape" hidden="1">
            <a:extLst>
              <a:ext uri="{FF2B5EF4-FFF2-40B4-BE49-F238E27FC236}">
                <a16:creationId xmlns:a16="http://schemas.microsoft.com/office/drawing/2014/main" id="{050DDAF9-8F3A-0B48-82E1-6040CBB5F5D1}"/>
              </a:ext>
            </a:extLst>
          </p:cNvPr>
          <p:cNvSpPr/>
          <p:nvPr userDrawn="1"/>
        </p:nvSpPr>
        <p:spPr>
          <a:xfrm>
            <a:off x="0" y="1339540"/>
            <a:ext cx="12192000" cy="5259988"/>
          </a:xfrm>
          <a:custGeom>
            <a:avLst/>
            <a:gdLst>
              <a:gd name="connsiteX0" fmla="*/ 76801 w 3455263"/>
              <a:gd name="connsiteY0" fmla="*/ 1812227 h 1812226"/>
              <a:gd name="connsiteX1" fmla="*/ 0 w 3455263"/>
              <a:gd name="connsiteY1" fmla="*/ 1735169 h 1812226"/>
              <a:gd name="connsiteX2" fmla="*/ 0 w 3455263"/>
              <a:gd name="connsiteY2" fmla="*/ 0 h 1812226"/>
              <a:gd name="connsiteX3" fmla="*/ 3455263 w 3455263"/>
              <a:gd name="connsiteY3" fmla="*/ 0 h 1812226"/>
              <a:gd name="connsiteX4" fmla="*/ 3455263 w 3455263"/>
              <a:gd name="connsiteY4" fmla="*/ 1581150 h 1812226"/>
              <a:gd name="connsiteX5" fmla="*/ 3224766 w 3455263"/>
              <a:gd name="connsiteY5" fmla="*/ 1811750 h 181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5263" h="1812226">
                <a:moveTo>
                  <a:pt x="76801" y="1812227"/>
                </a:moveTo>
                <a:cubicBezTo>
                  <a:pt x="76801" y="1812227"/>
                  <a:pt x="0" y="1812227"/>
                  <a:pt x="0" y="1735169"/>
                </a:cubicBezTo>
                <a:lnTo>
                  <a:pt x="0" y="0"/>
                </a:lnTo>
                <a:lnTo>
                  <a:pt x="3455263" y="0"/>
                </a:lnTo>
                <a:lnTo>
                  <a:pt x="3455263" y="1581150"/>
                </a:lnTo>
                <a:cubicBezTo>
                  <a:pt x="3455263" y="1581150"/>
                  <a:pt x="3455263" y="1811750"/>
                  <a:pt x="3224766" y="1811750"/>
                </a:cubicBezTo>
                <a:close/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26437"/>
            <a:ext cx="11125197" cy="515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85324"/>
            <a:ext cx="8515636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SU Logo">
            <a:extLst>
              <a:ext uri="{FF2B5EF4-FFF2-40B4-BE49-F238E27FC236}">
                <a16:creationId xmlns:a16="http://schemas.microsoft.com/office/drawing/2014/main" id="{4BCB2B4B-739F-974A-8938-B9DE97032C4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138962" y="130470"/>
            <a:ext cx="3053038" cy="10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725" r:id="rId3"/>
    <p:sldLayoutId id="2147483712" r:id="rId4"/>
    <p:sldLayoutId id="2147483716" r:id="rId5"/>
    <p:sldLayoutId id="2147483741" r:id="rId6"/>
    <p:sldLayoutId id="2147483729" r:id="rId7"/>
    <p:sldLayoutId id="2147483749" r:id="rId8"/>
    <p:sldLayoutId id="2147483701" r:id="rId9"/>
    <p:sldLayoutId id="2147483713" r:id="rId10"/>
    <p:sldLayoutId id="2147483724" r:id="rId11"/>
    <p:sldLayoutId id="2147483743" r:id="rId12"/>
    <p:sldLayoutId id="2147483710" r:id="rId13"/>
    <p:sldLayoutId id="2147483750" r:id="rId14"/>
    <p:sldLayoutId id="2147483702" r:id="rId15"/>
    <p:sldLayoutId id="2147483714" r:id="rId16"/>
    <p:sldLayoutId id="2147483722" r:id="rId17"/>
    <p:sldLayoutId id="2147483744" r:id="rId18"/>
    <p:sldLayoutId id="2147483719" r:id="rId19"/>
    <p:sldLayoutId id="2147483751" r:id="rId20"/>
    <p:sldLayoutId id="2147483721" r:id="rId21"/>
    <p:sldLayoutId id="2147483709" r:id="rId22"/>
    <p:sldLayoutId id="2147483718" r:id="rId23"/>
    <p:sldLayoutId id="2147483745" r:id="rId24"/>
    <p:sldLayoutId id="2147483717" r:id="rId25"/>
    <p:sldLayoutId id="2147483752" r:id="rId26"/>
    <p:sldLayoutId id="214748375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E09F-9943-52EE-8AC4-B3C91D8D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745" y="2632895"/>
            <a:ext cx="10636509" cy="1168553"/>
          </a:xfrm>
        </p:spPr>
        <p:txBody>
          <a:bodyPr>
            <a:noAutofit/>
          </a:bodyPr>
          <a:lstStyle/>
          <a:p>
            <a:r>
              <a:rPr lang="en-ZA" sz="5400" dirty="0">
                <a:solidFill>
                  <a:srgbClr val="000000"/>
                </a:solidFill>
                <a:latin typeface="+mn-lt"/>
              </a:rPr>
              <a:t>Acute Diverticulitis: </a:t>
            </a:r>
            <a:br>
              <a:rPr lang="en-ZA" sz="5400" dirty="0">
                <a:solidFill>
                  <a:srgbClr val="000000"/>
                </a:solidFill>
                <a:latin typeface="+mn-lt"/>
              </a:rPr>
            </a:br>
            <a:r>
              <a:rPr lang="en-ZA" sz="5400" b="1" dirty="0">
                <a:solidFill>
                  <a:srgbClr val="000000"/>
                </a:solidFill>
                <a:latin typeface="+mn-lt"/>
              </a:rPr>
              <a:t>Who needs an operation and when</a:t>
            </a:r>
            <a:r>
              <a:rPr lang="en-ZA" sz="5400" dirty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D1739-2E59-A851-9975-8503FCB34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794" y="4226055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Daniel Jatileni</a:t>
            </a:r>
          </a:p>
          <a:p>
            <a:r>
              <a:rPr lang="en-GB" sz="3600" dirty="0">
                <a:solidFill>
                  <a:srgbClr val="000000"/>
                </a:solidFill>
              </a:rPr>
              <a:t>18/07/2024</a:t>
            </a:r>
            <a:endParaRPr lang="en-ZA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D27F8-E3EC-23FA-D097-9CBCBAB3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oto by ...">
            <a:extLst>
              <a:ext uri="{FF2B5EF4-FFF2-40B4-BE49-F238E27FC236}">
                <a16:creationId xmlns:a16="http://schemas.microsoft.com/office/drawing/2014/main" id="{B771A239-7A8C-2444-AA6D-1DEFD6A71A75}"/>
              </a:ext>
            </a:extLst>
          </p:cNvPr>
          <p:cNvSpPr txBox="1"/>
          <p:nvPr/>
        </p:nvSpPr>
        <p:spPr>
          <a:xfrm>
            <a:off x="10214658" y="6364406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sp>
        <p:nvSpPr>
          <p:cNvPr id="2" name="AutoShape 4" descr="Thank You Beer, Beer Thank You, Thank You Gifts For Men , 50% OFF">
            <a:extLst>
              <a:ext uri="{FF2B5EF4-FFF2-40B4-BE49-F238E27FC236}">
                <a16:creationId xmlns:a16="http://schemas.microsoft.com/office/drawing/2014/main" id="{0ABC2A1C-83D6-289B-8452-0D8D2FCA0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51746" cy="34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E6541-D018-B7D1-9F3F-F247759B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646"/>
            <a:ext cx="12192000" cy="55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7F7077-9AC5-5A61-4DFE-CCF59552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086" y="2211935"/>
            <a:ext cx="6895071" cy="4351338"/>
          </a:xfrm>
        </p:spPr>
        <p:txBody>
          <a:bodyPr>
            <a:normAutofit/>
          </a:bodyPr>
          <a:lstStyle/>
          <a:p>
            <a:endParaRPr lang="en-ZA" sz="18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Stage 0: mild clinical diverticulitis</a:t>
            </a:r>
          </a:p>
          <a:p>
            <a:pPr algn="l">
              <a:lnSpc>
                <a:spcPct val="200000"/>
              </a:lnSpc>
            </a:pPr>
            <a:r>
              <a:rPr lang="en-ZA" sz="1800" b="0" i="0" u="none" strike="noStrike" baseline="0" dirty="0">
                <a:solidFill>
                  <a:srgbClr val="000000"/>
                </a:solidFill>
                <a:latin typeface="+mn-lt"/>
              </a:rPr>
              <a:t>Stage 1a: confined pericolic inflammation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Stage 1b: confined pericolic abscess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Stage 2: pelvic or distant intra-abdominal abscess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Stage 3: generalized purulent peritonitis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Stage 4: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+mn-lt"/>
              </a:rPr>
              <a:t>fecal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+mn-lt"/>
              </a:rPr>
              <a:t> peritonitis at presentation</a:t>
            </a:r>
            <a:endParaRPr lang="en-ZA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6A6CE-F248-0CEC-1F68-2C44C104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86" y="895799"/>
            <a:ext cx="7224386" cy="1798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E05B2-8946-5E7D-26BC-D53857B0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1BD8-EE44-29C5-52E9-D1EC6388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3516"/>
            <a:ext cx="10628870" cy="28581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Additional treatment or intervention to settle during the initial episode (5.3% vs 3.6%; risk ratio = 1.48; p = 0.28)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Rate of readmission  (risk ratio = 1.17; p = 0.26)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Need for surgical or radiological intervention (risk ratio = 0.61; p = 0.34)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Recurrence (risk ratio = 0.83; p = 0.21)</a:t>
            </a:r>
          </a:p>
          <a:p>
            <a:pPr>
              <a:lnSpc>
                <a:spcPct val="150000"/>
              </a:lnSpc>
            </a:pPr>
            <a:r>
              <a:rPr lang="en-ZA" sz="1800" dirty="0"/>
              <a:t>Complications (risk ratio = 0.70–1.18; p = 0.67–0.91). 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D45C7-B5E8-EF56-6DC7-39D932C1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07" y="1007397"/>
            <a:ext cx="9377385" cy="2626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71F41-2667-4D58-1287-A92B7FCF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18" y="6388754"/>
            <a:ext cx="6348010" cy="20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6CB12-CBF4-A4B0-D297-66444745B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D3E21C-3EDA-AF0D-4BF3-CA171DD0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93" y="2560231"/>
            <a:ext cx="2477828" cy="5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19A00-C57A-C824-3BD4-4EE91BE3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2" y="341046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&lt;3cm antibiotics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&gt;3cm percutaneous drainage           </a:t>
            </a:r>
            <a:endParaRPr lang="en-GB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800" b="1" dirty="0"/>
              <a:t>Surgery</a:t>
            </a:r>
            <a:r>
              <a:rPr lang="en-GB" sz="1800" dirty="0"/>
              <a:t> is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Reserved for cases where percutaneous drainage fails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 Large abscesses that cannot be accessed through percutaneous drainage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Unresponsive to antibiotic therapy. </a:t>
            </a:r>
            <a:endParaRPr lang="en-Z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6C95-FC41-78FA-62DF-992D852A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41" y="425899"/>
            <a:ext cx="7364825" cy="3003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56A8E-94D5-2ABD-9CC9-A9A5259D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CC1E1-3CCC-9066-14A2-E4AE6BF16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95" y="2370197"/>
            <a:ext cx="1893417" cy="3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9E7C-1C88-5FFC-C39A-89597AA7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23"/>
            <a:ext cx="12192000" cy="5155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Hinchey 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49DFD-E4F0-B803-5A72-BA628ABF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EBAF1D-2246-798B-6D4C-E6BCAB5F5A28}"/>
              </a:ext>
            </a:extLst>
          </p:cNvPr>
          <p:cNvCxnSpPr>
            <a:cxnSpLocks/>
          </p:cNvCxnSpPr>
          <p:nvPr/>
        </p:nvCxnSpPr>
        <p:spPr>
          <a:xfrm flipH="1">
            <a:off x="4981044" y="1946190"/>
            <a:ext cx="1112108" cy="112446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8D3D7-074E-B372-7055-2F020B8555E0}"/>
              </a:ext>
            </a:extLst>
          </p:cNvPr>
          <p:cNvCxnSpPr>
            <a:cxnSpLocks/>
          </p:cNvCxnSpPr>
          <p:nvPr/>
        </p:nvCxnSpPr>
        <p:spPr>
          <a:xfrm>
            <a:off x="6093152" y="1946190"/>
            <a:ext cx="1062681" cy="112446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30D5EE-9198-D32E-4414-DE02882D9C09}"/>
              </a:ext>
            </a:extLst>
          </p:cNvPr>
          <p:cNvSpPr txBox="1"/>
          <p:nvPr/>
        </p:nvSpPr>
        <p:spPr>
          <a:xfrm>
            <a:off x="6348435" y="3095364"/>
            <a:ext cx="3142341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Resection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E5852F-29F4-1F6C-828E-5FA7079A2DDE}"/>
              </a:ext>
            </a:extLst>
          </p:cNvPr>
          <p:cNvGrpSpPr/>
          <p:nvPr/>
        </p:nvGrpSpPr>
        <p:grpSpPr>
          <a:xfrm>
            <a:off x="1998130" y="3643294"/>
            <a:ext cx="3902987" cy="1786130"/>
            <a:chOff x="2375345" y="3429000"/>
            <a:chExt cx="3223054" cy="17861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491582C-C95A-596A-A770-9EF80491C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476" y="3429000"/>
              <a:ext cx="748856" cy="79701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721002-91C2-3B48-54B1-4121D2ADE1AF}"/>
                </a:ext>
              </a:extLst>
            </p:cNvPr>
            <p:cNvCxnSpPr>
              <a:cxnSpLocks/>
            </p:cNvCxnSpPr>
            <p:nvPr/>
          </p:nvCxnSpPr>
          <p:spPr>
            <a:xfrm>
              <a:off x="3813332" y="3429000"/>
              <a:ext cx="691979" cy="80936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D8CE61-DEE4-5125-AF41-3B677A7742D1}"/>
                </a:ext>
              </a:extLst>
            </p:cNvPr>
            <p:cNvSpPr txBox="1"/>
            <p:nvPr/>
          </p:nvSpPr>
          <p:spPr>
            <a:xfrm>
              <a:off x="2375345" y="4258798"/>
              <a:ext cx="1378262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With Drains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173D52-8174-A5D8-3CED-421167B8ED95}"/>
                </a:ext>
              </a:extLst>
            </p:cNvPr>
            <p:cNvSpPr txBox="1"/>
            <p:nvPr/>
          </p:nvSpPr>
          <p:spPr>
            <a:xfrm>
              <a:off x="4059983" y="4261023"/>
              <a:ext cx="1538416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Without Drains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4E31D-5AA6-6C1B-A2F6-DCA40803F43E}"/>
              </a:ext>
            </a:extLst>
          </p:cNvPr>
          <p:cNvGrpSpPr/>
          <p:nvPr/>
        </p:nvGrpSpPr>
        <p:grpSpPr>
          <a:xfrm>
            <a:off x="6429148" y="3612823"/>
            <a:ext cx="4347857" cy="1786130"/>
            <a:chOff x="5965770" y="3361722"/>
            <a:chExt cx="3590424" cy="178613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7616E36-BA13-402D-C364-3E76C0B4C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4901" y="3361722"/>
              <a:ext cx="748856" cy="79701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FCA5C17-AC4F-43CB-45AF-153858E54307}"/>
                </a:ext>
              </a:extLst>
            </p:cNvPr>
            <p:cNvCxnSpPr>
              <a:cxnSpLocks/>
            </p:cNvCxnSpPr>
            <p:nvPr/>
          </p:nvCxnSpPr>
          <p:spPr>
            <a:xfrm>
              <a:off x="7403757" y="3361722"/>
              <a:ext cx="691979" cy="80936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9B1BEC-3EDD-E2C0-5A68-1915AFEABCCE}"/>
                </a:ext>
              </a:extLst>
            </p:cNvPr>
            <p:cNvSpPr txBox="1"/>
            <p:nvPr/>
          </p:nvSpPr>
          <p:spPr>
            <a:xfrm>
              <a:off x="5965770" y="4191520"/>
              <a:ext cx="1378262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With Stoma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0AC35-BA04-2C76-DA03-002BE90E5251}"/>
                </a:ext>
              </a:extLst>
            </p:cNvPr>
            <p:cNvSpPr txBox="1"/>
            <p:nvPr/>
          </p:nvSpPr>
          <p:spPr>
            <a:xfrm>
              <a:off x="7650407" y="4193745"/>
              <a:ext cx="1905787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Without stoma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94005D-8E9C-6C7C-D184-6A1DB1459695}"/>
              </a:ext>
            </a:extLst>
          </p:cNvPr>
          <p:cNvSpPr txBox="1"/>
          <p:nvPr/>
        </p:nvSpPr>
        <p:spPr>
          <a:xfrm>
            <a:off x="2431133" y="3095364"/>
            <a:ext cx="3300737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Laparoscopic Lavage</a:t>
            </a:r>
          </a:p>
        </p:txBody>
      </p:sp>
    </p:spTree>
    <p:extLst>
      <p:ext uri="{BB962C8B-B14F-4D97-AF65-F5344CB8AC3E}">
        <p14:creationId xmlns:p14="http://schemas.microsoft.com/office/powerpoint/2010/main" val="21759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8D307A-9EE9-0842-D000-55A389DF0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326" y="2442364"/>
            <a:ext cx="9687150" cy="1669280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D4CC38-2E94-7231-4AD4-2771A937015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83432" y="956884"/>
            <a:ext cx="5891326" cy="56231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No significant difference in peri-operative mortality between LPL and SR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(OR 1.356, 95% CI 0.365 to 5.032, p ¼ 0.649), 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Serious adverse events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 (OR ¼ 1.866, 95% CI ¼ 0.680 to 5.120, p ¼ 0.226). 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The LPL required significantly less time to complete than SR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 (WMD ¼ 72.105, 95% CI ¼ 88.335 to 55.876, p &lt; 0.0001). 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The LPL group was associated with: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                     Higher rate of postoperative abscess formation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(OR ¼ 4.121, 95% CI ¼ 1.890 to 8.986, p ¼ 0.0004)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                    Subsequent percutaneous interventions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(OR ¼ 5.414, 95% CI 1.618 to 18.118, p ¼ 0.006).</a:t>
            </a:r>
            <a:endParaRPr lang="en-ZA" sz="1400" dirty="0"/>
          </a:p>
          <a:p>
            <a:endParaRPr lang="en-Z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6B67F-03B0-9595-A723-DBD0CD30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71" y="278002"/>
            <a:ext cx="6814769" cy="1867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12A6D2-3E9D-5FFE-1BFD-6539D1107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A855C-0F3D-6CDF-1551-203E8DE48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857" y="6579998"/>
            <a:ext cx="2743438" cy="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CB220-02D0-57FC-5351-85B3203B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54" y="182323"/>
            <a:ext cx="5357324" cy="226333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CE72DF-5524-79E3-0DC1-4B3A994A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70" y="2584259"/>
            <a:ext cx="5001630" cy="4351338"/>
          </a:xfrm>
        </p:spPr>
        <p:txBody>
          <a:bodyPr/>
          <a:lstStyle/>
          <a:p>
            <a:r>
              <a:rPr lang="en-GB" sz="1600" dirty="0"/>
              <a:t>Laparoscopic lavage is faster </a:t>
            </a:r>
          </a:p>
          <a:p>
            <a:r>
              <a:rPr lang="en-GB" sz="1600" dirty="0"/>
              <a:t>Cost-effective but leads to a higher reoperation rate </a:t>
            </a:r>
          </a:p>
          <a:p>
            <a:r>
              <a:rPr lang="en-GB" sz="1600" dirty="0"/>
              <a:t>High recurrence rate, </a:t>
            </a:r>
          </a:p>
          <a:p>
            <a:r>
              <a:rPr lang="en-GB" sz="1600" dirty="0"/>
              <a:t>Often requiring secondary sigmoid resection.</a:t>
            </a:r>
          </a:p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A48D5-96CD-7933-F5B9-C2B9F4A3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584259"/>
            <a:ext cx="4021070" cy="3915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AFA15-7E78-2699-3074-83DBE383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9594BEA-8BCE-ACE0-853E-6657636A353C}"/>
              </a:ext>
            </a:extLst>
          </p:cNvPr>
          <p:cNvSpPr/>
          <p:nvPr/>
        </p:nvSpPr>
        <p:spPr>
          <a:xfrm>
            <a:off x="9601199" y="5159829"/>
            <a:ext cx="559838" cy="18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19A6A8-87DB-9E32-952B-C5B6711FF81F}"/>
              </a:ext>
            </a:extLst>
          </p:cNvPr>
          <p:cNvSpPr/>
          <p:nvPr/>
        </p:nvSpPr>
        <p:spPr>
          <a:xfrm>
            <a:off x="9601199" y="5682343"/>
            <a:ext cx="559838" cy="186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855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240E-55B3-951C-F928-E9CFA7C6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729" y="3301143"/>
            <a:ext cx="5567915" cy="28726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>
                <a:solidFill>
                  <a:srgbClr val="000000"/>
                </a:solidFill>
              </a:rPr>
              <a:t>Elective </a:t>
            </a:r>
            <a:r>
              <a:rPr lang="en-GB" sz="1600" b="1" dirty="0" err="1">
                <a:solidFill>
                  <a:srgbClr val="000000"/>
                </a:solidFill>
              </a:rPr>
              <a:t>sigmoidectomy</a:t>
            </a:r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resulted in a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</a:rPr>
              <a:t>Significantly increased QoL at 5-year follow-up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</a:rPr>
              <a:t>Less pain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</a:rPr>
              <a:t>Lower risk of new recurrences </a:t>
            </a:r>
          </a:p>
          <a:p>
            <a:endParaRPr lang="en-ZA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C080-07C0-2C47-8043-80B35D7B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498" y="249927"/>
            <a:ext cx="5357324" cy="2682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05570-202A-C5B0-AD2F-0C757B9C2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DDCF-C200-1ED6-6872-F2B8B478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385" y="737070"/>
            <a:ext cx="3524722" cy="1052900"/>
          </a:xfrm>
        </p:spPr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79C3-535C-9A9F-FC2B-AD5F05F7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637" y="1615943"/>
            <a:ext cx="5761920" cy="391988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ZA" sz="1800" b="1" dirty="0">
                <a:solidFill>
                  <a:srgbClr val="000000"/>
                </a:solidFill>
              </a:rPr>
              <a:t>Acute </a:t>
            </a:r>
            <a:r>
              <a:rPr lang="en-ZA" sz="1800" b="1" dirty="0" err="1">
                <a:solidFill>
                  <a:srgbClr val="000000"/>
                </a:solidFill>
              </a:rPr>
              <a:t>Diverticutilis</a:t>
            </a:r>
            <a:r>
              <a:rPr lang="en-ZA" sz="1800" b="1" dirty="0">
                <a:solidFill>
                  <a:srgbClr val="000000"/>
                </a:solidFill>
              </a:rPr>
              <a:t>: </a:t>
            </a:r>
            <a:r>
              <a:rPr lang="en-ZA" sz="1800" b="1" dirty="0">
                <a:solidFill>
                  <a:srgbClr val="FF0000"/>
                </a:solidFill>
              </a:rPr>
              <a:t>Who needs an operation and when?</a:t>
            </a:r>
            <a:endParaRPr lang="en-GB" sz="1800" b="1" u="none" strike="noStrike" baseline="0" dirty="0">
              <a:solidFill>
                <a:srgbClr val="FF0000"/>
              </a:solidFill>
              <a:latin typeface="JjklptAdvTT86d47313"/>
            </a:endParaRPr>
          </a:p>
          <a:p>
            <a:pPr algn="l">
              <a:lnSpc>
                <a:spcPct val="200000"/>
              </a:lnSpc>
            </a:pPr>
            <a:r>
              <a:rPr lang="en-ZA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Stage 1a: confined pericolic inflammation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Stage 1b: confined pericolic abscess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Stage 2: pelvic or distant intra-abdominal abscess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Stage 3: generalized purulent peritonitis</a:t>
            </a:r>
          </a:p>
          <a:p>
            <a:pPr algn="l">
              <a:lnSpc>
                <a:spcPct val="200000"/>
              </a:lnSpc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Stage 4: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JjklptAdvTT86d47313"/>
              </a:rPr>
              <a:t>fecal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JjklptAdvTT86d47313"/>
              </a:rPr>
              <a:t> peritonitis at presentation</a:t>
            </a:r>
          </a:p>
          <a:p>
            <a:pPr algn="l">
              <a:lnSpc>
                <a:spcPct val="200000"/>
              </a:lnSpc>
            </a:pPr>
            <a:r>
              <a:rPr lang="en-ZA" sz="1800" dirty="0">
                <a:solidFill>
                  <a:srgbClr val="000000"/>
                </a:solidFill>
              </a:rPr>
              <a:t>Persistent symptoms </a:t>
            </a:r>
          </a:p>
          <a:p>
            <a:endParaRPr lang="en-ZA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6466C-BDAA-7266-EF99-9F3A5E47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5" y="94948"/>
            <a:ext cx="940686" cy="1116964"/>
          </a:xfrm>
          <a:prstGeom prst="rect">
            <a:avLst/>
          </a:prstGeom>
        </p:spPr>
      </p:pic>
      <p:pic>
        <p:nvPicPr>
          <p:cNvPr id="1026" name="Picture 2" descr="Accept, apply, approve, ok, select, success, yes icon - Download on  Iconfinder">
            <a:extLst>
              <a:ext uri="{FF2B5EF4-FFF2-40B4-BE49-F238E27FC236}">
                <a16:creationId xmlns:a16="http://schemas.microsoft.com/office/drawing/2014/main" id="{8FFF5CB7-C777-04B4-4B13-543037EE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2" y="4309964"/>
            <a:ext cx="573066" cy="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ccept, apply, approve, ok, select, success, yes icon - Download on  Iconfinder">
            <a:extLst>
              <a:ext uri="{FF2B5EF4-FFF2-40B4-BE49-F238E27FC236}">
                <a16:creationId xmlns:a16="http://schemas.microsoft.com/office/drawing/2014/main" id="{2175C630-077E-05D8-37DF-C7C728F3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2" y="5068031"/>
            <a:ext cx="573066" cy="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ccept, apply, approve, ok, select, success, yes icon - Download on  Iconfinder">
            <a:extLst>
              <a:ext uri="{FF2B5EF4-FFF2-40B4-BE49-F238E27FC236}">
                <a16:creationId xmlns:a16="http://schemas.microsoft.com/office/drawing/2014/main" id="{E74F9E11-FA3E-33FB-DCA8-9F15E081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85" y="5796638"/>
            <a:ext cx="573066" cy="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 Icons &amp; Symbols">
            <a:extLst>
              <a:ext uri="{FF2B5EF4-FFF2-40B4-BE49-F238E27FC236}">
                <a16:creationId xmlns:a16="http://schemas.microsoft.com/office/drawing/2014/main" id="{792BC9EE-34F7-6DA1-18C1-985D42A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1" y="2382309"/>
            <a:ext cx="573067" cy="5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o Icons &amp; Symbols">
            <a:extLst>
              <a:ext uri="{FF2B5EF4-FFF2-40B4-BE49-F238E27FC236}">
                <a16:creationId xmlns:a16="http://schemas.microsoft.com/office/drawing/2014/main" id="{89E990B9-9EC3-2976-023B-F2AE413E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4" y="3714969"/>
            <a:ext cx="573067" cy="5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o Icons &amp; Symbols">
            <a:extLst>
              <a:ext uri="{FF2B5EF4-FFF2-40B4-BE49-F238E27FC236}">
                <a16:creationId xmlns:a16="http://schemas.microsoft.com/office/drawing/2014/main" id="{6D881C76-6881-65D1-C7F7-57251B7D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68" y="3010927"/>
            <a:ext cx="573067" cy="5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HS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005F61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DF313AECEA3468BB31BFEF4453FFA" ma:contentTypeVersion="10" ma:contentTypeDescription="Create a new document." ma:contentTypeScope="" ma:versionID="f4a9a305f786ca89c60f0f5bdb1d00dd">
  <xsd:schema xmlns:xsd="http://www.w3.org/2001/XMLSchema" xmlns:xs="http://www.w3.org/2001/XMLSchema" xmlns:p="http://schemas.microsoft.com/office/2006/metadata/properties" xmlns:ns3="13fa8f0b-d607-4e3c-b90c-31e07880c134" xmlns:ns4="af2fa5e9-ba97-4c44-b4bc-da210e7c7685" targetNamespace="http://schemas.microsoft.com/office/2006/metadata/properties" ma:root="true" ma:fieldsID="e20a0ddc8f4455c166a4fab6501f9508" ns3:_="" ns4:_="">
    <xsd:import namespace="13fa8f0b-d607-4e3c-b90c-31e07880c134"/>
    <xsd:import namespace="af2fa5e9-ba97-4c44-b4bc-da210e7c76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a8f0b-d607-4e3c-b90c-31e07880c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fa5e9-ba97-4c44-b4bc-da210e7c76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7D7F7-24A2-4C9A-ACC2-47010189A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77D1A-AF2A-4EA2-AA83-9B1B012407C9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13fa8f0b-d607-4e3c-b90c-31e07880c134"/>
    <ds:schemaRef ds:uri="af2fa5e9-ba97-4c44-b4bc-da210e7c7685"/>
    <ds:schemaRef ds:uri="http://purl.org/dc/elements/1.1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F1ADCC-03EF-441F-AEB7-575A2DE66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fa8f0b-d607-4e3c-b90c-31e07880c134"/>
    <ds:schemaRef ds:uri="af2fa5e9-ba97-4c44-b4bc-da210e7c7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59625</TotalTime>
  <Words>441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JjklptAdvTT86d47313</vt:lpstr>
      <vt:lpstr>Raleway</vt:lpstr>
      <vt:lpstr>Trebuchet MS</vt:lpstr>
      <vt:lpstr>Wingdings</vt:lpstr>
      <vt:lpstr>Office Theme</vt:lpstr>
      <vt:lpstr>Acute Diverticulitis:  Who needs an operation and when?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Jatileni, DS, Dr [21521611@sun.ac.za]</cp:lastModifiedBy>
  <cp:revision>785</cp:revision>
  <dcterms:created xsi:type="dcterms:W3CDTF">2021-09-15T08:20:16Z</dcterms:created>
  <dcterms:modified xsi:type="dcterms:W3CDTF">2024-07-18T11:13:58Z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0x010100242DF313AECEA3468BB31BFEF4453FFA</vt:lpwstr>
  </property>
</Properties>
</file>