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74" r:id="rId3"/>
    <p:sldId id="310" r:id="rId4"/>
    <p:sldId id="260" r:id="rId5"/>
    <p:sldId id="348" r:id="rId6"/>
    <p:sldId id="345" r:id="rId7"/>
    <p:sldId id="347" r:id="rId8"/>
    <p:sldId id="375" r:id="rId9"/>
    <p:sldId id="366" r:id="rId10"/>
    <p:sldId id="380" r:id="rId11"/>
    <p:sldId id="360" r:id="rId12"/>
    <p:sldId id="361" r:id="rId13"/>
    <p:sldId id="370" r:id="rId14"/>
    <p:sldId id="373" r:id="rId15"/>
    <p:sldId id="371" r:id="rId16"/>
    <p:sldId id="355" r:id="rId17"/>
    <p:sldId id="357" r:id="rId18"/>
    <p:sldId id="364" r:id="rId19"/>
    <p:sldId id="377" r:id="rId20"/>
    <p:sldId id="376" r:id="rId21"/>
    <p:sldId id="362" r:id="rId22"/>
    <p:sldId id="381" r:id="rId23"/>
    <p:sldId id="378" r:id="rId24"/>
    <p:sldId id="3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41"/>
    <p:restoredTop sz="94645"/>
  </p:normalViewPr>
  <p:slideViewPr>
    <p:cSldViewPr snapToGrid="0">
      <p:cViewPr>
        <p:scale>
          <a:sx n="64" d="100"/>
          <a:sy n="64" d="100"/>
        </p:scale>
        <p:origin x="-48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7FC73-4283-4379-A783-26B81970DD01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A11FB896-EE57-4B83-AF99-44D96C889D46}">
      <dgm:prSet custT="1"/>
      <dgm:spPr/>
      <dgm:t>
        <a:bodyPr/>
        <a:lstStyle/>
        <a:p>
          <a:r>
            <a:rPr lang="en-US" sz="2000" dirty="0"/>
            <a:t>Introduction</a:t>
          </a:r>
        </a:p>
      </dgm:t>
    </dgm:pt>
    <dgm:pt modelId="{A81C3305-53D8-4E93-9163-6C21130C40C7}" type="parTrans" cxnId="{F84048F8-3F01-4A61-8EFD-532281AF9CCA}">
      <dgm:prSet/>
      <dgm:spPr/>
      <dgm:t>
        <a:bodyPr/>
        <a:lstStyle/>
        <a:p>
          <a:endParaRPr lang="en-US"/>
        </a:p>
      </dgm:t>
    </dgm:pt>
    <dgm:pt modelId="{305ED104-14E7-4990-A648-F4F684307DE3}" type="sibTrans" cxnId="{F84048F8-3F01-4A61-8EFD-532281AF9CCA}">
      <dgm:prSet/>
      <dgm:spPr/>
      <dgm:t>
        <a:bodyPr/>
        <a:lstStyle/>
        <a:p>
          <a:endParaRPr lang="en-US"/>
        </a:p>
      </dgm:t>
    </dgm:pt>
    <dgm:pt modelId="{28D6DC3C-5039-411B-9C59-4D75CE83F463}">
      <dgm:prSet custT="1"/>
      <dgm:spPr/>
      <dgm:t>
        <a:bodyPr/>
        <a:lstStyle/>
        <a:p>
          <a:r>
            <a:rPr lang="en-US" sz="1800" dirty="0"/>
            <a:t>Historical standard of care for colon cancer and the paradigm shift</a:t>
          </a:r>
        </a:p>
      </dgm:t>
    </dgm:pt>
    <dgm:pt modelId="{72F4FB1C-2E30-44C0-B2A8-615078CDFD10}" type="parTrans" cxnId="{B4ED2F15-4E75-40B4-BFC9-A96A21B83B03}">
      <dgm:prSet/>
      <dgm:spPr/>
      <dgm:t>
        <a:bodyPr/>
        <a:lstStyle/>
        <a:p>
          <a:endParaRPr lang="en-US"/>
        </a:p>
      </dgm:t>
    </dgm:pt>
    <dgm:pt modelId="{BB523DD1-C8E5-4C68-BF92-7844F15160CD}" type="sibTrans" cxnId="{B4ED2F15-4E75-40B4-BFC9-A96A21B83B03}">
      <dgm:prSet/>
      <dgm:spPr/>
      <dgm:t>
        <a:bodyPr/>
        <a:lstStyle/>
        <a:p>
          <a:endParaRPr lang="en-US"/>
        </a:p>
      </dgm:t>
    </dgm:pt>
    <dgm:pt modelId="{5B77F1E0-EA6D-4492-82A7-E44396D53908}">
      <dgm:prSet custT="1"/>
      <dgm:spPr/>
      <dgm:t>
        <a:bodyPr/>
        <a:lstStyle/>
        <a:p>
          <a:r>
            <a:rPr lang="en-US" sz="2000" dirty="0"/>
            <a:t>The Why, the Who, the What</a:t>
          </a:r>
        </a:p>
      </dgm:t>
    </dgm:pt>
    <dgm:pt modelId="{FBD187FC-5FDD-44BF-BB10-8D6C4022CE4E}" type="parTrans" cxnId="{74899285-D61F-4DFB-9804-C0A36FD6D665}">
      <dgm:prSet/>
      <dgm:spPr/>
      <dgm:t>
        <a:bodyPr/>
        <a:lstStyle/>
        <a:p>
          <a:endParaRPr lang="en-US"/>
        </a:p>
      </dgm:t>
    </dgm:pt>
    <dgm:pt modelId="{C531DBDD-234A-4865-BDE6-EFCCD92E77A9}" type="sibTrans" cxnId="{74899285-D61F-4DFB-9804-C0A36FD6D665}">
      <dgm:prSet/>
      <dgm:spPr/>
      <dgm:t>
        <a:bodyPr/>
        <a:lstStyle/>
        <a:p>
          <a:endParaRPr lang="en-US"/>
        </a:p>
      </dgm:t>
    </dgm:pt>
    <dgm:pt modelId="{E576049D-1B73-45E7-89AD-4057FBF77C02}">
      <dgm:prSet custT="1"/>
      <dgm:spPr/>
      <dgm:t>
        <a:bodyPr/>
        <a:lstStyle/>
        <a:p>
          <a:r>
            <a:rPr lang="en-US" sz="2000" dirty="0"/>
            <a:t>The evidence</a:t>
          </a:r>
        </a:p>
      </dgm:t>
    </dgm:pt>
    <dgm:pt modelId="{732E7E9C-4AF7-4F99-8ED5-BE97DA32C736}" type="parTrans" cxnId="{C23A690D-1E4C-46C4-81F4-5479F6BA9882}">
      <dgm:prSet/>
      <dgm:spPr/>
      <dgm:t>
        <a:bodyPr/>
        <a:lstStyle/>
        <a:p>
          <a:endParaRPr lang="en-US"/>
        </a:p>
      </dgm:t>
    </dgm:pt>
    <dgm:pt modelId="{FE8165E9-A0B8-4B1F-A2C1-ADAABD566AAC}" type="sibTrans" cxnId="{C23A690D-1E4C-46C4-81F4-5479F6BA9882}">
      <dgm:prSet/>
      <dgm:spPr/>
      <dgm:t>
        <a:bodyPr/>
        <a:lstStyle/>
        <a:p>
          <a:endParaRPr lang="en-US"/>
        </a:p>
      </dgm:t>
    </dgm:pt>
    <dgm:pt modelId="{1B3CB54A-70C1-4229-AAF8-DCE60473F04B}">
      <dgm:prSet custT="1"/>
      <dgm:spPr/>
      <dgm:t>
        <a:bodyPr/>
        <a:lstStyle/>
        <a:p>
          <a:r>
            <a:rPr lang="en-US" sz="2000" dirty="0"/>
            <a:t>Current recommendations</a:t>
          </a:r>
        </a:p>
      </dgm:t>
    </dgm:pt>
    <dgm:pt modelId="{01F724DE-40E0-4577-8925-DC4DC17B905B}" type="parTrans" cxnId="{3FA74ED0-5543-4F9A-99D2-5B19B7C7F89B}">
      <dgm:prSet/>
      <dgm:spPr/>
      <dgm:t>
        <a:bodyPr/>
        <a:lstStyle/>
        <a:p>
          <a:endParaRPr lang="en-US"/>
        </a:p>
      </dgm:t>
    </dgm:pt>
    <dgm:pt modelId="{266E0F12-A82A-49A8-9FA8-FB184FFE5BC6}" type="sibTrans" cxnId="{3FA74ED0-5543-4F9A-99D2-5B19B7C7F89B}">
      <dgm:prSet/>
      <dgm:spPr/>
      <dgm:t>
        <a:bodyPr/>
        <a:lstStyle/>
        <a:p>
          <a:endParaRPr lang="en-US"/>
        </a:p>
      </dgm:t>
    </dgm:pt>
    <dgm:pt modelId="{CD46BC9C-3D9A-4DF7-A548-99CFABA09977}">
      <dgm:prSet custT="1"/>
      <dgm:spPr/>
      <dgm:t>
        <a:bodyPr/>
        <a:lstStyle/>
        <a:p>
          <a:r>
            <a:rPr lang="en-US" sz="2000" dirty="0"/>
            <a:t>Future options</a:t>
          </a:r>
        </a:p>
      </dgm:t>
    </dgm:pt>
    <dgm:pt modelId="{114AF9FE-3616-4B8F-8891-2ED945B59664}" type="parTrans" cxnId="{A1CDA9C2-8310-4DD0-B994-09A0DB2B53A9}">
      <dgm:prSet/>
      <dgm:spPr/>
      <dgm:t>
        <a:bodyPr/>
        <a:lstStyle/>
        <a:p>
          <a:endParaRPr lang="en-US"/>
        </a:p>
      </dgm:t>
    </dgm:pt>
    <dgm:pt modelId="{AD932AA7-3D32-4E01-8957-1DE947FB4327}" type="sibTrans" cxnId="{A1CDA9C2-8310-4DD0-B994-09A0DB2B53A9}">
      <dgm:prSet/>
      <dgm:spPr/>
      <dgm:t>
        <a:bodyPr/>
        <a:lstStyle/>
        <a:p>
          <a:endParaRPr lang="en-US"/>
        </a:p>
      </dgm:t>
    </dgm:pt>
    <dgm:pt modelId="{8CEA9BCA-1782-4EFB-A4BD-09F99DB44767}">
      <dgm:prSet custT="1"/>
      <dgm:spPr/>
      <dgm:t>
        <a:bodyPr/>
        <a:lstStyle/>
        <a:p>
          <a:r>
            <a:rPr lang="en-US" sz="2000" dirty="0"/>
            <a:t>Summary</a:t>
          </a:r>
        </a:p>
      </dgm:t>
    </dgm:pt>
    <dgm:pt modelId="{8BD6506C-CECF-4F96-8DF2-013C43598550}" type="parTrans" cxnId="{25FCB2CC-44F1-4ECB-BDB3-76D95475E9C6}">
      <dgm:prSet/>
      <dgm:spPr/>
      <dgm:t>
        <a:bodyPr/>
        <a:lstStyle/>
        <a:p>
          <a:endParaRPr lang="en-US"/>
        </a:p>
      </dgm:t>
    </dgm:pt>
    <dgm:pt modelId="{DAEFD278-11B7-4ECD-895B-1DE006047A17}" type="sibTrans" cxnId="{25FCB2CC-44F1-4ECB-BDB3-76D95475E9C6}">
      <dgm:prSet/>
      <dgm:spPr/>
      <dgm:t>
        <a:bodyPr/>
        <a:lstStyle/>
        <a:p>
          <a:endParaRPr lang="en-US"/>
        </a:p>
      </dgm:t>
    </dgm:pt>
    <dgm:pt modelId="{EC76DA70-6313-E643-99E7-733112169DBB}" type="pres">
      <dgm:prSet presAssocID="{2AA7FC73-4283-4379-A783-26B81970DD01}" presName="diagram" presStyleCnt="0">
        <dgm:presLayoutVars>
          <dgm:dir/>
          <dgm:resizeHandles val="exact"/>
        </dgm:presLayoutVars>
      </dgm:prSet>
      <dgm:spPr/>
    </dgm:pt>
    <dgm:pt modelId="{88A78497-927E-D84B-9A36-AF06939CEE22}" type="pres">
      <dgm:prSet presAssocID="{A11FB896-EE57-4B83-AF99-44D96C889D46}" presName="node" presStyleLbl="node1" presStyleIdx="0" presStyleCnt="7">
        <dgm:presLayoutVars>
          <dgm:bulletEnabled val="1"/>
        </dgm:presLayoutVars>
      </dgm:prSet>
      <dgm:spPr/>
    </dgm:pt>
    <dgm:pt modelId="{25F7ED0A-0AEF-A849-BE8B-479AE37DFED8}" type="pres">
      <dgm:prSet presAssocID="{305ED104-14E7-4990-A648-F4F684307DE3}" presName="sibTrans" presStyleCnt="0"/>
      <dgm:spPr/>
    </dgm:pt>
    <dgm:pt modelId="{AEB235BE-F44D-0B4E-8566-CD0A2A72F0AA}" type="pres">
      <dgm:prSet presAssocID="{28D6DC3C-5039-411B-9C59-4D75CE83F463}" presName="node" presStyleLbl="node1" presStyleIdx="1" presStyleCnt="7">
        <dgm:presLayoutVars>
          <dgm:bulletEnabled val="1"/>
        </dgm:presLayoutVars>
      </dgm:prSet>
      <dgm:spPr/>
    </dgm:pt>
    <dgm:pt modelId="{291459D2-9E26-1B44-974B-A3F972C84C73}" type="pres">
      <dgm:prSet presAssocID="{BB523DD1-C8E5-4C68-BF92-7844F15160CD}" presName="sibTrans" presStyleCnt="0"/>
      <dgm:spPr/>
    </dgm:pt>
    <dgm:pt modelId="{15CED1AD-3D4E-EE43-863B-DB8D7A36A558}" type="pres">
      <dgm:prSet presAssocID="{5B77F1E0-EA6D-4492-82A7-E44396D53908}" presName="node" presStyleLbl="node1" presStyleIdx="2" presStyleCnt="7">
        <dgm:presLayoutVars>
          <dgm:bulletEnabled val="1"/>
        </dgm:presLayoutVars>
      </dgm:prSet>
      <dgm:spPr/>
    </dgm:pt>
    <dgm:pt modelId="{C7EE29C7-410D-D646-8BE9-C697FED2EE18}" type="pres">
      <dgm:prSet presAssocID="{C531DBDD-234A-4865-BDE6-EFCCD92E77A9}" presName="sibTrans" presStyleCnt="0"/>
      <dgm:spPr/>
    </dgm:pt>
    <dgm:pt modelId="{53D0CA0E-379F-014F-94CF-1301C4D49D9B}" type="pres">
      <dgm:prSet presAssocID="{E576049D-1B73-45E7-89AD-4057FBF77C02}" presName="node" presStyleLbl="node1" presStyleIdx="3" presStyleCnt="7">
        <dgm:presLayoutVars>
          <dgm:bulletEnabled val="1"/>
        </dgm:presLayoutVars>
      </dgm:prSet>
      <dgm:spPr/>
    </dgm:pt>
    <dgm:pt modelId="{5BA046A8-FEB7-C944-9EDF-A563093B4778}" type="pres">
      <dgm:prSet presAssocID="{FE8165E9-A0B8-4B1F-A2C1-ADAABD566AAC}" presName="sibTrans" presStyleCnt="0"/>
      <dgm:spPr/>
    </dgm:pt>
    <dgm:pt modelId="{A14E016D-BB69-FF44-806C-0313438FC795}" type="pres">
      <dgm:prSet presAssocID="{1B3CB54A-70C1-4229-AAF8-DCE60473F04B}" presName="node" presStyleLbl="node1" presStyleIdx="4" presStyleCnt="7">
        <dgm:presLayoutVars>
          <dgm:bulletEnabled val="1"/>
        </dgm:presLayoutVars>
      </dgm:prSet>
      <dgm:spPr/>
    </dgm:pt>
    <dgm:pt modelId="{082F06C5-19C9-7F4F-BFC9-EAD4DED6D965}" type="pres">
      <dgm:prSet presAssocID="{266E0F12-A82A-49A8-9FA8-FB184FFE5BC6}" presName="sibTrans" presStyleCnt="0"/>
      <dgm:spPr/>
    </dgm:pt>
    <dgm:pt modelId="{0697EC23-67BC-9D4F-BFC2-D935008B2011}" type="pres">
      <dgm:prSet presAssocID="{CD46BC9C-3D9A-4DF7-A548-99CFABA09977}" presName="node" presStyleLbl="node1" presStyleIdx="5" presStyleCnt="7">
        <dgm:presLayoutVars>
          <dgm:bulletEnabled val="1"/>
        </dgm:presLayoutVars>
      </dgm:prSet>
      <dgm:spPr/>
    </dgm:pt>
    <dgm:pt modelId="{027FDBBE-891E-3C4E-9F87-DAE2CB6CC5EA}" type="pres">
      <dgm:prSet presAssocID="{AD932AA7-3D32-4E01-8957-1DE947FB4327}" presName="sibTrans" presStyleCnt="0"/>
      <dgm:spPr/>
    </dgm:pt>
    <dgm:pt modelId="{4469C2CE-3AE0-7A45-8877-D90C0945CA4C}" type="pres">
      <dgm:prSet presAssocID="{8CEA9BCA-1782-4EFB-A4BD-09F99DB44767}" presName="node" presStyleLbl="node1" presStyleIdx="6" presStyleCnt="7">
        <dgm:presLayoutVars>
          <dgm:bulletEnabled val="1"/>
        </dgm:presLayoutVars>
      </dgm:prSet>
      <dgm:spPr/>
    </dgm:pt>
  </dgm:ptLst>
  <dgm:cxnLst>
    <dgm:cxn modelId="{035A5403-AC05-7A46-977E-051E58176847}" type="presOf" srcId="{E576049D-1B73-45E7-89AD-4057FBF77C02}" destId="{53D0CA0E-379F-014F-94CF-1301C4D49D9B}" srcOrd="0" destOrd="0" presId="urn:microsoft.com/office/officeart/2005/8/layout/default"/>
    <dgm:cxn modelId="{C23A690D-1E4C-46C4-81F4-5479F6BA9882}" srcId="{2AA7FC73-4283-4379-A783-26B81970DD01}" destId="{E576049D-1B73-45E7-89AD-4057FBF77C02}" srcOrd="3" destOrd="0" parTransId="{732E7E9C-4AF7-4F99-8ED5-BE97DA32C736}" sibTransId="{FE8165E9-A0B8-4B1F-A2C1-ADAABD566AAC}"/>
    <dgm:cxn modelId="{B4ED2F15-4E75-40B4-BFC9-A96A21B83B03}" srcId="{2AA7FC73-4283-4379-A783-26B81970DD01}" destId="{28D6DC3C-5039-411B-9C59-4D75CE83F463}" srcOrd="1" destOrd="0" parTransId="{72F4FB1C-2E30-44C0-B2A8-615078CDFD10}" sibTransId="{BB523DD1-C8E5-4C68-BF92-7844F15160CD}"/>
    <dgm:cxn modelId="{4F93595F-4FE9-B243-A4F2-84B88661FB8C}" type="presOf" srcId="{A11FB896-EE57-4B83-AF99-44D96C889D46}" destId="{88A78497-927E-D84B-9A36-AF06939CEE22}" srcOrd="0" destOrd="0" presId="urn:microsoft.com/office/officeart/2005/8/layout/default"/>
    <dgm:cxn modelId="{797DB66F-87A8-D745-89C6-2D4DB733C9BE}" type="presOf" srcId="{1B3CB54A-70C1-4229-AAF8-DCE60473F04B}" destId="{A14E016D-BB69-FF44-806C-0313438FC795}" srcOrd="0" destOrd="0" presId="urn:microsoft.com/office/officeart/2005/8/layout/default"/>
    <dgm:cxn modelId="{74899285-D61F-4DFB-9804-C0A36FD6D665}" srcId="{2AA7FC73-4283-4379-A783-26B81970DD01}" destId="{5B77F1E0-EA6D-4492-82A7-E44396D53908}" srcOrd="2" destOrd="0" parTransId="{FBD187FC-5FDD-44BF-BB10-8D6C4022CE4E}" sibTransId="{C531DBDD-234A-4865-BDE6-EFCCD92E77A9}"/>
    <dgm:cxn modelId="{69E04487-30AE-B44A-A135-71BCA2F935A0}" type="presOf" srcId="{8CEA9BCA-1782-4EFB-A4BD-09F99DB44767}" destId="{4469C2CE-3AE0-7A45-8877-D90C0945CA4C}" srcOrd="0" destOrd="0" presId="urn:microsoft.com/office/officeart/2005/8/layout/default"/>
    <dgm:cxn modelId="{54E70798-062E-2E48-A8FF-27F1D5AF5452}" type="presOf" srcId="{28D6DC3C-5039-411B-9C59-4D75CE83F463}" destId="{AEB235BE-F44D-0B4E-8566-CD0A2A72F0AA}" srcOrd="0" destOrd="0" presId="urn:microsoft.com/office/officeart/2005/8/layout/default"/>
    <dgm:cxn modelId="{78C4CDA4-D716-364E-B699-A1BEAF17550D}" type="presOf" srcId="{2AA7FC73-4283-4379-A783-26B81970DD01}" destId="{EC76DA70-6313-E643-99E7-733112169DBB}" srcOrd="0" destOrd="0" presId="urn:microsoft.com/office/officeart/2005/8/layout/default"/>
    <dgm:cxn modelId="{A1CDA9C2-8310-4DD0-B994-09A0DB2B53A9}" srcId="{2AA7FC73-4283-4379-A783-26B81970DD01}" destId="{CD46BC9C-3D9A-4DF7-A548-99CFABA09977}" srcOrd="5" destOrd="0" parTransId="{114AF9FE-3616-4B8F-8891-2ED945B59664}" sibTransId="{AD932AA7-3D32-4E01-8957-1DE947FB4327}"/>
    <dgm:cxn modelId="{25FCB2CC-44F1-4ECB-BDB3-76D95475E9C6}" srcId="{2AA7FC73-4283-4379-A783-26B81970DD01}" destId="{8CEA9BCA-1782-4EFB-A4BD-09F99DB44767}" srcOrd="6" destOrd="0" parTransId="{8BD6506C-CECF-4F96-8DF2-013C43598550}" sibTransId="{DAEFD278-11B7-4ECD-895B-1DE006047A17}"/>
    <dgm:cxn modelId="{3FA74ED0-5543-4F9A-99D2-5B19B7C7F89B}" srcId="{2AA7FC73-4283-4379-A783-26B81970DD01}" destId="{1B3CB54A-70C1-4229-AAF8-DCE60473F04B}" srcOrd="4" destOrd="0" parTransId="{01F724DE-40E0-4577-8925-DC4DC17B905B}" sibTransId="{266E0F12-A82A-49A8-9FA8-FB184FFE5BC6}"/>
    <dgm:cxn modelId="{B5B235DA-E3A9-D141-A4E5-CE37ADF9DC91}" type="presOf" srcId="{CD46BC9C-3D9A-4DF7-A548-99CFABA09977}" destId="{0697EC23-67BC-9D4F-BFC2-D935008B2011}" srcOrd="0" destOrd="0" presId="urn:microsoft.com/office/officeart/2005/8/layout/default"/>
    <dgm:cxn modelId="{5E077FDA-0E02-E24B-868B-0D5F08EDCCCF}" type="presOf" srcId="{5B77F1E0-EA6D-4492-82A7-E44396D53908}" destId="{15CED1AD-3D4E-EE43-863B-DB8D7A36A558}" srcOrd="0" destOrd="0" presId="urn:microsoft.com/office/officeart/2005/8/layout/default"/>
    <dgm:cxn modelId="{F84048F8-3F01-4A61-8EFD-532281AF9CCA}" srcId="{2AA7FC73-4283-4379-A783-26B81970DD01}" destId="{A11FB896-EE57-4B83-AF99-44D96C889D46}" srcOrd="0" destOrd="0" parTransId="{A81C3305-53D8-4E93-9163-6C21130C40C7}" sibTransId="{305ED104-14E7-4990-A648-F4F684307DE3}"/>
    <dgm:cxn modelId="{A2841A61-4D47-B448-BA83-5AAA43AF3BAC}" type="presParOf" srcId="{EC76DA70-6313-E643-99E7-733112169DBB}" destId="{88A78497-927E-D84B-9A36-AF06939CEE22}" srcOrd="0" destOrd="0" presId="urn:microsoft.com/office/officeart/2005/8/layout/default"/>
    <dgm:cxn modelId="{AB5E3D0B-062F-BF4D-91F4-A57752DA5ABB}" type="presParOf" srcId="{EC76DA70-6313-E643-99E7-733112169DBB}" destId="{25F7ED0A-0AEF-A849-BE8B-479AE37DFED8}" srcOrd="1" destOrd="0" presId="urn:microsoft.com/office/officeart/2005/8/layout/default"/>
    <dgm:cxn modelId="{B9EBFF6B-5C07-0240-9DDD-262AC6E4F68F}" type="presParOf" srcId="{EC76DA70-6313-E643-99E7-733112169DBB}" destId="{AEB235BE-F44D-0B4E-8566-CD0A2A72F0AA}" srcOrd="2" destOrd="0" presId="urn:microsoft.com/office/officeart/2005/8/layout/default"/>
    <dgm:cxn modelId="{2E2DF540-53EE-BC49-B340-7D97ED25B661}" type="presParOf" srcId="{EC76DA70-6313-E643-99E7-733112169DBB}" destId="{291459D2-9E26-1B44-974B-A3F972C84C73}" srcOrd="3" destOrd="0" presId="urn:microsoft.com/office/officeart/2005/8/layout/default"/>
    <dgm:cxn modelId="{1BA5329E-FA7F-6048-8D2E-341530C0BC31}" type="presParOf" srcId="{EC76DA70-6313-E643-99E7-733112169DBB}" destId="{15CED1AD-3D4E-EE43-863B-DB8D7A36A558}" srcOrd="4" destOrd="0" presId="urn:microsoft.com/office/officeart/2005/8/layout/default"/>
    <dgm:cxn modelId="{C6263118-293D-B74F-95B5-E4727FA24F84}" type="presParOf" srcId="{EC76DA70-6313-E643-99E7-733112169DBB}" destId="{C7EE29C7-410D-D646-8BE9-C697FED2EE18}" srcOrd="5" destOrd="0" presId="urn:microsoft.com/office/officeart/2005/8/layout/default"/>
    <dgm:cxn modelId="{459199B8-9959-4249-9120-8083758F6933}" type="presParOf" srcId="{EC76DA70-6313-E643-99E7-733112169DBB}" destId="{53D0CA0E-379F-014F-94CF-1301C4D49D9B}" srcOrd="6" destOrd="0" presId="urn:microsoft.com/office/officeart/2005/8/layout/default"/>
    <dgm:cxn modelId="{DA08E593-F20D-794B-A425-301432DC30D2}" type="presParOf" srcId="{EC76DA70-6313-E643-99E7-733112169DBB}" destId="{5BA046A8-FEB7-C944-9EDF-A563093B4778}" srcOrd="7" destOrd="0" presId="urn:microsoft.com/office/officeart/2005/8/layout/default"/>
    <dgm:cxn modelId="{738598E6-6A52-6244-9B4D-B9243D174571}" type="presParOf" srcId="{EC76DA70-6313-E643-99E7-733112169DBB}" destId="{A14E016D-BB69-FF44-806C-0313438FC795}" srcOrd="8" destOrd="0" presId="urn:microsoft.com/office/officeart/2005/8/layout/default"/>
    <dgm:cxn modelId="{FEDA8B9A-46B3-5F49-9CA2-19331B49FA60}" type="presParOf" srcId="{EC76DA70-6313-E643-99E7-733112169DBB}" destId="{082F06C5-19C9-7F4F-BFC9-EAD4DED6D965}" srcOrd="9" destOrd="0" presId="urn:microsoft.com/office/officeart/2005/8/layout/default"/>
    <dgm:cxn modelId="{17DFBA33-B1D6-6043-96F2-C34C774AA293}" type="presParOf" srcId="{EC76DA70-6313-E643-99E7-733112169DBB}" destId="{0697EC23-67BC-9D4F-BFC2-D935008B2011}" srcOrd="10" destOrd="0" presId="urn:microsoft.com/office/officeart/2005/8/layout/default"/>
    <dgm:cxn modelId="{8B587A5D-2F41-A045-9802-50E3A7CC0C30}" type="presParOf" srcId="{EC76DA70-6313-E643-99E7-733112169DBB}" destId="{027FDBBE-891E-3C4E-9F87-DAE2CB6CC5EA}" srcOrd="11" destOrd="0" presId="urn:microsoft.com/office/officeart/2005/8/layout/default"/>
    <dgm:cxn modelId="{FFAB2D45-D8C1-BA4D-9F5B-EF88AF2B4B68}" type="presParOf" srcId="{EC76DA70-6313-E643-99E7-733112169DBB}" destId="{4469C2CE-3AE0-7A45-8877-D90C0945CA4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78497-927E-D84B-9A36-AF06939CEE22}">
      <dsp:nvSpPr>
        <dsp:cNvPr id="0" name=""/>
        <dsp:cNvSpPr/>
      </dsp:nvSpPr>
      <dsp:spPr>
        <a:xfrm>
          <a:off x="2972" y="718897"/>
          <a:ext cx="2357841" cy="1414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Introduction</a:t>
          </a:r>
        </a:p>
      </dsp:txBody>
      <dsp:txXfrm>
        <a:off x="2972" y="718897"/>
        <a:ext cx="2357841" cy="1414705"/>
      </dsp:txXfrm>
    </dsp:sp>
    <dsp:sp modelId="{AEB235BE-F44D-0B4E-8566-CD0A2A72F0AA}">
      <dsp:nvSpPr>
        <dsp:cNvPr id="0" name=""/>
        <dsp:cNvSpPr/>
      </dsp:nvSpPr>
      <dsp:spPr>
        <a:xfrm>
          <a:off x="2596598" y="718897"/>
          <a:ext cx="2357841" cy="1414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Historical standard of care for colon cancer and the paradigm shift</a:t>
          </a:r>
        </a:p>
      </dsp:txBody>
      <dsp:txXfrm>
        <a:off x="2596598" y="718897"/>
        <a:ext cx="2357841" cy="1414705"/>
      </dsp:txXfrm>
    </dsp:sp>
    <dsp:sp modelId="{15CED1AD-3D4E-EE43-863B-DB8D7A36A558}">
      <dsp:nvSpPr>
        <dsp:cNvPr id="0" name=""/>
        <dsp:cNvSpPr/>
      </dsp:nvSpPr>
      <dsp:spPr>
        <a:xfrm>
          <a:off x="5190224" y="718897"/>
          <a:ext cx="2357841" cy="1414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Why, the Who, the What</a:t>
          </a:r>
        </a:p>
      </dsp:txBody>
      <dsp:txXfrm>
        <a:off x="5190224" y="718897"/>
        <a:ext cx="2357841" cy="1414705"/>
      </dsp:txXfrm>
    </dsp:sp>
    <dsp:sp modelId="{53D0CA0E-379F-014F-94CF-1301C4D49D9B}">
      <dsp:nvSpPr>
        <dsp:cNvPr id="0" name=""/>
        <dsp:cNvSpPr/>
      </dsp:nvSpPr>
      <dsp:spPr>
        <a:xfrm>
          <a:off x="7783850" y="718897"/>
          <a:ext cx="2357841" cy="1414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evidence</a:t>
          </a:r>
        </a:p>
      </dsp:txBody>
      <dsp:txXfrm>
        <a:off x="7783850" y="718897"/>
        <a:ext cx="2357841" cy="1414705"/>
      </dsp:txXfrm>
    </dsp:sp>
    <dsp:sp modelId="{A14E016D-BB69-FF44-806C-0313438FC795}">
      <dsp:nvSpPr>
        <dsp:cNvPr id="0" name=""/>
        <dsp:cNvSpPr/>
      </dsp:nvSpPr>
      <dsp:spPr>
        <a:xfrm>
          <a:off x="1299785" y="2369386"/>
          <a:ext cx="2357841" cy="1414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Current recommendations</a:t>
          </a:r>
        </a:p>
      </dsp:txBody>
      <dsp:txXfrm>
        <a:off x="1299785" y="2369386"/>
        <a:ext cx="2357841" cy="1414705"/>
      </dsp:txXfrm>
    </dsp:sp>
    <dsp:sp modelId="{0697EC23-67BC-9D4F-BFC2-D935008B2011}">
      <dsp:nvSpPr>
        <dsp:cNvPr id="0" name=""/>
        <dsp:cNvSpPr/>
      </dsp:nvSpPr>
      <dsp:spPr>
        <a:xfrm>
          <a:off x="3893411" y="2369386"/>
          <a:ext cx="2357841" cy="1414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Future options</a:t>
          </a:r>
        </a:p>
      </dsp:txBody>
      <dsp:txXfrm>
        <a:off x="3893411" y="2369386"/>
        <a:ext cx="2357841" cy="1414705"/>
      </dsp:txXfrm>
    </dsp:sp>
    <dsp:sp modelId="{4469C2CE-3AE0-7A45-8877-D90C0945CA4C}">
      <dsp:nvSpPr>
        <dsp:cNvPr id="0" name=""/>
        <dsp:cNvSpPr/>
      </dsp:nvSpPr>
      <dsp:spPr>
        <a:xfrm>
          <a:off x="6487037" y="2369386"/>
          <a:ext cx="2357841" cy="1414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Summary</a:t>
          </a:r>
        </a:p>
      </dsp:txBody>
      <dsp:txXfrm>
        <a:off x="6487037" y="2369386"/>
        <a:ext cx="2357841" cy="141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D8F8A-CE02-6242-984D-F0650BCD64C7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40351-8726-F749-BD20-8841864544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9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0421-6561-CC07-7C90-2EE566B6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E88A6-DF14-CDE9-2263-43B0D2512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CC4C9-F68B-9F40-2B9F-A0DE4722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E471D-83D0-D479-16A8-0DD5B3EE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93ABE-1EBE-6414-7849-8C92896E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2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5385-9C1E-8CCD-EBCD-3ED9568F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EDB25-07EC-CC86-701D-4DC714C36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4E1A6-030E-FB16-1359-3451C509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B0A2F-6241-73FF-CE27-870144FC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B1CF1-727D-27AD-5AF9-44642007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5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30015-0081-D5DA-B178-EFBF368B8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2C727-3455-9EAF-A929-896A5FD85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9775F-FBD7-7AC2-6032-64A1309B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CC2A0-7E66-773D-96AA-F8ABA8A9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8919-12D5-339F-8C9B-92FB990E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7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235A-DDD1-2B41-0DDF-3C10CADB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9F19-36EB-7094-92DE-6D708A7A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0E0D2-00E1-BE59-99A5-2A3B290C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33ED9-4A3A-0134-CBE3-EF3FA16C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BE0B-7BE3-30DF-C346-ABCEDA56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2059-EA9C-1DD6-F82C-ABEA0FDE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9968-929E-F2EC-3521-DDE107B3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87E64-0A5B-C647-C5FB-3B41994A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4702C-FEDE-AA70-F63C-FE99522A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B0899-A993-1DCA-7A72-6FBEBDC1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8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6F50-AFBF-8C8E-A324-499F0C34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E80F-A044-C55D-5440-D9D867FA6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0C4E7-C85C-54BA-51C8-7ADA51ECF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F965-2087-D092-3CA4-67B9F7FD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043A9-E857-24DC-D9B4-7A1ED3BB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E25AA-7823-6D5A-37C1-DD6E2854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9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6299-24D1-4001-1ACD-7117DD21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029D-A307-223C-84B1-5D1416EDF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A4105-598F-1AAC-BAF2-B6A0DD8B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A0E75-7BB3-12E5-4550-053E5817B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F8F79-1717-BB0A-8FAD-D805EBEC6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5AA26-F620-6451-4CA0-AB15B38F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26821-A77E-C170-9391-97CF91DC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BD511-D24B-D2F3-C125-86E4DE67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0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1295-2E74-46C6-DBA1-FDFA9DEC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B35F0-79DD-4936-A110-B0D82896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471F2-B2CE-9D9D-EBE8-A690831E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7E88B-8074-B167-2DEA-2A9BDD86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8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BD4AE-1FB5-81E5-7B5D-89553634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32456-B022-F294-8FA9-CC5FE58D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8B3BD-C5A4-54A7-0CB2-3B6F03D2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9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1B22-174B-C9D1-E80A-26E2C37F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BB4A-262D-A666-3D35-35067027C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86605-05A8-00FE-AB77-39FEF8914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83FF3-BA92-82D2-4C98-A1E5D74D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C66EB-7B1C-9764-86BE-6177EE8F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DFAF0-0A2E-ED7B-2FBD-0F0A6856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8BE0-4919-D3B0-C47D-778090CF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8C748-A228-495C-37E4-B1D4172A4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57AF3-5C6A-0704-07C0-F7F991792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54E2C-0A9D-EF01-A90C-F38652BB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383E7-9EE3-B885-9237-1B635486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31D7B-3ED6-DA64-A38C-F798BB9B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6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492EB-9497-F87E-F577-EC948FDA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4AAF6-42C4-32B0-B80A-3E8EF173B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E4675-9D21-3B44-0D1E-B44AF6833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09BF7D-628E-6141-9A0E-CCEB8A6544E8}" type="datetimeFigureOut">
              <a:rPr lang="en-US" smtClean="0"/>
              <a:t>7/17/24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CDC6B-B24A-A038-6F12-A631F2E8E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0A77E-306F-5911-3175-1DFDF8BA4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D4BF-2F3E-D440-BC52-77362F13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2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4E7D-DE8C-168C-06A6-FF2EF8B6F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9" y="1758336"/>
            <a:ext cx="10038944" cy="20516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COLON CANCER</a:t>
            </a:r>
            <a:br>
              <a:rPr lang="en-US" sz="3600" b="1" cap="all" dirty="0">
                <a:latin typeface="Arial Narrow"/>
                <a:cs typeface="Arial Narrow"/>
              </a:rPr>
            </a:br>
            <a:br>
              <a:rPr lang="en-US" sz="6700" dirty="0"/>
            </a:br>
            <a:r>
              <a:rPr lang="en-US" sz="4400" dirty="0">
                <a:latin typeface="Arial Narrow"/>
                <a:cs typeface="Arial Narrow"/>
              </a:rPr>
              <a:t>Neoadjuvant therapy in 2024</a:t>
            </a:r>
            <a:br>
              <a:rPr lang="en-US" sz="67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3B47A-2E07-254E-F4D1-2C15331EF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9" y="4013200"/>
            <a:ext cx="9539591" cy="1181370"/>
          </a:xfrm>
        </p:spPr>
        <p:txBody>
          <a:bodyPr>
            <a:normAutofit/>
          </a:bodyPr>
          <a:lstStyle/>
          <a:p>
            <a:pPr algn="l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r>
              <a:rPr lang="en-US" sz="2000" b="1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Name</a:t>
            </a:r>
          </a:p>
          <a:p>
            <a:pPr algn="l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r>
              <a:rPr lang="en-US" sz="2000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Dr Meryl Oyomno</a:t>
            </a:r>
          </a:p>
          <a:p>
            <a:pPr algn="l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r>
              <a:rPr lang="en-US" sz="2000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Colorectal Surgeon</a:t>
            </a:r>
          </a:p>
          <a:p>
            <a:pPr algn="l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endParaRPr lang="en-US" sz="2000" dirty="0">
              <a:solidFill>
                <a:srgbClr val="81104F"/>
              </a:solidFill>
              <a:latin typeface="Arial Narrow"/>
              <a:ea typeface="MS PGothic" pitchFamily="34" charset="-128"/>
              <a:cs typeface="Arial Narrow"/>
            </a:endParaRPr>
          </a:p>
          <a:p>
            <a:pPr algn="l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endParaRPr lang="en-US" sz="2000" dirty="0">
              <a:solidFill>
                <a:srgbClr val="81104F"/>
              </a:solidFill>
              <a:latin typeface="Arial Narrow"/>
              <a:ea typeface="MS PGothic" pitchFamily="34" charset="-128"/>
              <a:cs typeface="Arial Narrow"/>
            </a:endParaRPr>
          </a:p>
          <a:p>
            <a:pPr algn="l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endParaRPr lang="en-US" sz="2000" dirty="0">
              <a:solidFill>
                <a:srgbClr val="81104F"/>
              </a:solidFill>
              <a:latin typeface="Arial Narrow"/>
              <a:ea typeface="MS PGothic" pitchFamily="34" charset="-128"/>
              <a:cs typeface="Arial Narrow"/>
            </a:endParaRPr>
          </a:p>
          <a:p>
            <a:pPr algn="l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endParaRPr lang="en-US" sz="2000" dirty="0">
              <a:solidFill>
                <a:srgbClr val="81104F"/>
              </a:solidFill>
              <a:latin typeface="Arial Narrow"/>
              <a:ea typeface="MS PGothic" pitchFamily="34" charset="-128"/>
              <a:cs typeface="Arial Narro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C9E36-40F5-BD8A-DD5A-50909A740429}"/>
              </a:ext>
            </a:extLst>
          </p:cNvPr>
          <p:cNvSpPr txBox="1"/>
          <p:nvPr/>
        </p:nvSpPr>
        <p:spPr>
          <a:xfrm>
            <a:off x="1128408" y="5735638"/>
            <a:ext cx="315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</a:pPr>
            <a:r>
              <a:rPr lang="en-US" sz="1400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Colo Escape -SACRS CONGRESS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09827-38B5-24E5-EFAB-2552AC16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75" y="5234737"/>
            <a:ext cx="1155231" cy="14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EFBF-7243-FF50-B8D7-6205037C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901151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E430-2CC2-69D1-6F85-B4ACCB00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1709530"/>
            <a:ext cx="9636983" cy="4830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Hepatotoxicity,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Irinotecan- liver steatohepatitis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Oxaliplatin - sinusoidal liver injury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 the number of chemotherapy cycles to avoid hepatotoxicity prior to liver resection.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Typically 3 cycles of chemo then re-imaging is done (CT scan)</a:t>
            </a: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Bevacizumab (Avastin) –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wound healing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GIT perforation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</a:p>
        </p:txBody>
      </p:sp>
    </p:spTree>
    <p:extLst>
      <p:ext uri="{BB962C8B-B14F-4D97-AF65-F5344CB8AC3E}">
        <p14:creationId xmlns:p14="http://schemas.microsoft.com/office/powerpoint/2010/main" val="206791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DA95-F0A5-02FF-7388-72DE7B47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942"/>
          </a:xfrm>
        </p:spPr>
        <p:txBody>
          <a:bodyPr/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Evidence (Trials) </a:t>
            </a:r>
            <a:r>
              <a:rPr lang="en-US" sz="4400" i="1" dirty="0">
                <a:solidFill>
                  <a:srgbClr val="FF0000"/>
                </a:solidFill>
                <a:latin typeface="Arial Narrow" panose="020B0604020202020204" pitchFamily="34" charset="0"/>
                <a:ea typeface="MS PGothic" pitchFamily="34" charset="-128"/>
                <a:cs typeface="Arial Narrow" panose="020B0604020202020204" pitchFamily="34" charset="0"/>
              </a:rPr>
              <a:t>(The why)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19CE-1620-79E0-34ED-17A36831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8"/>
            <a:ext cx="10515600" cy="5452532"/>
          </a:xfrm>
        </p:spPr>
        <p:txBody>
          <a:bodyPr>
            <a:normAutofit/>
          </a:bodyPr>
          <a:lstStyle/>
          <a:p>
            <a:r>
              <a:rPr lang="en-US" sz="4700" dirty="0"/>
              <a:t>FOxTROT Trial</a:t>
            </a:r>
          </a:p>
          <a:p>
            <a:r>
              <a:rPr lang="en-US" sz="4800" dirty="0"/>
              <a:t>NICHE-1 Trial</a:t>
            </a:r>
          </a:p>
          <a:p>
            <a:r>
              <a:rPr lang="en-US" sz="4800" dirty="0"/>
              <a:t>NICHE-2 Trial</a:t>
            </a:r>
          </a:p>
          <a:p>
            <a:pPr marL="0" indent="0">
              <a:buNone/>
            </a:pPr>
            <a:endParaRPr lang="en-US" sz="4800" dirty="0"/>
          </a:p>
          <a:p>
            <a:pPr lvl="1"/>
            <a:endParaRPr lang="en-ZA" sz="41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B2C09-119C-2C89-FE17-0A84BE81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51" y="1588576"/>
            <a:ext cx="6014049" cy="1645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E6EE7-892E-4B38-B662-3AA67952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51" y="3531752"/>
            <a:ext cx="6309144" cy="24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7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ECC3-1A30-543C-CA5C-FEE95CDE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1. FO</a:t>
            </a:r>
            <a:r>
              <a:rPr lang="en-US" b="1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x</a:t>
            </a:r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TROT Trial</a:t>
            </a:r>
            <a:b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</a:b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(</a:t>
            </a:r>
            <a:r>
              <a:rPr lang="en-US" sz="1400" b="1" cap="all" dirty="0">
                <a:latin typeface="Arial Narrow"/>
                <a:ea typeface="MS PGothic" pitchFamily="34" charset="-128"/>
                <a:cs typeface="Arial Narrow"/>
              </a:rPr>
              <a:t>F</a:t>
            </a: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luorouracil </a:t>
            </a:r>
            <a:r>
              <a:rPr lang="en-US" sz="1400" b="1" cap="all" dirty="0">
                <a:latin typeface="Arial Narrow"/>
                <a:ea typeface="MS PGothic" pitchFamily="34" charset="-128"/>
                <a:cs typeface="Arial Narrow"/>
              </a:rPr>
              <a:t>Oxaliplatin</a:t>
            </a: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 and </a:t>
            </a:r>
            <a:r>
              <a:rPr lang="en-US" sz="1400" b="1" cap="all" dirty="0">
                <a:latin typeface="Arial Narrow"/>
                <a:ea typeface="MS PGothic" pitchFamily="34" charset="-128"/>
                <a:cs typeface="Arial Narrow"/>
              </a:rPr>
              <a:t>T</a:t>
            </a: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argeted-</a:t>
            </a:r>
            <a:r>
              <a:rPr lang="en-US" sz="1400" b="1" cap="all" dirty="0">
                <a:latin typeface="Arial Narrow"/>
                <a:ea typeface="MS PGothic" pitchFamily="34" charset="-128"/>
                <a:cs typeface="Arial Narrow"/>
              </a:rPr>
              <a:t>R</a:t>
            </a: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eceptor </a:t>
            </a:r>
            <a:b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</a:b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Pre-</a:t>
            </a:r>
            <a:r>
              <a:rPr lang="en-US" sz="1400" b="1" cap="all" dirty="0">
                <a:latin typeface="Arial Narrow"/>
                <a:ea typeface="MS PGothic" pitchFamily="34" charset="-128"/>
                <a:cs typeface="Arial Narrow"/>
              </a:rPr>
              <a:t>O</a:t>
            </a: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perative </a:t>
            </a:r>
            <a:r>
              <a:rPr lang="en-US" sz="1400" b="1" cap="all" dirty="0">
                <a:latin typeface="Arial Narrow"/>
                <a:ea typeface="MS PGothic" pitchFamily="34" charset="-128"/>
                <a:cs typeface="Arial Narrow"/>
              </a:rPr>
              <a:t>t</a:t>
            </a:r>
            <a:r>
              <a:rPr lang="en-US" sz="1400" cap="all" dirty="0">
                <a:latin typeface="Arial Narrow"/>
                <a:ea typeface="MS PGothic" pitchFamily="34" charset="-128"/>
                <a:cs typeface="Arial Narrow"/>
              </a:rPr>
              <a:t>herapy)</a:t>
            </a:r>
            <a:br>
              <a:rPr lang="en-US" sz="2200" cap="all" dirty="0">
                <a:latin typeface="Arial Narrow"/>
                <a:ea typeface="MS PGothic" pitchFamily="34" charset="-128"/>
                <a:cs typeface="Arial Narrow"/>
              </a:rPr>
            </a:br>
            <a:endParaRPr lang="en-US" sz="2200" cap="all" dirty="0">
              <a:latin typeface="Arial Narrow"/>
              <a:ea typeface="MS PGothic" pitchFamily="34" charset="-128"/>
              <a:cs typeface="Arial Narrow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6AB61-9E91-89B5-E7A3-AD7E31EE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6847"/>
            <a:ext cx="10913533" cy="4704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ZA" sz="3200" dirty="0"/>
          </a:p>
          <a:p>
            <a:r>
              <a:rPr lang="en-ZA" sz="9600" dirty="0"/>
              <a:t>Trial Design</a:t>
            </a:r>
          </a:p>
          <a:p>
            <a:pPr lvl="1"/>
            <a:r>
              <a:rPr lang="en-ZA" sz="9600" dirty="0"/>
              <a:t>Multicentre RCT</a:t>
            </a:r>
          </a:p>
          <a:p>
            <a:pPr marL="457200" lvl="1" indent="0">
              <a:buNone/>
            </a:pPr>
            <a:endParaRPr lang="en-ZA" sz="9600" dirty="0"/>
          </a:p>
          <a:p>
            <a:r>
              <a:rPr lang="en-ZA" sz="9600" dirty="0"/>
              <a:t>Inclusion criteria</a:t>
            </a:r>
          </a:p>
          <a:p>
            <a:pPr lvl="1"/>
            <a:r>
              <a:rPr lang="en-ZA" sz="9600" dirty="0"/>
              <a:t>T3 &amp; T4, N0-2, M0</a:t>
            </a:r>
          </a:p>
          <a:p>
            <a:pPr lvl="1"/>
            <a:r>
              <a:rPr lang="en-ZA" sz="9600" dirty="0"/>
              <a:t>Stoma first if obstructed</a:t>
            </a:r>
          </a:p>
          <a:p>
            <a:pPr marL="457200" lvl="1" indent="0">
              <a:buNone/>
            </a:pPr>
            <a:endParaRPr lang="en-ZA" sz="4800" dirty="0"/>
          </a:p>
          <a:p>
            <a:r>
              <a:rPr lang="en-ZA" sz="10000" dirty="0"/>
              <a:t>Rationale: </a:t>
            </a:r>
          </a:p>
          <a:p>
            <a:pPr lvl="1"/>
            <a:r>
              <a:rPr lang="en-ZA" sz="9600" dirty="0"/>
              <a:t>Curative colon surgery + adjuvant chemotherapy yet still have mortality</a:t>
            </a:r>
          </a:p>
          <a:p>
            <a:pPr lvl="1"/>
            <a:r>
              <a:rPr lang="en-ZA" sz="9600" dirty="0"/>
              <a:t>Questions: Failure to clear loco-regional spread or</a:t>
            </a:r>
          </a:p>
          <a:p>
            <a:pPr marL="1828800" lvl="4" indent="0">
              <a:buNone/>
            </a:pPr>
            <a:r>
              <a:rPr lang="en-ZA" sz="9600" dirty="0"/>
              <a:t>      Failure to eradicate distant micro-metastases</a:t>
            </a:r>
          </a:p>
          <a:p>
            <a:r>
              <a:rPr lang="en-ZA" sz="9600" dirty="0"/>
              <a:t>Drugs: </a:t>
            </a:r>
          </a:p>
          <a:p>
            <a:pPr lvl="1"/>
            <a:r>
              <a:rPr lang="en-ZA" sz="9600" dirty="0"/>
              <a:t>5-FU/oxaliplatin or OxCap based chemotherapy</a:t>
            </a:r>
          </a:p>
          <a:p>
            <a:pPr lvl="1"/>
            <a:r>
              <a:rPr lang="en-ZA" sz="9600" dirty="0"/>
              <a:t>If KRAS/NRAS WT, anti-EGFR mAB, panitumumab given</a:t>
            </a:r>
          </a:p>
          <a:p>
            <a:endParaRPr lang="en-ZA" sz="4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25084-B85D-EEA4-1813-8417B6F6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22" y="-1"/>
            <a:ext cx="6742410" cy="37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3ED1-0393-F640-D576-7EF0306E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3"/>
            <a:ext cx="10515600" cy="776377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FB9C6-179C-003F-376D-1E81BAC41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554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dirty="0"/>
              <a:t>Primary objectives: </a:t>
            </a:r>
          </a:p>
          <a:p>
            <a:r>
              <a:rPr lang="en-ZA" sz="2400" dirty="0"/>
              <a:t>Decrease in 2yr recurrence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b="1" dirty="0"/>
              <a:t>Secondary objectives: </a:t>
            </a:r>
          </a:p>
          <a:p>
            <a:r>
              <a:rPr lang="en-ZA" sz="2400" dirty="0"/>
              <a:t>Resection quality on outcome,</a:t>
            </a:r>
          </a:p>
          <a:p>
            <a:r>
              <a:rPr lang="en-ZA" sz="2400" dirty="0"/>
              <a:t>Tolerability of neoadjuvant therapies</a:t>
            </a:r>
          </a:p>
          <a:p>
            <a:r>
              <a:rPr lang="en-ZA" sz="2400" dirty="0"/>
              <a:t>Surgical complications</a:t>
            </a:r>
          </a:p>
          <a:p>
            <a:pPr marL="0" indent="0">
              <a:buNone/>
            </a:pPr>
            <a:endParaRPr lang="en-ZA" sz="4400" dirty="0"/>
          </a:p>
          <a:p>
            <a:pPr marL="0" indent="0">
              <a:buNone/>
            </a:pPr>
            <a:endParaRPr lang="en-ZA" sz="4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5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D4E4-CB2F-539D-5B00-416B4C64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2F707-A5E8-4AC6-762E-4D4A3ABF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85"/>
            <a:ext cx="10515600" cy="47449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ZA" sz="9600" dirty="0"/>
              <a:t>1053 patients randomized (25% T</a:t>
            </a:r>
            <a:r>
              <a:rPr lang="en-ZA" sz="8000" dirty="0"/>
              <a:t>4</a:t>
            </a:r>
            <a:r>
              <a:rPr lang="en-ZA" sz="9600" dirty="0"/>
              <a:t>, 75% N</a:t>
            </a:r>
            <a:r>
              <a:rPr lang="en-ZA" sz="8000" dirty="0"/>
              <a:t>+</a:t>
            </a:r>
            <a:r>
              <a:rPr lang="en-ZA" sz="96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ZA" sz="9600" dirty="0"/>
              <a:t>699 to neoadjuvant chemotherapy (NAC) and 354 to the control group</a:t>
            </a:r>
          </a:p>
          <a:p>
            <a:pPr lvl="1">
              <a:lnSpc>
                <a:spcPct val="120000"/>
              </a:lnSpc>
            </a:pPr>
            <a:endParaRPr lang="en-ZA" sz="9600" dirty="0"/>
          </a:p>
          <a:p>
            <a:pPr>
              <a:lnSpc>
                <a:spcPct val="120000"/>
              </a:lnSpc>
            </a:pPr>
            <a:r>
              <a:rPr lang="en-ZA" sz="9600" dirty="0"/>
              <a:t>Neoadjuvant gp:  </a:t>
            </a:r>
          </a:p>
          <a:p>
            <a:pPr lvl="1">
              <a:lnSpc>
                <a:spcPct val="120000"/>
              </a:lnSpc>
            </a:pPr>
            <a:r>
              <a:rPr lang="en-ZA" sz="9600" dirty="0"/>
              <a:t>28% lower recurrence rate at 2yrs with NAC</a:t>
            </a:r>
          </a:p>
          <a:p>
            <a:pPr lvl="1">
              <a:lnSpc>
                <a:spcPct val="120000"/>
              </a:lnSpc>
            </a:pPr>
            <a:r>
              <a:rPr lang="en-ZA" sz="9600" dirty="0"/>
              <a:t>Marked T and N downstaging and histologic tumour regression</a:t>
            </a:r>
          </a:p>
          <a:p>
            <a:pPr lvl="1">
              <a:lnSpc>
                <a:spcPct val="120000"/>
              </a:lnSpc>
            </a:pPr>
            <a:r>
              <a:rPr lang="en-ZA" sz="9600" dirty="0"/>
              <a:t>Resection was more often histopathologically complete: 94% vs 89% </a:t>
            </a:r>
          </a:p>
          <a:p>
            <a:pPr lvl="1">
              <a:lnSpc>
                <a:spcPct val="120000"/>
              </a:lnSpc>
            </a:pPr>
            <a:r>
              <a:rPr lang="en-ZA" sz="9600" dirty="0"/>
              <a:t>Fewer residual or recurrent disease within 2 years (16.9% vs 21.5%)</a:t>
            </a:r>
          </a:p>
          <a:p>
            <a:pPr lvl="1">
              <a:lnSpc>
                <a:spcPct val="120000"/>
              </a:lnSpc>
            </a:pPr>
            <a:r>
              <a:rPr lang="en-ZA" sz="9600" dirty="0"/>
              <a:t>Panitumumab did not enhance the benefit from NAC. </a:t>
            </a:r>
          </a:p>
          <a:p>
            <a:pPr lvl="1">
              <a:lnSpc>
                <a:spcPct val="120000"/>
              </a:lnSpc>
            </a:pPr>
            <a:r>
              <a:rPr lang="en-ZA" sz="9200" dirty="0"/>
              <a:t>NAC had little benefit in patient with dMMR tumours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7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95C5-633F-9C42-6A88-D8C37374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733E-047D-CB5D-4CD6-E8CAD12D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940"/>
            <a:ext cx="10048336" cy="50210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For operable locally advanced colon cancer, 6wks neoadjuvant chemotherapy (5FU+Ox):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Is safe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 increase in perioperative morbidity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Produces marked histopathologic down-staging,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Fewer incomplete resections,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Better 2-year disease control/disease free survival DFS.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Good response to NAC can guide postoperative (adjuvant therapy) </a:t>
            </a:r>
          </a:p>
        </p:txBody>
      </p:sp>
    </p:spTree>
    <p:extLst>
      <p:ext uri="{BB962C8B-B14F-4D97-AF65-F5344CB8AC3E}">
        <p14:creationId xmlns:p14="http://schemas.microsoft.com/office/powerpoint/2010/main" val="318898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8FAE-EB0B-F1EA-0FC0-8965A97E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2. NICHE STUDY </a:t>
            </a:r>
            <a:r>
              <a:rPr lang="en-US" sz="2400" dirty="0"/>
              <a:t>(Neoadjuvant Immune Checkpoint Inhibition &amp; Novel IO combination in Early-stage Colon Cancer)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94E6D-9BA8-B54A-2F3D-5B79A6596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32 patients</a:t>
            </a:r>
          </a:p>
          <a:p>
            <a:r>
              <a:rPr lang="en-US" dirty="0"/>
              <a:t>Evaluated neoadjuvant immunotherapy in patients with dMMR/ MSI-H colon cancer.</a:t>
            </a:r>
          </a:p>
          <a:p>
            <a:r>
              <a:rPr lang="en-US" dirty="0"/>
              <a:t> Inclusion criteria:</a:t>
            </a:r>
          </a:p>
          <a:p>
            <a:pPr lvl="1"/>
            <a:r>
              <a:rPr lang="en-US" dirty="0"/>
              <a:t>Previously untreated dMMR colon ca</a:t>
            </a:r>
          </a:p>
          <a:p>
            <a:pPr lvl="1"/>
            <a:r>
              <a:rPr lang="en-US" dirty="0"/>
              <a:t>Stage I or II colon adenocarcinoma</a:t>
            </a:r>
          </a:p>
          <a:p>
            <a:pPr lvl="1"/>
            <a:r>
              <a:rPr lang="en-US" dirty="0"/>
              <a:t>Resectable tumour</a:t>
            </a:r>
          </a:p>
          <a:p>
            <a:pPr lvl="1"/>
            <a:r>
              <a:rPr lang="en-US" dirty="0"/>
              <a:t>No distant mets</a:t>
            </a:r>
          </a:p>
          <a:p>
            <a:r>
              <a:rPr lang="en-US" dirty="0"/>
              <a:t>Primary end point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3yr disease-free survival</a:t>
            </a:r>
          </a:p>
        </p:txBody>
      </p:sp>
    </p:spTree>
    <p:extLst>
      <p:ext uri="{BB962C8B-B14F-4D97-AF65-F5344CB8AC3E}">
        <p14:creationId xmlns:p14="http://schemas.microsoft.com/office/powerpoint/2010/main" val="424348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C6A6-4135-E06C-93B5-F6243535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2402F-F509-594B-D3AF-8AC3538E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Exclusion criteria</a:t>
            </a:r>
          </a:p>
          <a:p>
            <a:pPr lvl="1"/>
            <a:r>
              <a:rPr lang="en-US" dirty="0"/>
              <a:t>Bowel obstruction</a:t>
            </a:r>
          </a:p>
          <a:p>
            <a:pPr lvl="1"/>
            <a:r>
              <a:rPr lang="en-US" dirty="0"/>
              <a:t>Active autoimmune disease requiring immunosuppression therapy</a:t>
            </a:r>
          </a:p>
          <a:p>
            <a:pPr lvl="1"/>
            <a:endParaRPr lang="en-US" dirty="0"/>
          </a:p>
          <a:p>
            <a:r>
              <a:rPr lang="en-US" dirty="0"/>
              <a:t>High rates of pathologic response in early-stage colon cancers prior to resection</a:t>
            </a:r>
          </a:p>
        </p:txBody>
      </p:sp>
    </p:spTree>
    <p:extLst>
      <p:ext uri="{BB962C8B-B14F-4D97-AF65-F5344CB8AC3E}">
        <p14:creationId xmlns:p14="http://schemas.microsoft.com/office/powerpoint/2010/main" val="114455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8FAE-EB0B-F1EA-0FC0-8965A97E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3. NICHE-2 STUDY </a:t>
            </a:r>
            <a:r>
              <a:rPr lang="en-US" sz="2400" dirty="0"/>
              <a:t>(Neoadjuvant Immune Checkpoint Inhibition Locally Advanced Mismatch Repair Deficient Colon Cancer)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94E6D-9BA8-B54A-2F3D-5B79A6596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Evaluated neoadjuvant immunotherapy in patients with non-metastatic  dMMR/ MSI-H colon cancer.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Drugs: Ipilimumab  1 cycle (Day 1) + Nivolumab 2  cycles (Day 1&amp;15) </a:t>
            </a:r>
          </a:p>
          <a:p>
            <a:r>
              <a:rPr lang="en-US" dirty="0"/>
              <a:t>Surgery: within 6 weeks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9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280F4-91A2-0889-1C84-8FA432B0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 diagram of a multicenter&#10;&#10;Description automatically generated">
            <a:extLst>
              <a:ext uri="{FF2B5EF4-FFF2-40B4-BE49-F238E27FC236}">
                <a16:creationId xmlns:a16="http://schemas.microsoft.com/office/drawing/2014/main" id="{90B13E78-EE1B-1A5B-B4FF-8F94F659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17" y="371324"/>
            <a:ext cx="9975221" cy="354120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8C679D-EE24-44D1-AE30-FA4A5CFD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4" y="4485736"/>
            <a:ext cx="5660366" cy="1708030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Inclusion criteria:</a:t>
            </a:r>
          </a:p>
          <a:p>
            <a:pPr lvl="1"/>
            <a:r>
              <a:rPr lang="en-US" dirty="0"/>
              <a:t>Previously untreated dMMR colon ca</a:t>
            </a:r>
          </a:p>
          <a:p>
            <a:pPr lvl="1"/>
            <a:r>
              <a:rPr lang="en-US" dirty="0"/>
              <a:t>Stage II or III colon adenocarcinoma</a:t>
            </a:r>
          </a:p>
          <a:p>
            <a:pPr lvl="1"/>
            <a:r>
              <a:rPr lang="en-US" dirty="0"/>
              <a:t>Resectable tumour</a:t>
            </a:r>
          </a:p>
          <a:p>
            <a:pPr lvl="1"/>
            <a:r>
              <a:rPr lang="en-US" dirty="0"/>
              <a:t>No distant mets</a:t>
            </a: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2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4F03-AFD6-8ECB-A64C-85878572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0F1C9-7ECA-5CEB-3332-F00B08705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0883"/>
            <a:ext cx="10515600" cy="5366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“In future, 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our decisions will be more important 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than our incisions.”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Brendan Moran</a:t>
            </a:r>
          </a:p>
          <a:p>
            <a:pPr marL="0" indent="0" algn="ctr">
              <a:buNone/>
            </a:pPr>
            <a:r>
              <a:rPr lang="en-US" sz="2400" dirty="0"/>
              <a:t>Consultant surgeon, Peritoneal malignancy unit</a:t>
            </a:r>
          </a:p>
          <a:p>
            <a:pPr marL="0" indent="0" algn="ctr">
              <a:buNone/>
            </a:pPr>
            <a:r>
              <a:rPr lang="en-US" sz="2400" dirty="0"/>
              <a:t>Basingstoke, UK</a:t>
            </a:r>
          </a:p>
        </p:txBody>
      </p:sp>
    </p:spTree>
    <p:extLst>
      <p:ext uri="{BB962C8B-B14F-4D97-AF65-F5344CB8AC3E}">
        <p14:creationId xmlns:p14="http://schemas.microsoft.com/office/powerpoint/2010/main" val="402931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C63F-FC19-AEF0-30CA-BD1F29FC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942448"/>
          </a:xfrm>
        </p:spPr>
        <p:txBody>
          <a:bodyPr anchor="b">
            <a:normAutofit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Objectives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12C8-4C29-ED7A-7C22-F3C1994C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070607" cy="3320668"/>
          </a:xfrm>
        </p:spPr>
        <p:txBody>
          <a:bodyPr>
            <a:normAutofit/>
          </a:bodyPr>
          <a:lstStyle/>
          <a:p>
            <a:r>
              <a:rPr lang="en-US" sz="2400" dirty="0"/>
              <a:t>Primary end point</a:t>
            </a:r>
          </a:p>
          <a:p>
            <a:pPr lvl="1"/>
            <a:r>
              <a:rPr lang="en-US" dirty="0"/>
              <a:t>Safety (&lt;2wk delay to surgery)</a:t>
            </a:r>
          </a:p>
          <a:p>
            <a:pPr lvl="1"/>
            <a:r>
              <a:rPr lang="en-US" dirty="0"/>
              <a:t>3yr disease-free survival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Secondary end point</a:t>
            </a:r>
          </a:p>
          <a:p>
            <a:pPr lvl="1"/>
            <a:r>
              <a:rPr lang="en-US" dirty="0"/>
              <a:t>Pathologic response</a:t>
            </a:r>
          </a:p>
          <a:p>
            <a:pPr lvl="1"/>
            <a:r>
              <a:rPr lang="en-US" dirty="0"/>
              <a:t>Results of genomic analysis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3" descr="A table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3FD891E3-301A-EB79-3F63-35F33293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32" r="1811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Doughnut 4">
            <a:extLst>
              <a:ext uri="{FF2B5EF4-FFF2-40B4-BE49-F238E27FC236}">
                <a16:creationId xmlns:a16="http://schemas.microsoft.com/office/drawing/2014/main" id="{EF7BAF67-688B-ADD4-0D94-153B6EBD693F}"/>
              </a:ext>
            </a:extLst>
          </p:cNvPr>
          <p:cNvSpPr/>
          <p:nvPr/>
        </p:nvSpPr>
        <p:spPr>
          <a:xfrm>
            <a:off x="8453886" y="1"/>
            <a:ext cx="4019909" cy="7177176"/>
          </a:xfrm>
          <a:prstGeom prst="donut">
            <a:avLst>
              <a:gd name="adj" fmla="val 12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0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2D5F-9F8B-3126-4E7F-A8FFD5DE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879E-9DA6-456A-C5A4-A36A7476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982127"/>
          </a:xfrm>
        </p:spPr>
        <p:txBody>
          <a:bodyPr>
            <a:noAutofit/>
          </a:bodyPr>
          <a:lstStyle/>
          <a:p>
            <a:r>
              <a:rPr lang="en-US" sz="2400" dirty="0"/>
              <a:t>115 patients enrolled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113 (98%) underwent timely surgery, 2 pts surgery delayed &gt;2wks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106 (99%) had pathologic disease response, </a:t>
            </a:r>
          </a:p>
          <a:p>
            <a:pPr lvl="1"/>
            <a:r>
              <a:rPr lang="en-US" dirty="0"/>
              <a:t>95% major pathologic responses (&lt;10% residual viable tumour)  and </a:t>
            </a:r>
          </a:p>
          <a:p>
            <a:pPr lvl="1"/>
            <a:r>
              <a:rPr lang="en-US" dirty="0"/>
              <a:t>68% complete pathological response (0% residual viable tumour)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 disease recurrence at 26 months (2yrs 2mo)</a:t>
            </a:r>
          </a:p>
          <a:p>
            <a:endParaRPr lang="en-US" sz="2400" dirty="0"/>
          </a:p>
          <a:p>
            <a:r>
              <a:rPr lang="en-US" sz="2400" dirty="0"/>
              <a:t>4%  (5 patients) grade 3-4 immune related adverse events</a:t>
            </a:r>
          </a:p>
        </p:txBody>
      </p:sp>
    </p:spTree>
    <p:extLst>
      <p:ext uri="{BB962C8B-B14F-4D97-AF65-F5344CB8AC3E}">
        <p14:creationId xmlns:p14="http://schemas.microsoft.com/office/powerpoint/2010/main" val="232375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765E-56AD-B878-68C9-3D3C4FA6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FF04-3877-E183-EE7F-053AE03ED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113"/>
            <a:ext cx="10515600" cy="4351338"/>
          </a:xfrm>
        </p:spPr>
        <p:txBody>
          <a:bodyPr/>
          <a:lstStyle/>
          <a:p>
            <a:r>
              <a:rPr lang="en-US" sz="2400" dirty="0"/>
              <a:t>Circulating tumour DNA</a:t>
            </a:r>
          </a:p>
          <a:p>
            <a:r>
              <a:rPr lang="en-US" sz="2400" dirty="0"/>
              <a:t>Single cell Sequencing</a:t>
            </a:r>
          </a:p>
          <a:p>
            <a:r>
              <a:rPr lang="en-US" sz="2400" dirty="0"/>
              <a:t>Radio-tracers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60AD6-B9C0-521A-C947-508031E2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003" y="708565"/>
            <a:ext cx="6118876" cy="2470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4F32-95F3-0443-EF64-83D3F7DCA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1" y="3448878"/>
            <a:ext cx="6918227" cy="2000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84234C-1305-74A2-467B-AA2FE3550915}"/>
              </a:ext>
            </a:extLst>
          </p:cNvPr>
          <p:cNvSpPr txBox="1"/>
          <p:nvPr/>
        </p:nvSpPr>
        <p:spPr>
          <a:xfrm>
            <a:off x="536121" y="5657671"/>
            <a:ext cx="112715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0" i="0" u="none" strike="noStrike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Fibroblast activation protein (FAP) inhibitor (FAPI) used for PET imaging is </a:t>
            </a:r>
            <a:r>
              <a:rPr lang="en-ZA" sz="24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a strategy that targets the cell population in the tumour surrounding stroma, termed cancer-associated fibroblasts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2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F9EE-E13A-AFCF-ACD4-76FFBABF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69FD-5DC0-D5D9-6E7C-920CB07B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Paradigm shift</a:t>
            </a:r>
          </a:p>
          <a:p>
            <a:r>
              <a:rPr lang="en-US" sz="2400" dirty="0"/>
              <a:t>Locally advanced colon cancer (especially left sided) your approach should be Neoadjuvant chemotherapy (NAC) prior to surgery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present with bowel obstruction: do a transverse colon diverting colostomy then NAC prior to surgery</a:t>
            </a:r>
          </a:p>
        </p:txBody>
      </p:sp>
    </p:spTree>
    <p:extLst>
      <p:ext uri="{BB962C8B-B14F-4D97-AF65-F5344CB8AC3E}">
        <p14:creationId xmlns:p14="http://schemas.microsoft.com/office/powerpoint/2010/main" val="221948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8925-17DD-CB04-38C2-F5AB078F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2ED02-B38E-1DFB-FF1B-3B622A86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en-US" sz="4400" b="1" cap="all" dirty="0">
              <a:solidFill>
                <a:srgbClr val="9B519C"/>
              </a:solidFill>
              <a:latin typeface="Arial Narrow"/>
              <a:ea typeface="MS PGothic" pitchFamily="34" charset="-128"/>
              <a:cs typeface="Arial Narrow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4400" b="1" cap="all" dirty="0">
              <a:solidFill>
                <a:srgbClr val="9B519C"/>
              </a:solidFill>
              <a:latin typeface="Arial Narrow"/>
              <a:ea typeface="MS PGothic" pitchFamily="34" charset="-128"/>
              <a:cs typeface="Arial Narrow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4562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large intestine with a red spot&#10;&#10;Description automatically generated">
            <a:extLst>
              <a:ext uri="{FF2B5EF4-FFF2-40B4-BE49-F238E27FC236}">
                <a16:creationId xmlns:a16="http://schemas.microsoft.com/office/drawing/2014/main" id="{2E427948-9998-30BB-4B5C-9257D14B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b="31818"/>
          <a:stretch/>
        </p:blipFill>
        <p:spPr>
          <a:xfrm>
            <a:off x="138042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B7C75-B8CB-AF50-F88D-8406DBAC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33678"/>
            <a:ext cx="5257799" cy="2013039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srgbClr val="FFFFFF"/>
                </a:solidFill>
                <a:latin typeface="Arial Narrow"/>
                <a:ea typeface="MS PGothic" pitchFamily="34" charset="-128"/>
                <a:cs typeface="Arial Narrow"/>
              </a:rPr>
              <a:t>OUTLINE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FA98CEED-62A1-8978-D3EB-DB9C500CE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17455"/>
              </p:ext>
            </p:extLst>
          </p:nvPr>
        </p:nvGraphicFramePr>
        <p:xfrm>
          <a:off x="983411" y="2104844"/>
          <a:ext cx="10144664" cy="450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104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EFBF-7243-FF50-B8D7-6205037C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E430-2CC2-69D1-6F85-B4ACCB00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Colon cancer: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Incidence ranked 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in Mortality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Incidence in younger patients is increasing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10 % Right sided and left sided (70%)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Neoadjuvant therapy-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NAC refers to the use of systemic anticancer treatments before surgical resection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in colon cancer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73E94-3CF3-92EB-A2DF-F6800AD1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494" y="81951"/>
            <a:ext cx="6671506" cy="32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5A5C-6939-80F0-C65C-322BD104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</p:spPr>
        <p:txBody>
          <a:bodyPr/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The potential advantages </a:t>
            </a:r>
            <a:r>
              <a:rPr lang="en-US" i="1" dirty="0">
                <a:solidFill>
                  <a:srgbClr val="FF0000"/>
                </a:solidFill>
                <a:latin typeface="Arial Narrow"/>
                <a:ea typeface="MS PGothic" pitchFamily="34" charset="-128"/>
                <a:cs typeface="Arial Narrow"/>
              </a:rPr>
              <a:t>(The why)</a:t>
            </a:r>
            <a:endParaRPr lang="en-US" i="1" cap="all" dirty="0">
              <a:solidFill>
                <a:srgbClr val="FF0000"/>
              </a:solidFill>
              <a:latin typeface="Arial Narrow"/>
              <a:ea typeface="MS PGothic" pitchFamily="34" charset="-128"/>
              <a:cs typeface="Arial Narrow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DDF2-135C-962D-4082-AB6182CC4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952"/>
            <a:ext cx="10928230" cy="5633048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Historical standard of care for colon cancer/ Paradigm shift, 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Resection followed by +/- adjuvant chemotherapy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Why should we do it (potential advantages)?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Early eradication of micro-metastasis, 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Tumor downstaging, 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Downsize the metastasis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Convert irresectable disease to become resectable (conversion therapy)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See tumor response, assess tumor biology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Reduced cancer-related systemic inflammation, 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Lower toxicity due to shorter durations of chemotherapy before and after surgery, 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Higher proportion of patients receiving systemic treatment (better compliance)</a:t>
            </a:r>
          </a:p>
          <a:p>
            <a:pPr marL="457200" lvl="1" indent="0">
              <a:buNone/>
            </a:pPr>
            <a:endParaRPr lang="en-US" sz="2800" b="1" dirty="0">
              <a:latin typeface="Arial Narrow"/>
              <a:ea typeface="MS PGothic" pitchFamily="34" charset="-128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3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773A-2C91-885F-0530-579839F0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66" y="194194"/>
            <a:ext cx="11370867" cy="847797"/>
          </a:xfrm>
        </p:spPr>
        <p:txBody>
          <a:bodyPr anchor="b">
            <a:noAutofit/>
          </a:bodyPr>
          <a:lstStyle/>
          <a:p>
            <a:r>
              <a:rPr lang="en-US" sz="4000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Indications </a:t>
            </a:r>
            <a:r>
              <a:rPr lang="en-US" sz="4000" i="1" dirty="0">
                <a:solidFill>
                  <a:srgbClr val="FF0000"/>
                </a:solidFill>
                <a:latin typeface="Arial Narrow" panose="020B0604020202020204" pitchFamily="34" charset="0"/>
                <a:ea typeface="MS PGothic" pitchFamily="34" charset="-128"/>
                <a:cs typeface="Arial Narrow" panose="020B0604020202020204" pitchFamily="34" charset="0"/>
              </a:rPr>
              <a:t>(The who)</a:t>
            </a:r>
            <a:endParaRPr lang="en-US" sz="4000" i="1" cap="all" dirty="0">
              <a:solidFill>
                <a:srgbClr val="FF0000"/>
              </a:solidFill>
              <a:latin typeface="Arial Narrow" panose="020B0604020202020204" pitchFamily="34" charset="0"/>
              <a:ea typeface="MS PGothic" pitchFamily="34" charset="-128"/>
              <a:cs typeface="Arial Narrow" panose="020B0604020202020204" pitchFamily="34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0B6E3F44-6CB6-53FA-C4D0-20F49281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67" y="1320800"/>
            <a:ext cx="4352820" cy="5343006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Locally advanced</a:t>
            </a:r>
          </a:p>
          <a:p>
            <a:r>
              <a:rPr lang="en-US" dirty="0"/>
              <a:t>Infiltrating into adjacent structures (T4b)</a:t>
            </a:r>
          </a:p>
          <a:p>
            <a:r>
              <a:rPr lang="en-US" dirty="0"/>
              <a:t>Bulky nodal disease</a:t>
            </a:r>
          </a:p>
          <a:p>
            <a:r>
              <a:rPr lang="en-US" dirty="0"/>
              <a:t>Synchronous resectable metastasis</a:t>
            </a:r>
          </a:p>
          <a:p>
            <a:r>
              <a:rPr lang="en-US" dirty="0"/>
              <a:t>Synchronous potentially resectable metastasis (conversion therapy)</a:t>
            </a:r>
          </a:p>
          <a:p>
            <a:r>
              <a:rPr lang="en-US" sz="2800" dirty="0"/>
              <a:t>Left sided malignant bowel obstruction</a:t>
            </a:r>
            <a:endParaRPr lang="en-US" dirty="0"/>
          </a:p>
          <a:p>
            <a:r>
              <a:rPr lang="en-US" dirty="0"/>
              <a:t>Medically inoperable patients</a:t>
            </a:r>
          </a:p>
          <a:p>
            <a:r>
              <a:rPr lang="en-US" dirty="0"/>
              <a:t>Aiming for cure ,not palliative patients</a:t>
            </a:r>
          </a:p>
        </p:txBody>
      </p:sp>
      <p:pic>
        <p:nvPicPr>
          <p:cNvPr id="4" name="Content Placeholder 3" descr="A diagram of a treatment&#10;&#10;Description automatically generated">
            <a:extLst>
              <a:ext uri="{FF2B5EF4-FFF2-40B4-BE49-F238E27FC236}">
                <a16:creationId xmlns:a16="http://schemas.microsoft.com/office/drawing/2014/main" id="{B998D9D4-FAAA-2B38-D0CF-38DA0E81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86" y="1607119"/>
            <a:ext cx="7018048" cy="356165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Doughnut 4">
            <a:extLst>
              <a:ext uri="{FF2B5EF4-FFF2-40B4-BE49-F238E27FC236}">
                <a16:creationId xmlns:a16="http://schemas.microsoft.com/office/drawing/2014/main" id="{36095EB8-B67B-2507-69E7-EEF99CF6C3A6}"/>
              </a:ext>
            </a:extLst>
          </p:cNvPr>
          <p:cNvSpPr/>
          <p:nvPr/>
        </p:nvSpPr>
        <p:spPr>
          <a:xfrm>
            <a:off x="5911702" y="3062176"/>
            <a:ext cx="3886693" cy="2381693"/>
          </a:xfrm>
          <a:prstGeom prst="donut">
            <a:avLst>
              <a:gd name="adj" fmla="val 239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7C13E-12F7-90C0-5CF5-114EA5A4FDCC}"/>
              </a:ext>
            </a:extLst>
          </p:cNvPr>
          <p:cNvSpPr txBox="1"/>
          <p:nvPr/>
        </p:nvSpPr>
        <p:spPr>
          <a:xfrm>
            <a:off x="5069276" y="6294474"/>
            <a:ext cx="671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NCCN Guidelines Version 4.2024 pMMR/MSS Colon Cancer </a:t>
            </a:r>
            <a:endParaRPr lang="en-ZA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DA95-F0A5-02FF-7388-72DE7B47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Drugs and Agents used</a:t>
            </a:r>
            <a:r>
              <a:rPr lang="en-US" sz="4400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Arial Narrow" panose="020B0604020202020204" pitchFamily="34" charset="0"/>
                <a:ea typeface="MS PGothic" pitchFamily="34" charset="-128"/>
                <a:cs typeface="Arial Narrow" panose="020B0604020202020204" pitchFamily="34" charset="0"/>
              </a:rPr>
              <a:t>(The what)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19CE-1620-79E0-34ED-17A36831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5438274"/>
          </a:xfrm>
        </p:spPr>
        <p:txBody>
          <a:bodyPr>
            <a:normAutofit fontScale="25000" lnSpcReduction="20000"/>
          </a:bodyPr>
          <a:lstStyle/>
          <a:p>
            <a:r>
              <a:rPr lang="en-ZA" sz="9600" dirty="0"/>
              <a:t>If no metastasis</a:t>
            </a:r>
          </a:p>
          <a:p>
            <a:pPr lvl="1"/>
            <a:r>
              <a:rPr lang="en-ZA" sz="9600" dirty="0"/>
              <a:t>FOLFOX , CAPOX</a:t>
            </a:r>
          </a:p>
          <a:p>
            <a:pPr marL="457200" lvl="1" indent="0">
              <a:buNone/>
            </a:pPr>
            <a:endParaRPr lang="en-ZA" sz="9600" dirty="0"/>
          </a:p>
          <a:p>
            <a:r>
              <a:rPr lang="en-ZA" sz="9600" dirty="0"/>
              <a:t>If metastasis are present</a:t>
            </a:r>
          </a:p>
          <a:p>
            <a:pPr lvl="1"/>
            <a:r>
              <a:rPr lang="en-ZA" sz="9600" dirty="0"/>
              <a:t>FOLFIRI/ FOLFIRINOX</a:t>
            </a:r>
          </a:p>
          <a:p>
            <a:pPr lvl="1"/>
            <a:r>
              <a:rPr lang="en-ZA" sz="9600" dirty="0"/>
              <a:t>Local therapy for metastatic disease (e.g. ablation)</a:t>
            </a:r>
          </a:p>
          <a:p>
            <a:pPr lvl="1"/>
            <a:r>
              <a:rPr lang="en-ZA" sz="9600" dirty="0"/>
              <a:t>3 cycles then reassess (each cycle is ~21 days/3weeks/2 ½mo), re-assess 2 monthly</a:t>
            </a:r>
          </a:p>
          <a:p>
            <a:pPr marL="457200" lvl="1" indent="0">
              <a:buNone/>
            </a:pPr>
            <a:endParaRPr lang="en-ZA" sz="9600" dirty="0"/>
          </a:p>
          <a:p>
            <a:pPr lvl="1"/>
            <a:r>
              <a:rPr lang="en-ZA" sz="9600" dirty="0"/>
              <a:t>For KRAS/NRAS/BRAF wild-type unresectable synchronous metastatic disease (targeted therapy), </a:t>
            </a:r>
          </a:p>
          <a:p>
            <a:pPr lvl="2"/>
            <a:r>
              <a:rPr lang="en-ZA" sz="9600" dirty="0"/>
              <a:t>Bevacizumab (Avastin)</a:t>
            </a:r>
          </a:p>
          <a:p>
            <a:pPr lvl="2"/>
            <a:r>
              <a:rPr lang="en-ZA" sz="9600" dirty="0"/>
              <a:t>Cetuximab </a:t>
            </a:r>
          </a:p>
          <a:p>
            <a:pPr lvl="2"/>
            <a:r>
              <a:rPr lang="en-ZA" sz="9600" dirty="0"/>
              <a:t>Panitumumab </a:t>
            </a:r>
          </a:p>
          <a:p>
            <a:pPr marL="457200" lvl="1" indent="0">
              <a:buNone/>
            </a:pPr>
            <a:endParaRPr lang="en-ZA" sz="9600" dirty="0"/>
          </a:p>
          <a:p>
            <a:pPr marL="457200" lvl="1" indent="0">
              <a:buNone/>
            </a:pPr>
            <a:endParaRPr lang="en-ZA" sz="2800" dirty="0"/>
          </a:p>
          <a:p>
            <a:pPr lvl="1"/>
            <a:endParaRPr lang="en-ZA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85FC-1055-E8B7-F75E-D8FD881C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3B08E-BCF4-21F4-788F-056E802C7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918"/>
            <a:ext cx="10515600" cy="5159045"/>
          </a:xfrm>
        </p:spPr>
        <p:txBody>
          <a:bodyPr>
            <a:normAutofit/>
          </a:bodyPr>
          <a:lstStyle/>
          <a:p>
            <a:r>
              <a:rPr lang="en-ZA" sz="2400" dirty="0"/>
              <a:t>For dMMR tumours or POLE/POLD1 mutation-positive disease, use Checkpoint inhibitor immunotherapy </a:t>
            </a:r>
            <a:endParaRPr lang="en-ZA" sz="2400" dirty="0">
              <a:latin typeface="ArialMT"/>
            </a:endParaRPr>
          </a:p>
          <a:p>
            <a:pPr lvl="1"/>
            <a:r>
              <a:rPr lang="en-ZA" dirty="0"/>
              <a:t>Nivolumab </a:t>
            </a:r>
          </a:p>
          <a:p>
            <a:pPr lvl="1"/>
            <a:r>
              <a:rPr lang="en-ZA" dirty="0"/>
              <a:t>Ipilimumab </a:t>
            </a:r>
          </a:p>
          <a:p>
            <a:pPr lvl="1"/>
            <a:r>
              <a:rPr lang="en-ZA" dirty="0"/>
              <a:t>Pembrolizumab </a:t>
            </a:r>
          </a:p>
          <a:p>
            <a:pPr lvl="1"/>
            <a:r>
              <a:rPr lang="en-ZA" dirty="0"/>
              <a:t>Dostarlimab</a:t>
            </a:r>
          </a:p>
          <a:p>
            <a:pPr marL="457200" lvl="1" indent="0">
              <a:buNone/>
            </a:pPr>
            <a:endParaRPr lang="en-ZA" dirty="0"/>
          </a:p>
          <a:p>
            <a:r>
              <a:rPr lang="en-ZA" sz="2400" dirty="0"/>
              <a:t>Neoadjuvant radiotherapy</a:t>
            </a:r>
            <a:r>
              <a:rPr lang="en-ZA" sz="4400" dirty="0">
                <a:solidFill>
                  <a:srgbClr val="FF0000"/>
                </a:solidFill>
              </a:rPr>
              <a:t>**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8FAE-EB0B-F1EA-0FC0-8965A97E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solidFill>
                  <a:srgbClr val="9B519C"/>
                </a:solidFill>
                <a:latin typeface="Arial Narrow"/>
                <a:ea typeface="MS PGothic" pitchFamily="34" charset="-128"/>
                <a:cs typeface="Arial Narrow"/>
              </a:rPr>
              <a:t>Neoadjuvant radiotherapy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94E6D-9BA8-B54A-2F3D-5B79A6596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RT + 5FU/ fluoropyrimidine–based chemotherapy</a:t>
            </a:r>
          </a:p>
          <a:p>
            <a:r>
              <a:rPr lang="en-US" dirty="0"/>
              <a:t>Indications:</a:t>
            </a:r>
          </a:p>
          <a:p>
            <a:pPr lvl="1"/>
            <a:r>
              <a:rPr lang="en-US" dirty="0"/>
              <a:t>T4 tumors penetrating to a fixed structure (noted on CT  or intra-op) or </a:t>
            </a:r>
          </a:p>
          <a:p>
            <a:pPr lvl="1"/>
            <a:r>
              <a:rPr lang="en-US" dirty="0"/>
              <a:t>Patients with recurrent disease.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Surgical clips can be used to mark the area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IORT Intra-operative radiotherapy can be used</a:t>
            </a:r>
          </a:p>
          <a:p>
            <a:pPr lvl="2"/>
            <a:r>
              <a:rPr lang="en-US" dirty="0"/>
              <a:t>IMRT Intensity modulated radiotherapy</a:t>
            </a:r>
          </a:p>
          <a:p>
            <a:pPr lvl="2"/>
            <a:r>
              <a:rPr lang="en-US" dirty="0"/>
              <a:t>STRT Stereotactic ablative radiotherapy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8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1053</Words>
  <Application>Microsoft Macintosh PowerPoint</Application>
  <PresentationFormat>Widescreen</PresentationFormat>
  <Paragraphs>211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Arial Narrow</vt:lpstr>
      <vt:lpstr>ArialMT</vt:lpstr>
      <vt:lpstr>Google Sans</vt:lpstr>
      <vt:lpstr>Office Theme</vt:lpstr>
      <vt:lpstr>COLON CANCER  Neoadjuvant therapy in 2024 </vt:lpstr>
      <vt:lpstr>PowerPoint Presentation</vt:lpstr>
      <vt:lpstr>OUTLINE</vt:lpstr>
      <vt:lpstr>Introduction</vt:lpstr>
      <vt:lpstr>The potential advantages (The why)</vt:lpstr>
      <vt:lpstr>Indications (The who)</vt:lpstr>
      <vt:lpstr>Drugs and Agents used (The what)</vt:lpstr>
      <vt:lpstr>PowerPoint Presentation</vt:lpstr>
      <vt:lpstr>Neoadjuvant radiotherapy</vt:lpstr>
      <vt:lpstr>Complications</vt:lpstr>
      <vt:lpstr>Evidence (Trials) (The why)</vt:lpstr>
      <vt:lpstr>1. FOxTROT Trial (Fluorouracil Oxaliplatin and Targeted-Receptor  Pre-Operative therapy) </vt:lpstr>
      <vt:lpstr>Objectives</vt:lpstr>
      <vt:lpstr>RESULTS</vt:lpstr>
      <vt:lpstr>CONCLUSION </vt:lpstr>
      <vt:lpstr>2. NICHE STUDY (Neoadjuvant Immune Checkpoint Inhibition &amp; Novel IO combination in Early-stage Colon Cancer)</vt:lpstr>
      <vt:lpstr>RESULTS</vt:lpstr>
      <vt:lpstr>3. NICHE-2 STUDY (Neoadjuvant Immune Checkpoint Inhibition Locally Advanced Mismatch Repair Deficient Colon Cancer)</vt:lpstr>
      <vt:lpstr>PowerPoint Presentation</vt:lpstr>
      <vt:lpstr>Objectives</vt:lpstr>
      <vt:lpstr>Results</vt:lpstr>
      <vt:lpstr>What’s new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emergencies:  Acute Diverticulitis</dc:title>
  <dc:creator>Meryl Oyomno</dc:creator>
  <cp:lastModifiedBy>Meryl Oyomno</cp:lastModifiedBy>
  <cp:revision>41</cp:revision>
  <dcterms:created xsi:type="dcterms:W3CDTF">2024-05-13T18:15:15Z</dcterms:created>
  <dcterms:modified xsi:type="dcterms:W3CDTF">2024-07-19T11:54:30Z</dcterms:modified>
</cp:coreProperties>
</file>