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147471056" r:id="rId14"/>
    <p:sldId id="268" r:id="rId15"/>
    <p:sldId id="2147471057" r:id="rId16"/>
    <p:sldId id="2147375210" r:id="rId17"/>
    <p:sldId id="2145707902" r:id="rId18"/>
    <p:sldId id="321" r:id="rId19"/>
    <p:sldId id="2147482183" r:id="rId20"/>
    <p:sldId id="392" r:id="rId21"/>
    <p:sldId id="2147471059" r:id="rId22"/>
    <p:sldId id="2147471058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2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46873-670E-4045-91E2-3C41762D3AF0}" type="datetimeFigureOut">
              <a:rPr lang="en-US" smtClean="0"/>
              <a:t>7/18/24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191FE-1259-BD4C-A7D5-DB5DB737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01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69913" y="104775"/>
            <a:ext cx="8240713" cy="4635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8121" y="5114021"/>
            <a:ext cx="6312392" cy="380340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B5578-FEFE-ED45-83B2-FD1F8C25A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57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1A04B-445C-43EB-30F4-78C667CDA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5A2C1-A780-CE0F-F936-93D042EB4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1CFA2-47CE-8702-EA78-CF09DEA33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EF0-52B8-BA44-8B0A-CAB27855E41C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D2903-9043-DF97-FCC0-A4A97A3E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4F0CB-7005-3989-E02D-9B0E6CCA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8BF2-C141-C643-A053-85A4653F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7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7AB3-BFCE-ADF8-62B7-F06951097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C3F41F-A996-12DB-B68E-B89730AFF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88EF0-4A88-92F2-9F01-33F1EBEEC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EF0-52B8-BA44-8B0A-CAB27855E41C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BD8D7-ED42-5C88-46F2-93E8F6F2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177BC-A117-0E95-6E4D-27A53999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8BF2-C141-C643-A053-85A4653F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7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CB028B-CC76-2333-DE31-459261CCC3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A737E8-4EC0-A4BD-1731-060F5A2C4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BA936-EF77-AFC8-C01A-8691DAF9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EF0-52B8-BA44-8B0A-CAB27855E41C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7E43A-F6AD-7955-A0F9-23E17E239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D3114-0130-AB58-33A0-F3A5E26B0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8BF2-C141-C643-A053-85A4653F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77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3599" y="158742"/>
            <a:ext cx="11898853" cy="832775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6433" y="6789058"/>
            <a:ext cx="12206400" cy="77821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132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691" y="1229456"/>
            <a:ext cx="10990476" cy="4671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" y="6591533"/>
            <a:ext cx="5135033" cy="258532"/>
          </a:xfrm>
          <a:prstGeom prst="rect">
            <a:avLst/>
          </a:prstGeo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975988" y="6591533"/>
            <a:ext cx="6204221" cy="258532"/>
          </a:xfrm>
          <a:prstGeom prst="rect">
            <a:avLst/>
          </a:prstGeo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1299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400050" y="6421438"/>
            <a:ext cx="11791949" cy="280987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218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00050" y="155575"/>
            <a:ext cx="10515600" cy="76358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400050" y="6421438"/>
            <a:ext cx="11791949" cy="280987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73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F265D-1E2E-CE1A-D2E5-42636A47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D4A12-6BAD-1CF0-AC14-D47EF5087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16D3-023F-9348-A9DC-EDC8B7739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EF0-52B8-BA44-8B0A-CAB27855E41C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4A893-3356-ED0E-B1EB-68268AD15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E01F3-AF2C-BC44-EFF6-B17772508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8BF2-C141-C643-A053-85A4653F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5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B74A0-A7AA-3644-5D16-8C88924F3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32686-EC78-389F-3431-BCBEDA9F1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B0DC4-302E-9B3B-A5BE-9B3045AE5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EF0-52B8-BA44-8B0A-CAB27855E41C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533D2-3DFD-CAB3-CD6E-6B2232BB4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7681D-5D64-E529-0822-C85FB8FE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8BF2-C141-C643-A053-85A4653F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5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79C01-8525-72E6-4D3C-DEC11B6C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5DC87-D9DE-2712-9AD0-4F42571AB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69BDF-1F01-BFC5-609B-7DB8E8CC2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3BF7D-5478-51EC-BD60-1BF189EC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EF0-52B8-BA44-8B0A-CAB27855E41C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DB3AF-357D-D343-6CE3-7BFE956B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29DDF-EF09-B394-17E7-9936B529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8BF2-C141-C643-A053-85A4653F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1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A0BAB-CD56-E760-5B3A-D0D977303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6913C-E8D8-91B3-C23C-7BEBFFFE9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7A3C2-8985-A204-4D64-4158BD776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70D26-94A5-3894-57FA-C713760A0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85AB14-EE46-4683-FCDA-CB0771969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4E1DCD-5DD7-37DA-FA5E-A2F76365D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EF0-52B8-BA44-8B0A-CAB27855E41C}" type="datetimeFigureOut">
              <a:rPr lang="en-US" smtClean="0"/>
              <a:t>7/18/24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9E5901-5DF1-78FB-2E51-AFBE56A9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560DE3-C535-A904-D698-5CBD83598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8BF2-C141-C643-A053-85A4653F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1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77C25-DCBC-2B48-4826-25D5058F0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DFCCC1-F61B-DF76-4994-08378018C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EF0-52B8-BA44-8B0A-CAB27855E41C}" type="datetimeFigureOut">
              <a:rPr lang="en-US" smtClean="0"/>
              <a:t>7/18/24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393AB-DC9A-BAB7-3E84-96F2AF62B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7CFB7-3B2F-BF5B-6321-083C03B3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8BF2-C141-C643-A053-85A4653F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4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A38675-DF35-67A5-3823-0E7C363D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EF0-52B8-BA44-8B0A-CAB27855E41C}" type="datetimeFigureOut">
              <a:rPr lang="en-US" smtClean="0"/>
              <a:t>7/18/24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2FA3C-93E4-43FB-7AB7-A4FF54DD2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65B0C-D1AB-5E7E-B7BE-4AE24F01A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8BF2-C141-C643-A053-85A4653F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7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9AB83-B109-E0AE-48F6-EC9267026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34F30-0331-602C-6F80-A1EBC962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F40A9-8A07-10A6-79A0-7C08895E9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8C359-BFAF-6ED5-93C2-BFAE22C1B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EF0-52B8-BA44-8B0A-CAB27855E41C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9F49C-9C39-FD79-E379-FBED81FB7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11DCE-CBF7-F654-9577-EAA5C15B5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8BF2-C141-C643-A053-85A4653F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5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F43F-3448-93CF-F5E8-DFA452F10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53F99C-C28D-670E-933A-41D19ECC3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CEA19E-64E2-A3F3-5C46-8FEAA100B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F4582-965D-CFE8-7C8C-6AAF1B384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EF0-52B8-BA44-8B0A-CAB27855E41C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FD0F5-61BE-2081-099D-166B300ED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1F416-FD28-495C-AFD5-ED001E2D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8BF2-C141-C643-A053-85A4653F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9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4906A6-B0BC-756E-03D1-E9AC73B3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35B63-FF16-FEB2-FFBD-28939794D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816B6-7310-7D3B-1680-28BE4820B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BE6EF0-52B8-BA44-8B0A-CAB27855E41C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AF197-D18E-1C58-EC7F-236C0FCE8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71D0D-1038-AD88-D248-A90549219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5B8BF2-C141-C643-A053-85A4653F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6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14.xml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947DB-5008-A3A1-03C7-98EE1FA23E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MEDICAL MANAGEMENT OF</a:t>
            </a:r>
            <a:br>
              <a:rPr lang="en-US" dirty="0"/>
            </a:br>
            <a:r>
              <a:rPr lang="en-US" dirty="0"/>
              <a:t>INFLAMMATORY BOWEL DISEASE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9CCC9-2680-5DE7-9E84-CF1998FF9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5558" y="4600659"/>
            <a:ext cx="9144000" cy="1655762"/>
          </a:xfrm>
        </p:spPr>
        <p:txBody>
          <a:bodyPr/>
          <a:lstStyle/>
          <a:p>
            <a:r>
              <a:rPr lang="en-US" dirty="0"/>
              <a:t>Dr Nnete Nimrod Mokhele</a:t>
            </a:r>
          </a:p>
          <a:p>
            <a:r>
              <a:rPr lang="en-US" dirty="0"/>
              <a:t>Gastroenterologist</a:t>
            </a:r>
          </a:p>
        </p:txBody>
      </p:sp>
    </p:spTree>
    <p:extLst>
      <p:ext uri="{BB962C8B-B14F-4D97-AF65-F5344CB8AC3E}">
        <p14:creationId xmlns:p14="http://schemas.microsoft.com/office/powerpoint/2010/main" val="1193929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E567-4D75-0733-CE2C-9D67F0286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BIOCHEMICAL WRKUP: REMISSION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CE4D2-F969-C1D7-A01E-2A73B1389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Labs (FBC, U+E, LFTs, </a:t>
            </a:r>
            <a:r>
              <a:rPr lang="en-US" b="1" dirty="0"/>
              <a:t>CRP</a:t>
            </a:r>
            <a:r>
              <a:rPr lang="en-US" dirty="0"/>
              <a:t>, PCT, Vit B12, Vit D, Iron Studies)</a:t>
            </a:r>
          </a:p>
          <a:p>
            <a:endParaRPr lang="en-US" dirty="0"/>
          </a:p>
          <a:p>
            <a:r>
              <a:rPr lang="en-US" dirty="0"/>
              <a:t>Stool: </a:t>
            </a:r>
            <a:r>
              <a:rPr lang="en-US" b="1" dirty="0"/>
              <a:t>Fecal Calprotectin</a:t>
            </a:r>
            <a:r>
              <a:rPr lang="en-US" dirty="0"/>
              <a:t>, MCS, C diff</a:t>
            </a:r>
          </a:p>
          <a:p>
            <a:endParaRPr lang="en-US" dirty="0"/>
          </a:p>
          <a:p>
            <a:r>
              <a:rPr lang="en-US" dirty="0"/>
              <a:t>Extra biochemical test: Hep B, Hep C, TPMT genotype, HIV, Mantoux skin Test, QuantiFERON Gold</a:t>
            </a:r>
          </a:p>
        </p:txBody>
      </p:sp>
    </p:spTree>
    <p:extLst>
      <p:ext uri="{BB962C8B-B14F-4D97-AF65-F5344CB8AC3E}">
        <p14:creationId xmlns:p14="http://schemas.microsoft.com/office/powerpoint/2010/main" val="343323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8D9E4-D14C-D1C4-7C27-F1A74F850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RADIOLOGICAL WORKUP: REMISSION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16176-7B02-51FC-F486-13E9A1070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Chest X-ray</a:t>
            </a:r>
          </a:p>
          <a:p>
            <a:endParaRPr lang="en-US" dirty="0"/>
          </a:p>
          <a:p>
            <a:r>
              <a:rPr lang="en-US" dirty="0"/>
              <a:t>Abdominal X-ray</a:t>
            </a:r>
          </a:p>
          <a:p>
            <a:endParaRPr lang="en-US" dirty="0"/>
          </a:p>
          <a:p>
            <a:r>
              <a:rPr lang="en-US" dirty="0"/>
              <a:t>CT scan abdomen</a:t>
            </a:r>
          </a:p>
          <a:p>
            <a:endParaRPr lang="en-US" dirty="0"/>
          </a:p>
          <a:p>
            <a:r>
              <a:rPr lang="en-US" dirty="0"/>
              <a:t>MRE/MRI Pelvis</a:t>
            </a:r>
          </a:p>
        </p:txBody>
      </p:sp>
    </p:spTree>
    <p:extLst>
      <p:ext uri="{BB962C8B-B14F-4D97-AF65-F5344CB8AC3E}">
        <p14:creationId xmlns:p14="http://schemas.microsoft.com/office/powerpoint/2010/main" val="1065596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DD916-A7CD-99A0-97DD-0A252802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ENDOSCOPIC WORKUP: REMISSION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73F5-8C05-2B99-6DED-0267F331A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Gastroscopy – duodenal biopsies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Colonoscopy – terminal intubation</a:t>
            </a:r>
          </a:p>
          <a:p>
            <a:pPr marL="0" indent="0">
              <a:buNone/>
            </a:pPr>
            <a:r>
              <a:rPr lang="en-US" dirty="0"/>
              <a:t>             Surveillance colonoscopy: UC, PSC, CD Colitis</a:t>
            </a:r>
          </a:p>
        </p:txBody>
      </p:sp>
    </p:spTree>
    <p:extLst>
      <p:ext uri="{BB962C8B-B14F-4D97-AF65-F5344CB8AC3E}">
        <p14:creationId xmlns:p14="http://schemas.microsoft.com/office/powerpoint/2010/main" val="1825429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053A37-D2A2-6E94-C10A-41A304C7CF5E}"/>
              </a:ext>
            </a:extLst>
          </p:cNvPr>
          <p:cNvCxnSpPr>
            <a:cxnSpLocks/>
          </p:cNvCxnSpPr>
          <p:nvPr/>
        </p:nvCxnSpPr>
        <p:spPr>
          <a:xfrm>
            <a:off x="10966349" y="3805440"/>
            <a:ext cx="0" cy="409366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6760D0-BB13-2CE2-C140-DD2DAFD39221}"/>
              </a:ext>
            </a:extLst>
          </p:cNvPr>
          <p:cNvCxnSpPr>
            <a:cxnSpLocks/>
          </p:cNvCxnSpPr>
          <p:nvPr/>
        </p:nvCxnSpPr>
        <p:spPr>
          <a:xfrm>
            <a:off x="6177408" y="3805440"/>
            <a:ext cx="0" cy="409366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54B8AE-7705-8225-F284-A89FCDF89579}"/>
              </a:ext>
            </a:extLst>
          </p:cNvPr>
          <p:cNvCxnSpPr>
            <a:cxnSpLocks/>
          </p:cNvCxnSpPr>
          <p:nvPr/>
        </p:nvCxnSpPr>
        <p:spPr>
          <a:xfrm>
            <a:off x="3762842" y="3805440"/>
            <a:ext cx="0" cy="409366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263285-5030-45E6-3B28-3083B33789B0}"/>
              </a:ext>
            </a:extLst>
          </p:cNvPr>
          <p:cNvCxnSpPr>
            <a:cxnSpLocks/>
          </p:cNvCxnSpPr>
          <p:nvPr/>
        </p:nvCxnSpPr>
        <p:spPr>
          <a:xfrm>
            <a:off x="1334784" y="3805440"/>
            <a:ext cx="0" cy="409366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0530300-262B-8B9A-0942-E98074A0DEA4}"/>
              </a:ext>
            </a:extLst>
          </p:cNvPr>
          <p:cNvCxnSpPr>
            <a:cxnSpLocks/>
          </p:cNvCxnSpPr>
          <p:nvPr/>
        </p:nvCxnSpPr>
        <p:spPr>
          <a:xfrm>
            <a:off x="8521638" y="3805440"/>
            <a:ext cx="0" cy="409366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273B88B-2304-6699-2739-48EC75A0F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What are the current goals of therapy in CD and UC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2F28B8-E016-8D9F-63EF-8DED04AFC56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99725" y="6132483"/>
            <a:ext cx="100330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Janssen Pharmaceutica Pty Ltd ©. Prepared for presentation at </a:t>
            </a:r>
            <a:r>
              <a:rPr kumimoji="0" lang="en-ZA" sz="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Midrand</a:t>
            </a: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. Components of slide deck comprising Stelara slides. Not for further reproduction or distribution without consent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825023-ACE5-4E1B-9CFD-9A7C50BEC17C}"/>
              </a:ext>
            </a:extLst>
          </p:cNvPr>
          <p:cNvGrpSpPr/>
          <p:nvPr/>
        </p:nvGrpSpPr>
        <p:grpSpPr>
          <a:xfrm>
            <a:off x="1345201" y="4359455"/>
            <a:ext cx="10224749" cy="1759482"/>
            <a:chOff x="1330552" y="4266226"/>
            <a:chExt cx="10224749" cy="1759482"/>
          </a:xfrm>
        </p:grpSpPr>
        <p:sp>
          <p:nvSpPr>
            <p:cNvPr id="6" name="TextBox 25">
              <a:extLst>
                <a:ext uri="{FF2B5EF4-FFF2-40B4-BE49-F238E27FC236}">
                  <a16:creationId xmlns:a16="http://schemas.microsoft.com/office/drawing/2014/main" id="{11DE5A31-855C-5F34-DBCD-C339148E9958}"/>
                </a:ext>
              </a:extLst>
            </p:cNvPr>
            <p:cNvSpPr txBox="1"/>
            <p:nvPr/>
          </p:nvSpPr>
          <p:spPr>
            <a:xfrm>
              <a:off x="3674254" y="5148754"/>
              <a:ext cx="2361275" cy="58477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Biomarkers </a:t>
              </a:r>
              <a:br>
                <a:rPr kumimoji="0" lang="en-US" sz="1600" b="1" i="0" u="none" strike="noStrike" kern="1200" cap="none" spc="0" normalizeH="0" baseline="0" noProof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600" b="1" i="0" u="none" strike="noStrike" kern="1200" cap="none" spc="0" normalizeH="0" baseline="0" noProof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(STRIDE-II)</a:t>
              </a:r>
              <a:r>
                <a:rPr kumimoji="0" lang="en-US" sz="1600" b="1" i="0" u="none" strike="noStrike" kern="1200" cap="none" spc="0" normalizeH="0" baseline="30000" noProof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7" name="TextBox 22">
              <a:extLst>
                <a:ext uri="{FF2B5EF4-FFF2-40B4-BE49-F238E27FC236}">
                  <a16:creationId xmlns:a16="http://schemas.microsoft.com/office/drawing/2014/main" id="{C0F267CD-9BCA-665F-4C91-88967FEB084E}"/>
                </a:ext>
              </a:extLst>
            </p:cNvPr>
            <p:cNvSpPr txBox="1"/>
            <p:nvPr/>
          </p:nvSpPr>
          <p:spPr>
            <a:xfrm>
              <a:off x="1330552" y="5154254"/>
              <a:ext cx="2156977" cy="58477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Endoscopy </a:t>
              </a:r>
              <a:br>
                <a:rPr kumimoji="0" lang="en-US" sz="1600" b="1" i="0" u="none" strike="noStrike" kern="1200" cap="none" spc="0" normalizeH="0" baseline="0" noProof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600" b="1" i="0" u="none" strike="noStrike" kern="1200" cap="none" spc="0" normalizeH="0" baseline="0" noProof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(STRIDE-II)</a:t>
              </a:r>
              <a:r>
                <a:rPr kumimoji="0" lang="en-US" sz="1600" b="1" i="0" u="none" strike="noStrike" kern="1200" cap="none" spc="0" normalizeH="0" baseline="30000" noProof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724AC8-851A-5E9E-8663-359A58C7F596}"/>
                </a:ext>
              </a:extLst>
            </p:cNvPr>
            <p:cNvSpPr txBox="1"/>
            <p:nvPr/>
          </p:nvSpPr>
          <p:spPr>
            <a:xfrm>
              <a:off x="5977539" y="5133156"/>
              <a:ext cx="2292792" cy="89255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QoL </a:t>
              </a:r>
              <a:br>
                <a:rPr kumimoji="0" lang="en-US" sz="1600" b="1" i="0" u="none" strike="noStrike" kern="1200" cap="none" spc="0" normalizeH="0" baseline="0" noProof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600" b="1" i="0" u="none" strike="noStrike" kern="1200" cap="none" spc="0" normalizeH="0" baseline="0" noProof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(STRIDE-II)</a:t>
              </a:r>
              <a:r>
                <a:rPr kumimoji="0" lang="en-US" sz="1600" b="1" i="0" u="none" strike="noStrike" kern="1200" cap="none" spc="0" normalizeH="0" baseline="30000" noProof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31">
              <a:extLst>
                <a:ext uri="{FF2B5EF4-FFF2-40B4-BE49-F238E27FC236}">
                  <a16:creationId xmlns:a16="http://schemas.microsoft.com/office/drawing/2014/main" id="{670FD053-AD70-0519-CB1C-BE900E4C9985}"/>
                </a:ext>
              </a:extLst>
            </p:cNvPr>
            <p:cNvSpPr txBox="1"/>
            <p:nvPr/>
          </p:nvSpPr>
          <p:spPr>
            <a:xfrm>
              <a:off x="7975600" y="5119610"/>
              <a:ext cx="3579701" cy="89255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600" b="1" noProof="1">
                  <a:solidFill>
                    <a:schemeClr val="accent1"/>
                  </a:solidFill>
                  <a:latin typeface="Arial"/>
                </a:rPr>
                <a:t>Oral</a:t>
              </a:r>
              <a:r>
                <a:rPr kumimoji="0" lang="it-IT" sz="1600" b="1" i="0" u="none" strike="noStrike" kern="1200" cap="none" spc="0" normalizeH="0" baseline="0" noProof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corticosteroid use </a:t>
              </a:r>
              <a:br>
                <a:rPr kumimoji="0" lang="it-IT" sz="1600" b="1" i="0" u="none" strike="noStrike" kern="1200" cap="none" spc="0" normalizeH="0" baseline="0" noProof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it-IT" sz="1600" b="1" i="0" u="none" strike="noStrike" kern="1200" cap="none" spc="0" normalizeH="0" baseline="0" noProof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(ECCO guidelines)</a:t>
              </a:r>
              <a:r>
                <a:rPr kumimoji="0" lang="it-IT" sz="1600" b="1" i="0" u="none" strike="noStrike" kern="1200" cap="none" spc="0" normalizeH="0" baseline="30000" noProof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A7B9010-B332-86DB-AAC0-C9282B652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8121" y="4518263"/>
              <a:ext cx="619311" cy="61931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F64553-9EB0-7DA9-5742-255D6C54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3574" y="4447721"/>
              <a:ext cx="709360" cy="7093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D461C36-E47D-8B06-10D2-62906C3AA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0398" y="4542659"/>
              <a:ext cx="651997" cy="65199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99406DD-2E60-36C6-B380-9A6E627C6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2829" y="4514339"/>
              <a:ext cx="554703" cy="554703"/>
            </a:xfrm>
            <a:prstGeom prst="rect">
              <a:avLst/>
            </a:prstGeom>
          </p:spPr>
        </p:pic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55917262-DB34-1162-FF17-7FF1BDCCB6CF}"/>
                </a:ext>
              </a:extLst>
            </p:cNvPr>
            <p:cNvSpPr/>
            <p:nvPr/>
          </p:nvSpPr>
          <p:spPr>
            <a:xfrm rot="16200000">
              <a:off x="5986952" y="-220218"/>
              <a:ext cx="338553" cy="9311441"/>
            </a:xfrm>
            <a:prstGeom prst="rightBrace">
              <a:avLst>
                <a:gd name="adj1" fmla="val 43569"/>
                <a:gd name="adj2" fmla="val 50118"/>
              </a:avLst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0" name="Graphic 19" descr="Bullseye with solid fill">
            <a:extLst>
              <a:ext uri="{FF2B5EF4-FFF2-40B4-BE49-F238E27FC236}">
                <a16:creationId xmlns:a16="http://schemas.microsoft.com/office/drawing/2014/main" id="{905BEE41-4136-EF5B-DEC2-BA9FF8F6D7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7632" y="2875373"/>
            <a:ext cx="914400" cy="914400"/>
          </a:xfrm>
          <a:prstGeom prst="rect">
            <a:avLst/>
          </a:prstGeom>
        </p:spPr>
      </p:pic>
      <p:sp>
        <p:nvSpPr>
          <p:cNvPr id="21" name="L-Shape 20">
            <a:extLst>
              <a:ext uri="{FF2B5EF4-FFF2-40B4-BE49-F238E27FC236}">
                <a16:creationId xmlns:a16="http://schemas.microsoft.com/office/drawing/2014/main" id="{C79F18D9-AE97-0BAB-BB90-BA2BE3F985A4}"/>
              </a:ext>
            </a:extLst>
          </p:cNvPr>
          <p:cNvSpPr/>
          <p:nvPr/>
        </p:nvSpPr>
        <p:spPr>
          <a:xfrm>
            <a:off x="5915296" y="1622352"/>
            <a:ext cx="6036853" cy="475660"/>
          </a:xfrm>
          <a:prstGeom prst="corner">
            <a:avLst>
              <a:gd name="adj1" fmla="val 80782"/>
              <a:gd name="adj2" fmla="val 93634"/>
            </a:avLst>
          </a:prstGeom>
          <a:solidFill>
            <a:schemeClr val="tx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/>
        </p:spPr>
        <p:txBody>
          <a:bodyPr wrap="square" tIns="54000" bIns="5400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Graphic 21" descr="Bullseye with solid fill">
            <a:extLst>
              <a:ext uri="{FF2B5EF4-FFF2-40B4-BE49-F238E27FC236}">
                <a16:creationId xmlns:a16="http://schemas.microsoft.com/office/drawing/2014/main" id="{62A62608-497F-D441-4A48-8F48FDEBD2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35787" y="2889270"/>
            <a:ext cx="914400" cy="9144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C980807-EC68-467D-C2FB-0E9697DD211D}"/>
              </a:ext>
            </a:extLst>
          </p:cNvPr>
          <p:cNvGrpSpPr/>
          <p:nvPr/>
        </p:nvGrpSpPr>
        <p:grpSpPr>
          <a:xfrm>
            <a:off x="5783942" y="2970232"/>
            <a:ext cx="752475" cy="752475"/>
            <a:chOff x="5452070" y="2761042"/>
            <a:chExt cx="752475" cy="752475"/>
          </a:xfrm>
          <a:gradFill flip="none" rotWithShape="1">
            <a:gsLst>
              <a:gs pos="36000">
                <a:schemeClr val="accent2"/>
              </a:gs>
              <a:gs pos="100000">
                <a:schemeClr val="tx2">
                  <a:lumMod val="25000"/>
                </a:schemeClr>
              </a:gs>
            </a:gsLst>
            <a:lin ang="0" scaled="1"/>
            <a:tileRect/>
          </a:gra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C48BF51-5A0F-FF72-FEBA-374C3B0D2073}"/>
                </a:ext>
              </a:extLst>
            </p:cNvPr>
            <p:cNvSpPr/>
            <p:nvPr/>
          </p:nvSpPr>
          <p:spPr>
            <a:xfrm>
              <a:off x="5717818" y="2761042"/>
              <a:ext cx="486727" cy="485775"/>
            </a:xfrm>
            <a:custGeom>
              <a:avLst/>
              <a:gdLst>
                <a:gd name="connsiteX0" fmla="*/ 401003 w 486727"/>
                <a:gd name="connsiteY0" fmla="*/ 85725 h 485775"/>
                <a:gd name="connsiteX1" fmla="*/ 391478 w 486727"/>
                <a:gd name="connsiteY1" fmla="*/ 0 h 485775"/>
                <a:gd name="connsiteX2" fmla="*/ 286703 w 486727"/>
                <a:gd name="connsiteY2" fmla="*/ 104775 h 485775"/>
                <a:gd name="connsiteX3" fmla="*/ 292417 w 486727"/>
                <a:gd name="connsiteY3" fmla="*/ 154305 h 485775"/>
                <a:gd name="connsiteX4" fmla="*/ 140017 w 486727"/>
                <a:gd name="connsiteY4" fmla="*/ 306705 h 485775"/>
                <a:gd name="connsiteX5" fmla="*/ 95250 w 486727"/>
                <a:gd name="connsiteY5" fmla="*/ 295275 h 485775"/>
                <a:gd name="connsiteX6" fmla="*/ 0 w 486727"/>
                <a:gd name="connsiteY6" fmla="*/ 390525 h 485775"/>
                <a:gd name="connsiteX7" fmla="*/ 95250 w 486727"/>
                <a:gd name="connsiteY7" fmla="*/ 485775 h 485775"/>
                <a:gd name="connsiteX8" fmla="*/ 190500 w 486727"/>
                <a:gd name="connsiteY8" fmla="*/ 390525 h 485775"/>
                <a:gd name="connsiteX9" fmla="*/ 180022 w 486727"/>
                <a:gd name="connsiteY9" fmla="*/ 346710 h 485775"/>
                <a:gd name="connsiteX10" fmla="*/ 332423 w 486727"/>
                <a:gd name="connsiteY10" fmla="*/ 194310 h 485775"/>
                <a:gd name="connsiteX11" fmla="*/ 381953 w 486727"/>
                <a:gd name="connsiteY11" fmla="*/ 200025 h 485775"/>
                <a:gd name="connsiteX12" fmla="*/ 486728 w 486727"/>
                <a:gd name="connsiteY12" fmla="*/ 95250 h 485775"/>
                <a:gd name="connsiteX13" fmla="*/ 401003 w 486727"/>
                <a:gd name="connsiteY13" fmla="*/ 8572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6727" h="485775">
                  <a:moveTo>
                    <a:pt x="401003" y="85725"/>
                  </a:moveTo>
                  <a:lnTo>
                    <a:pt x="391478" y="0"/>
                  </a:lnTo>
                  <a:lnTo>
                    <a:pt x="286703" y="104775"/>
                  </a:lnTo>
                  <a:lnTo>
                    <a:pt x="292417" y="154305"/>
                  </a:lnTo>
                  <a:lnTo>
                    <a:pt x="140017" y="306705"/>
                  </a:lnTo>
                  <a:cubicBezTo>
                    <a:pt x="126682" y="300038"/>
                    <a:pt x="111442" y="295275"/>
                    <a:pt x="95250" y="295275"/>
                  </a:cubicBezTo>
                  <a:cubicBezTo>
                    <a:pt x="42863" y="295275"/>
                    <a:pt x="0" y="338138"/>
                    <a:pt x="0" y="390525"/>
                  </a:cubicBezTo>
                  <a:cubicBezTo>
                    <a:pt x="0" y="442913"/>
                    <a:pt x="42863" y="485775"/>
                    <a:pt x="95250" y="485775"/>
                  </a:cubicBezTo>
                  <a:cubicBezTo>
                    <a:pt x="147638" y="485775"/>
                    <a:pt x="190500" y="442913"/>
                    <a:pt x="190500" y="390525"/>
                  </a:cubicBezTo>
                  <a:cubicBezTo>
                    <a:pt x="190500" y="374333"/>
                    <a:pt x="186690" y="360045"/>
                    <a:pt x="180022" y="346710"/>
                  </a:cubicBezTo>
                  <a:lnTo>
                    <a:pt x="332423" y="194310"/>
                  </a:lnTo>
                  <a:lnTo>
                    <a:pt x="381953" y="200025"/>
                  </a:lnTo>
                  <a:lnTo>
                    <a:pt x="486728" y="95250"/>
                  </a:lnTo>
                  <a:lnTo>
                    <a:pt x="401003" y="857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DECCCA-6D6A-65A7-CCA2-D3930B0114F4}"/>
                </a:ext>
              </a:extLst>
            </p:cNvPr>
            <p:cNvSpPr/>
            <p:nvPr/>
          </p:nvSpPr>
          <p:spPr>
            <a:xfrm>
              <a:off x="5452070" y="2789617"/>
              <a:ext cx="723900" cy="723900"/>
            </a:xfrm>
            <a:custGeom>
              <a:avLst/>
              <a:gdLst>
                <a:gd name="connsiteX0" fmla="*/ 674370 w 723900"/>
                <a:gd name="connsiteY0" fmla="*/ 198120 h 723900"/>
                <a:gd name="connsiteX1" fmla="*/ 661988 w 723900"/>
                <a:gd name="connsiteY1" fmla="*/ 211455 h 723900"/>
                <a:gd name="connsiteX2" fmla="*/ 643890 w 723900"/>
                <a:gd name="connsiteY2" fmla="*/ 209550 h 723900"/>
                <a:gd name="connsiteX3" fmla="*/ 623888 w 723900"/>
                <a:gd name="connsiteY3" fmla="*/ 206693 h 723900"/>
                <a:gd name="connsiteX4" fmla="*/ 666750 w 723900"/>
                <a:gd name="connsiteY4" fmla="*/ 361950 h 723900"/>
                <a:gd name="connsiteX5" fmla="*/ 361950 w 723900"/>
                <a:gd name="connsiteY5" fmla="*/ 666750 h 723900"/>
                <a:gd name="connsiteX6" fmla="*/ 57150 w 723900"/>
                <a:gd name="connsiteY6" fmla="*/ 361950 h 723900"/>
                <a:gd name="connsiteX7" fmla="*/ 361950 w 723900"/>
                <a:gd name="connsiteY7" fmla="*/ 57150 h 723900"/>
                <a:gd name="connsiteX8" fmla="*/ 517208 w 723900"/>
                <a:gd name="connsiteY8" fmla="*/ 100013 h 723900"/>
                <a:gd name="connsiteX9" fmla="*/ 515303 w 723900"/>
                <a:gd name="connsiteY9" fmla="*/ 80963 h 723900"/>
                <a:gd name="connsiteX10" fmla="*/ 512445 w 723900"/>
                <a:gd name="connsiteY10" fmla="*/ 61913 h 723900"/>
                <a:gd name="connsiteX11" fmla="*/ 525780 w 723900"/>
                <a:gd name="connsiteY11" fmla="*/ 48578 h 723900"/>
                <a:gd name="connsiteX12" fmla="*/ 532448 w 723900"/>
                <a:gd name="connsiteY12" fmla="*/ 41910 h 723900"/>
                <a:gd name="connsiteX13" fmla="*/ 361950 w 723900"/>
                <a:gd name="connsiteY13" fmla="*/ 0 h 723900"/>
                <a:gd name="connsiteX14" fmla="*/ 0 w 723900"/>
                <a:gd name="connsiteY14" fmla="*/ 361950 h 723900"/>
                <a:gd name="connsiteX15" fmla="*/ 361950 w 723900"/>
                <a:gd name="connsiteY15" fmla="*/ 723900 h 723900"/>
                <a:gd name="connsiteX16" fmla="*/ 723900 w 723900"/>
                <a:gd name="connsiteY16" fmla="*/ 361950 h 723900"/>
                <a:gd name="connsiteX17" fmla="*/ 681038 w 723900"/>
                <a:gd name="connsiteY17" fmla="*/ 192405 h 723900"/>
                <a:gd name="connsiteX18" fmla="*/ 674370 w 723900"/>
                <a:gd name="connsiteY18" fmla="*/ 19812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723900">
                  <a:moveTo>
                    <a:pt x="674370" y="198120"/>
                  </a:moveTo>
                  <a:lnTo>
                    <a:pt x="661988" y="211455"/>
                  </a:lnTo>
                  <a:lnTo>
                    <a:pt x="643890" y="209550"/>
                  </a:lnTo>
                  <a:lnTo>
                    <a:pt x="623888" y="206693"/>
                  </a:lnTo>
                  <a:cubicBezTo>
                    <a:pt x="650558" y="252413"/>
                    <a:pt x="666750" y="304800"/>
                    <a:pt x="666750" y="361950"/>
                  </a:cubicBezTo>
                  <a:cubicBezTo>
                    <a:pt x="666750" y="529590"/>
                    <a:pt x="529590" y="666750"/>
                    <a:pt x="361950" y="666750"/>
                  </a:cubicBezTo>
                  <a:cubicBezTo>
                    <a:pt x="194310" y="666750"/>
                    <a:pt x="57150" y="529590"/>
                    <a:pt x="57150" y="361950"/>
                  </a:cubicBezTo>
                  <a:cubicBezTo>
                    <a:pt x="57150" y="194310"/>
                    <a:pt x="194310" y="57150"/>
                    <a:pt x="361950" y="57150"/>
                  </a:cubicBezTo>
                  <a:cubicBezTo>
                    <a:pt x="418148" y="57150"/>
                    <a:pt x="471488" y="72390"/>
                    <a:pt x="517208" y="100013"/>
                  </a:cubicBezTo>
                  <a:lnTo>
                    <a:pt x="515303" y="80963"/>
                  </a:lnTo>
                  <a:lnTo>
                    <a:pt x="512445" y="61913"/>
                  </a:lnTo>
                  <a:lnTo>
                    <a:pt x="525780" y="48578"/>
                  </a:lnTo>
                  <a:lnTo>
                    <a:pt x="532448" y="41910"/>
                  </a:lnTo>
                  <a:cubicBezTo>
                    <a:pt x="481013" y="15240"/>
                    <a:pt x="423863" y="0"/>
                    <a:pt x="361950" y="0"/>
                  </a:cubicBez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300038"/>
                    <a:pt x="708660" y="242888"/>
                    <a:pt x="681038" y="192405"/>
                  </a:cubicBezTo>
                  <a:lnTo>
                    <a:pt x="674370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904E819-3684-E449-3F71-718677820D8C}"/>
                </a:ext>
              </a:extLst>
            </p:cNvPr>
            <p:cNvSpPr/>
            <p:nvPr/>
          </p:nvSpPr>
          <p:spPr>
            <a:xfrm>
              <a:off x="5585420" y="2922967"/>
              <a:ext cx="457200" cy="457200"/>
            </a:xfrm>
            <a:custGeom>
              <a:avLst/>
              <a:gdLst>
                <a:gd name="connsiteX0" fmla="*/ 387668 w 457200"/>
                <a:gd name="connsiteY0" fmla="*/ 163830 h 457200"/>
                <a:gd name="connsiteX1" fmla="*/ 400050 w 457200"/>
                <a:gd name="connsiteY1" fmla="*/ 228600 h 457200"/>
                <a:gd name="connsiteX2" fmla="*/ 228600 w 457200"/>
                <a:gd name="connsiteY2" fmla="*/ 400050 h 457200"/>
                <a:gd name="connsiteX3" fmla="*/ 57150 w 457200"/>
                <a:gd name="connsiteY3" fmla="*/ 228600 h 457200"/>
                <a:gd name="connsiteX4" fmla="*/ 228600 w 457200"/>
                <a:gd name="connsiteY4" fmla="*/ 57150 h 457200"/>
                <a:gd name="connsiteX5" fmla="*/ 293370 w 457200"/>
                <a:gd name="connsiteY5" fmla="*/ 69532 h 457200"/>
                <a:gd name="connsiteX6" fmla="*/ 336233 w 457200"/>
                <a:gd name="connsiteY6" fmla="*/ 26670 h 457200"/>
                <a:gd name="connsiteX7" fmla="*/ 228600 w 457200"/>
                <a:gd name="connsiteY7" fmla="*/ 0 h 457200"/>
                <a:gd name="connsiteX8" fmla="*/ 0 w 457200"/>
                <a:gd name="connsiteY8" fmla="*/ 228600 h 457200"/>
                <a:gd name="connsiteX9" fmla="*/ 228600 w 457200"/>
                <a:gd name="connsiteY9" fmla="*/ 457200 h 457200"/>
                <a:gd name="connsiteX10" fmla="*/ 457200 w 457200"/>
                <a:gd name="connsiteY10" fmla="*/ 228600 h 457200"/>
                <a:gd name="connsiteX11" fmla="*/ 430530 w 457200"/>
                <a:gd name="connsiteY11" fmla="*/ 120968 h 457200"/>
                <a:gd name="connsiteX12" fmla="*/ 387668 w 457200"/>
                <a:gd name="connsiteY12" fmla="*/ 16383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200" h="457200">
                  <a:moveTo>
                    <a:pt x="387668" y="163830"/>
                  </a:moveTo>
                  <a:cubicBezTo>
                    <a:pt x="396240" y="183833"/>
                    <a:pt x="400050" y="205740"/>
                    <a:pt x="400050" y="228600"/>
                  </a:cubicBezTo>
                  <a:cubicBezTo>
                    <a:pt x="400050" y="322898"/>
                    <a:pt x="322898" y="400050"/>
                    <a:pt x="228600" y="400050"/>
                  </a:cubicBezTo>
                  <a:cubicBezTo>
                    <a:pt x="134302" y="400050"/>
                    <a:pt x="57150" y="322898"/>
                    <a:pt x="57150" y="228600"/>
                  </a:cubicBezTo>
                  <a:cubicBezTo>
                    <a:pt x="57150" y="134302"/>
                    <a:pt x="134302" y="57150"/>
                    <a:pt x="228600" y="57150"/>
                  </a:cubicBezTo>
                  <a:cubicBezTo>
                    <a:pt x="251460" y="57150"/>
                    <a:pt x="273368" y="61913"/>
                    <a:pt x="293370" y="69532"/>
                  </a:cubicBezTo>
                  <a:lnTo>
                    <a:pt x="336233" y="26670"/>
                  </a:lnTo>
                  <a:cubicBezTo>
                    <a:pt x="303848" y="9525"/>
                    <a:pt x="267653" y="0"/>
                    <a:pt x="228600" y="0"/>
                  </a:cubicBezTo>
                  <a:cubicBezTo>
                    <a:pt x="102870" y="0"/>
                    <a:pt x="0" y="102870"/>
                    <a:pt x="0" y="228600"/>
                  </a:cubicBezTo>
                  <a:cubicBezTo>
                    <a:pt x="0" y="354330"/>
                    <a:pt x="102870" y="457200"/>
                    <a:pt x="228600" y="457200"/>
                  </a:cubicBezTo>
                  <a:cubicBezTo>
                    <a:pt x="354330" y="457200"/>
                    <a:pt x="457200" y="354330"/>
                    <a:pt x="457200" y="228600"/>
                  </a:cubicBezTo>
                  <a:cubicBezTo>
                    <a:pt x="457200" y="189548"/>
                    <a:pt x="447675" y="153352"/>
                    <a:pt x="430530" y="120968"/>
                  </a:cubicBezTo>
                  <a:lnTo>
                    <a:pt x="387668" y="1638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1C601AC-3636-3966-44EE-758125A4DCDF}"/>
              </a:ext>
            </a:extLst>
          </p:cNvPr>
          <p:cNvSpPr txBox="1"/>
          <p:nvPr/>
        </p:nvSpPr>
        <p:spPr>
          <a:xfrm>
            <a:off x="212483" y="2246382"/>
            <a:ext cx="221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rgbClr val="120F39"/>
                </a:solidFill>
                <a:latin typeface="Arial"/>
              </a:rPr>
              <a:t>Clinical response</a:t>
            </a:r>
          </a:p>
          <a:p>
            <a:pPr algn="ctr">
              <a:defRPr/>
            </a:pPr>
            <a:r>
              <a:rPr lang="en-GB" sz="1600" b="1" dirty="0">
                <a:solidFill>
                  <a:srgbClr val="120F39"/>
                </a:solidFill>
                <a:latin typeface="Arial"/>
              </a:rPr>
              <a:t>Clinical remission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B31651-432A-1093-8A85-964CCE5E4B76}"/>
              </a:ext>
            </a:extLst>
          </p:cNvPr>
          <p:cNvSpPr txBox="1"/>
          <p:nvPr/>
        </p:nvSpPr>
        <p:spPr>
          <a:xfrm>
            <a:off x="2498485" y="2035185"/>
            <a:ext cx="2589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rgbClr val="120F39"/>
                </a:solidFill>
                <a:latin typeface="Arial"/>
              </a:rPr>
              <a:t>Biomarker normalisation</a:t>
            </a:r>
          </a:p>
          <a:p>
            <a:pPr algn="ctr">
              <a:defRPr/>
            </a:pPr>
            <a:r>
              <a:rPr lang="en-GB" sz="1600" b="1" dirty="0">
                <a:solidFill>
                  <a:srgbClr val="120F39"/>
                </a:solidFill>
                <a:latin typeface="Arial"/>
              </a:rPr>
              <a:t>Endoscopic healing</a:t>
            </a:r>
          </a:p>
          <a:p>
            <a:pPr algn="ctr">
              <a:defRPr/>
            </a:pPr>
            <a:r>
              <a:rPr lang="en-GB" sz="1600" b="1" dirty="0">
                <a:solidFill>
                  <a:srgbClr val="120F39"/>
                </a:solidFill>
                <a:latin typeface="Arial"/>
              </a:rPr>
              <a:t>Normal growth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D314D4-89EC-7185-C1E2-F24DE295B66A}"/>
              </a:ext>
            </a:extLst>
          </p:cNvPr>
          <p:cNvSpPr txBox="1"/>
          <p:nvPr/>
        </p:nvSpPr>
        <p:spPr>
          <a:xfrm>
            <a:off x="4876377" y="2226861"/>
            <a:ext cx="258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rgbClr val="120F39"/>
                </a:solidFill>
                <a:latin typeface="Arial"/>
              </a:rPr>
              <a:t>Returning to a normal life: disability, QoL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2432E9-E18A-209F-F0DA-52137C3879A9}"/>
              </a:ext>
            </a:extLst>
          </p:cNvPr>
          <p:cNvSpPr txBox="1"/>
          <p:nvPr/>
        </p:nvSpPr>
        <p:spPr>
          <a:xfrm>
            <a:off x="7521997" y="2246382"/>
            <a:ext cx="2129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rgbClr val="120F39"/>
                </a:solidFill>
                <a:latin typeface="Arial"/>
              </a:rPr>
              <a:t>Preventing disease complications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7B42F8-F7B3-5866-3EA8-510824057A1E}"/>
              </a:ext>
            </a:extLst>
          </p:cNvPr>
          <p:cNvSpPr txBox="1"/>
          <p:nvPr/>
        </p:nvSpPr>
        <p:spPr>
          <a:xfrm>
            <a:off x="9790624" y="2246382"/>
            <a:ext cx="2129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rgbClr val="120F39"/>
                </a:solidFill>
                <a:latin typeface="Arial"/>
              </a:rPr>
              <a:t>Reducing long-term complications</a:t>
            </a:r>
          </a:p>
        </p:txBody>
      </p:sp>
      <p:pic>
        <p:nvPicPr>
          <p:cNvPr id="33" name="Graphic 32" descr="Bullseye with solid fill">
            <a:extLst>
              <a:ext uri="{FF2B5EF4-FFF2-40B4-BE49-F238E27FC236}">
                <a16:creationId xmlns:a16="http://schemas.microsoft.com/office/drawing/2014/main" id="{A8AB023A-A54F-FFE7-4220-FAA857B1BC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70172" y="2889270"/>
            <a:ext cx="914400" cy="914400"/>
          </a:xfrm>
          <a:prstGeom prst="rect">
            <a:avLst/>
          </a:prstGeom>
        </p:spPr>
      </p:pic>
      <p:pic>
        <p:nvPicPr>
          <p:cNvPr id="34" name="Graphic 33" descr="Bullseye with solid fill">
            <a:extLst>
              <a:ext uri="{FF2B5EF4-FFF2-40B4-BE49-F238E27FC236}">
                <a16:creationId xmlns:a16="http://schemas.microsoft.com/office/drawing/2014/main" id="{1B2EF185-9391-84C8-76A0-D2FB9EA6CA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18325" y="2889270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3BC78F2-9470-6705-AAC2-842D2C53627B}"/>
              </a:ext>
            </a:extLst>
          </p:cNvPr>
          <p:cNvSpPr txBox="1"/>
          <p:nvPr/>
        </p:nvSpPr>
        <p:spPr>
          <a:xfrm>
            <a:off x="7391559" y="1732937"/>
            <a:ext cx="3513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prstClr val="white"/>
                </a:solidFill>
                <a:latin typeface="Arial"/>
              </a:rPr>
              <a:t>Step 2: Disease modification</a:t>
            </a:r>
            <a:r>
              <a:rPr lang="en-GB" sz="1600" b="1" baseline="30000" dirty="0">
                <a:solidFill>
                  <a:prstClr val="white"/>
                </a:solidFill>
                <a:latin typeface="Arial"/>
              </a:rPr>
              <a:t>1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DA7A14ED-ADCE-CE88-0EDB-4EC9650BE084}"/>
              </a:ext>
            </a:extLst>
          </p:cNvPr>
          <p:cNvSpPr/>
          <p:nvPr/>
        </p:nvSpPr>
        <p:spPr>
          <a:xfrm>
            <a:off x="392379" y="3924900"/>
            <a:ext cx="11557000" cy="560929"/>
          </a:xfrm>
          <a:prstGeom prst="rightArrow">
            <a:avLst/>
          </a:prstGeom>
          <a:gradFill flip="none" rotWithShape="1">
            <a:gsLst>
              <a:gs pos="67000">
                <a:schemeClr val="accent2">
                  <a:lumMod val="75000"/>
                </a:schemeClr>
              </a:gs>
              <a:gs pos="0">
                <a:srgbClr val="549A48"/>
              </a:gs>
              <a:gs pos="0">
                <a:schemeClr val="accent2"/>
              </a:gs>
              <a:gs pos="100000">
                <a:schemeClr val="tx2">
                  <a:lumMod val="25000"/>
                </a:scheme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/>
        </p:spPr>
        <p:txBody>
          <a:bodyPr tIns="54000" bIns="5400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F179E6-3FEC-AABE-20F2-92FBF7BB6C52}"/>
              </a:ext>
            </a:extLst>
          </p:cNvPr>
          <p:cNvSpPr txBox="1"/>
          <p:nvPr/>
        </p:nvSpPr>
        <p:spPr>
          <a:xfrm>
            <a:off x="392379" y="4029862"/>
            <a:ext cx="2830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prstClr val="white"/>
                </a:solidFill>
                <a:latin typeface="Arial"/>
              </a:rPr>
              <a:t>Disease onset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A391493-58B9-BC2B-1F3F-E51C853EE002}"/>
              </a:ext>
            </a:extLst>
          </p:cNvPr>
          <p:cNvSpPr txBox="1"/>
          <p:nvPr/>
        </p:nvSpPr>
        <p:spPr>
          <a:xfrm>
            <a:off x="1515156" y="5847135"/>
            <a:ext cx="9577798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Selection of available monitoring tools</a:t>
            </a:r>
          </a:p>
        </p:txBody>
      </p:sp>
      <p:sp>
        <p:nvSpPr>
          <p:cNvPr id="19" name="L-Shape 18">
            <a:extLst>
              <a:ext uri="{FF2B5EF4-FFF2-40B4-BE49-F238E27FC236}">
                <a16:creationId xmlns:a16="http://schemas.microsoft.com/office/drawing/2014/main" id="{C176368F-7731-B1B9-FCF2-58CCAA628AD6}"/>
              </a:ext>
            </a:extLst>
          </p:cNvPr>
          <p:cNvSpPr/>
          <p:nvPr/>
        </p:nvSpPr>
        <p:spPr>
          <a:xfrm rot="10800000">
            <a:off x="322039" y="1353446"/>
            <a:ext cx="6036853" cy="475660"/>
          </a:xfrm>
          <a:prstGeom prst="corner">
            <a:avLst>
              <a:gd name="adj1" fmla="val 80782"/>
              <a:gd name="adj2" fmla="val 93634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/>
        </p:spPr>
        <p:txBody>
          <a:bodyPr wrap="square" tIns="54000" bIns="5400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2F822F-25C3-0D74-5D4C-929FADC4F39C}"/>
              </a:ext>
            </a:extLst>
          </p:cNvPr>
          <p:cNvSpPr txBox="1"/>
          <p:nvPr/>
        </p:nvSpPr>
        <p:spPr>
          <a:xfrm>
            <a:off x="1837337" y="1362748"/>
            <a:ext cx="2830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prstClr val="white"/>
                </a:solidFill>
                <a:latin typeface="Arial"/>
              </a:rPr>
              <a:t>Step 1: Disease control</a:t>
            </a:r>
            <a:r>
              <a:rPr lang="en-GB" sz="1600" b="1" baseline="30000" dirty="0">
                <a:solidFill>
                  <a:prstClr val="white"/>
                </a:solidFill>
                <a:latin typeface="Arial"/>
              </a:rPr>
              <a:t>1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1B9DBAC-4F75-8AD3-167C-544653AD26DB}"/>
              </a:ext>
            </a:extLst>
          </p:cNvPr>
          <p:cNvSpPr txBox="1">
            <a:spLocks/>
          </p:cNvSpPr>
          <p:nvPr/>
        </p:nvSpPr>
        <p:spPr>
          <a:xfrm>
            <a:off x="0" y="6478718"/>
            <a:ext cx="10033000" cy="168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900" dirty="0">
                <a:latin typeface="Arial"/>
              </a:rPr>
              <a:t>ECCO, European Crohn’s and Colitis Organisation; QoL, quality of life; </a:t>
            </a:r>
            <a:r>
              <a:rPr lang="en-US" sz="900" dirty="0">
                <a:latin typeface="Arial"/>
              </a:rPr>
              <a:t>STRIDE, Selecting Therapeutic Targets in Inflammatory Bowel Disease</a:t>
            </a:r>
            <a:r>
              <a:rPr lang="en-GB" sz="900" dirty="0">
                <a:latin typeface="Arial"/>
              </a:rPr>
              <a:t>.</a:t>
            </a:r>
          </a:p>
          <a:p>
            <a:pPr algn="l">
              <a:defRPr/>
            </a:pPr>
            <a:r>
              <a:rPr lang="en-GB" sz="900" dirty="0">
                <a:latin typeface="Arial"/>
              </a:rPr>
              <a:t>Adapted from Le </a:t>
            </a:r>
            <a:r>
              <a:rPr lang="en-GB" sz="900" dirty="0" err="1">
                <a:latin typeface="Arial"/>
              </a:rPr>
              <a:t>Berre</a:t>
            </a:r>
            <a:r>
              <a:rPr lang="en-GB" sz="900" dirty="0">
                <a:latin typeface="Arial"/>
              </a:rPr>
              <a:t>  C, et al. </a:t>
            </a:r>
            <a:r>
              <a:rPr lang="en-GB" sz="900" i="1" dirty="0">
                <a:latin typeface="Arial"/>
              </a:rPr>
              <a:t>Gastroenterology</a:t>
            </a:r>
            <a:r>
              <a:rPr lang="en-GB" sz="900" dirty="0">
                <a:latin typeface="Arial"/>
              </a:rPr>
              <a:t>. 2022;162:1424–38.</a:t>
            </a:r>
          </a:p>
          <a:p>
            <a:pPr algn="l">
              <a:defRPr/>
            </a:pPr>
            <a:r>
              <a:rPr lang="en-US" sz="900" dirty="0">
                <a:latin typeface="Arial"/>
              </a:rPr>
              <a:t>1. </a:t>
            </a:r>
            <a:r>
              <a:rPr lang="en-GB" sz="900" dirty="0">
                <a:latin typeface="Arial"/>
              </a:rPr>
              <a:t>Le </a:t>
            </a:r>
            <a:r>
              <a:rPr lang="en-GB" sz="900" dirty="0" err="1">
                <a:latin typeface="Arial"/>
              </a:rPr>
              <a:t>Berre</a:t>
            </a:r>
            <a:r>
              <a:rPr lang="en-GB" sz="900" dirty="0">
                <a:latin typeface="Arial"/>
              </a:rPr>
              <a:t>  C, et al. </a:t>
            </a:r>
            <a:r>
              <a:rPr lang="en-GB" sz="900" i="1" dirty="0">
                <a:latin typeface="Arial"/>
              </a:rPr>
              <a:t>Gastroenterology</a:t>
            </a:r>
            <a:r>
              <a:rPr lang="en-GB" sz="900" dirty="0">
                <a:latin typeface="Arial"/>
              </a:rPr>
              <a:t>. 2022;162:1424–38;</a:t>
            </a:r>
            <a:r>
              <a:rPr lang="fr-FR" sz="900" dirty="0">
                <a:latin typeface="Arial"/>
              </a:rPr>
              <a:t>.</a:t>
            </a:r>
            <a:endParaRPr lang="en-GB" sz="9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4267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026DD-AA33-3AF3-94EB-B278697B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52BD0-47F5-8818-28DB-5E3DF321E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Disease specific</a:t>
            </a:r>
          </a:p>
          <a:p>
            <a:pPr marL="0" indent="0">
              <a:buNone/>
            </a:pPr>
            <a:r>
              <a:rPr lang="en-US" dirty="0"/>
              <a:t>               - Crohns Colitis: Only role for 5 Asa, otherwise no benefit.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Corticosteroids</a:t>
            </a:r>
          </a:p>
          <a:p>
            <a:pPr marL="0" indent="0">
              <a:buNone/>
            </a:pPr>
            <a:r>
              <a:rPr lang="en-US" dirty="0"/>
              <a:t>               - Quick response: controls inflammation acutely (only)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5 Asa</a:t>
            </a:r>
          </a:p>
          <a:p>
            <a:pPr marL="0" indent="0">
              <a:buNone/>
            </a:pPr>
            <a:r>
              <a:rPr lang="en-US" dirty="0"/>
              <a:t>               - Only role in Ulcerative colitis (Entry therapy)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3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026DD-AA33-3AF3-94EB-B278697B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52BD0-47F5-8818-28DB-5E3DF321E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Immuno-modulatory therapy</a:t>
            </a:r>
          </a:p>
          <a:p>
            <a:pPr marL="0" indent="0">
              <a:buNone/>
            </a:pPr>
            <a:r>
              <a:rPr lang="en-US" dirty="0"/>
              <a:t>               - Entry level therapy for Crohns disease</a:t>
            </a:r>
          </a:p>
          <a:p>
            <a:pPr marL="0" indent="0">
              <a:buNone/>
            </a:pPr>
            <a:r>
              <a:rPr lang="en-US" dirty="0"/>
              <a:t>               - Lack response to 5 </a:t>
            </a:r>
            <a:r>
              <a:rPr lang="en-US" dirty="0" err="1"/>
              <a:t>asa</a:t>
            </a:r>
            <a:r>
              <a:rPr lang="en-US" dirty="0"/>
              <a:t> (Ulcerative colitis)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Biological therapy</a:t>
            </a:r>
          </a:p>
          <a:p>
            <a:pPr marL="0" indent="0">
              <a:buNone/>
            </a:pPr>
            <a:r>
              <a:rPr lang="en-US" dirty="0"/>
              <a:t>               - Second line therapy for Crohns disease</a:t>
            </a:r>
          </a:p>
          <a:p>
            <a:pPr marL="0" indent="0">
              <a:buNone/>
            </a:pPr>
            <a:r>
              <a:rPr lang="en-US" dirty="0"/>
              <a:t>               - Third line therapy for Ulcerative Colitis</a:t>
            </a:r>
          </a:p>
          <a:p>
            <a:pPr marL="0" indent="0">
              <a:buNone/>
            </a:pPr>
            <a:r>
              <a:rPr lang="en-US" dirty="0"/>
              <a:t>               - Complicated disease (ASUC, Stricturing and Fistulizing CD)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88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82044" y="6713086"/>
            <a:ext cx="822490" cy="7911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35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F29842-F2FD-4DE0-A5E2-545DE4A7CCDA}"/>
              </a:ext>
            </a:extLst>
          </p:cNvPr>
          <p:cNvSpPr/>
          <p:nvPr/>
        </p:nvSpPr>
        <p:spPr>
          <a:xfrm>
            <a:off x="0" y="6343650"/>
            <a:ext cx="12192000" cy="4952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4090AC-A988-4D95-A4F1-A62D2E9F5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0047" y="6439480"/>
            <a:ext cx="970673" cy="347399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D33E2BC2-67B2-4A93-905E-0F6367054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4" y="131342"/>
            <a:ext cx="10610530" cy="333480"/>
          </a:xfrm>
        </p:spPr>
        <p:txBody>
          <a:bodyPr>
            <a:normAutofit fontScale="90000"/>
          </a:bodyPr>
          <a:lstStyle/>
          <a:p>
            <a:r>
              <a:rPr lang="en-ZA" sz="2400" b="1" dirty="0">
                <a:solidFill>
                  <a:srgbClr val="376092"/>
                </a:solidFill>
                <a:latin typeface="+mj-lt"/>
              </a:rPr>
              <a:t>Ulcerative colitis treatment paradigms</a:t>
            </a:r>
            <a:endParaRPr lang="en-US" sz="2400" b="1" i="1" baseline="30000" dirty="0">
              <a:solidFill>
                <a:srgbClr val="37609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2A3BC3-579D-4855-86A9-73EC6FF0765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01951" y="561214"/>
            <a:ext cx="6032409" cy="43954"/>
          </a:xfrm>
          <a:prstGeom prst="line">
            <a:avLst/>
          </a:prstGeom>
          <a:noFill/>
          <a:ln w="38100" algn="ctr">
            <a:solidFill>
              <a:srgbClr val="376092"/>
            </a:solidFill>
            <a:round/>
            <a:headEnd/>
            <a:tailEnd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A1237AB-3955-488F-9EC3-3FABFCCBBA24}"/>
              </a:ext>
            </a:extLst>
          </p:cNvPr>
          <p:cNvSpPr txBox="1"/>
          <p:nvPr/>
        </p:nvSpPr>
        <p:spPr>
          <a:xfrm>
            <a:off x="1" y="6401814"/>
            <a:ext cx="6915150" cy="43088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from: Armuzzi A, et al. Dig Liver Dis 2016; 48:360-70. </a:t>
            </a:r>
            <a:b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2F2F29-CA3D-4A3C-BA15-F87646D65D39}"/>
              </a:ext>
            </a:extLst>
          </p:cNvPr>
          <p:cNvSpPr txBox="1"/>
          <p:nvPr/>
        </p:nvSpPr>
        <p:spPr>
          <a:xfrm>
            <a:off x="0" y="6090231"/>
            <a:ext cx="5541010" cy="246221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CsA</a:t>
            </a:r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cyclosporine; IFX, infliximab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400D4EA-4CFC-4B62-9DA3-A1DEC9477B2A}"/>
              </a:ext>
            </a:extLst>
          </p:cNvPr>
          <p:cNvSpPr/>
          <p:nvPr/>
        </p:nvSpPr>
        <p:spPr>
          <a:xfrm>
            <a:off x="701951" y="4827693"/>
            <a:ext cx="18341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  <a:endParaRPr kumimoji="0" lang="en-US" sz="12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EBDCFCC-25D8-4EA4-A432-33F1B18E79F3}"/>
              </a:ext>
            </a:extLst>
          </p:cNvPr>
          <p:cNvSpPr txBox="1"/>
          <p:nvPr/>
        </p:nvSpPr>
        <p:spPr>
          <a:xfrm>
            <a:off x="10907509" y="1836203"/>
            <a:ext cx="541815" cy="17235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14377">
              <a:lnSpc>
                <a:spcPct val="80000"/>
              </a:lnSpc>
            </a:pPr>
            <a:r>
              <a:rPr lang="en-GB" sz="1400" dirty="0">
                <a:solidFill>
                  <a:schemeClr val="bg1"/>
                </a:solidFill>
                <a:latin typeface="Arial Narrow" panose="020B0606020202030204" pitchFamily="34" charset="0"/>
              </a:rPr>
              <a:t>L1: 20%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9019A3B-2AD2-4D25-9A91-FFEBD1573F0E}"/>
              </a:ext>
            </a:extLst>
          </p:cNvPr>
          <p:cNvSpPr txBox="1"/>
          <p:nvPr/>
        </p:nvSpPr>
        <p:spPr>
          <a:xfrm>
            <a:off x="761310" y="2727433"/>
            <a:ext cx="557845" cy="17235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14377">
              <a:lnSpc>
                <a:spcPct val="80000"/>
              </a:lnSpc>
            </a:pPr>
            <a:r>
              <a:rPr lang="en-GB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B1: 71%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38E88FC-3CBB-497C-AD63-DFC9DB028100}"/>
              </a:ext>
            </a:extLst>
          </p:cNvPr>
          <p:cNvSpPr txBox="1"/>
          <p:nvPr/>
        </p:nvSpPr>
        <p:spPr>
          <a:xfrm>
            <a:off x="5150907" y="2669617"/>
            <a:ext cx="557845" cy="17235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14377">
              <a:lnSpc>
                <a:spcPct val="80000"/>
              </a:lnSpc>
            </a:pPr>
            <a:r>
              <a:rPr lang="en-GB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B1: 61%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85915B6-B29B-4C97-BD64-1A33215B8879}"/>
              </a:ext>
            </a:extLst>
          </p:cNvPr>
          <p:cNvSpPr txBox="1"/>
          <p:nvPr/>
        </p:nvSpPr>
        <p:spPr>
          <a:xfrm>
            <a:off x="8094461" y="4949999"/>
            <a:ext cx="376706" cy="17235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14377">
              <a:lnSpc>
                <a:spcPct val="80000"/>
              </a:lnSpc>
            </a:pPr>
            <a:r>
              <a:rPr lang="en-GB" sz="1400" dirty="0">
                <a:solidFill>
                  <a:srgbClr val="FFFFFF"/>
                </a:solidFill>
                <a:latin typeface="Arial Narrow" panose="020B0606020202030204" pitchFamily="34" charset="0"/>
              </a:rPr>
              <a:t>100%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3C91DC2-A7FD-4595-A1E3-C26C6BA86218}"/>
              </a:ext>
            </a:extLst>
          </p:cNvPr>
          <p:cNvSpPr txBox="1"/>
          <p:nvPr/>
        </p:nvSpPr>
        <p:spPr>
          <a:xfrm>
            <a:off x="6530645" y="1838100"/>
            <a:ext cx="410369" cy="17235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685800">
              <a:lnSpc>
                <a:spcPct val="80000"/>
              </a:lnSpc>
            </a:pPr>
            <a:r>
              <a:rPr lang="en-GB" sz="1400" dirty="0">
                <a:solidFill>
                  <a:schemeClr val="bg1"/>
                </a:solidFill>
                <a:latin typeface="Arial Narrow" panose="020B0606020202030204" pitchFamily="34" charset="0"/>
              </a:rPr>
              <a:t>L1: 27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1AB40E4-78DC-4774-9F91-D8766D78B997}"/>
              </a:ext>
            </a:extLst>
          </p:cNvPr>
          <p:cNvSpPr txBox="1"/>
          <p:nvPr/>
        </p:nvSpPr>
        <p:spPr>
          <a:xfrm>
            <a:off x="10897677" y="4985231"/>
            <a:ext cx="541815" cy="17235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14377">
              <a:lnSpc>
                <a:spcPct val="80000"/>
              </a:lnSpc>
            </a:pPr>
            <a:r>
              <a:rPr lang="en-GB" sz="1400" dirty="0">
                <a:solidFill>
                  <a:srgbClr val="FFFFFF"/>
                </a:solidFill>
                <a:latin typeface="Arial Narrow" panose="020B0606020202030204" pitchFamily="34" charset="0"/>
              </a:rPr>
              <a:t>L4: 29%</a:t>
            </a:r>
          </a:p>
        </p:txBody>
      </p:sp>
      <p:sp>
        <p:nvSpPr>
          <p:cNvPr id="255" name="Right Arrow 32">
            <a:extLst>
              <a:ext uri="{FF2B5EF4-FFF2-40B4-BE49-F238E27FC236}">
                <a16:creationId xmlns:a16="http://schemas.microsoft.com/office/drawing/2014/main" id="{140C34AA-A463-4A42-8922-242B48F058A0}"/>
              </a:ext>
            </a:extLst>
          </p:cNvPr>
          <p:cNvSpPr/>
          <p:nvPr/>
        </p:nvSpPr>
        <p:spPr>
          <a:xfrm rot="16200000">
            <a:off x="-1153725" y="2444576"/>
            <a:ext cx="5041299" cy="1975776"/>
          </a:xfrm>
          <a:prstGeom prst="rightArrow">
            <a:avLst>
              <a:gd name="adj1" fmla="val 81579"/>
              <a:gd name="adj2" fmla="val 56398"/>
            </a:avLst>
          </a:prstGeom>
          <a:solidFill>
            <a:srgbClr val="0935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" anchor="ctr"/>
          <a:lstStyle/>
          <a:p>
            <a:pPr algn="ctr" defTabSz="1625479">
              <a:lnSpc>
                <a:spcPct val="200000"/>
              </a:lnSpc>
              <a:spcBef>
                <a:spcPts val="7200"/>
              </a:spcBef>
              <a:defRPr/>
            </a:pPr>
            <a:r>
              <a:rPr lang="en-US" sz="1867" b="1" kern="0" dirty="0">
                <a:solidFill>
                  <a:prstClr val="white"/>
                </a:solidFill>
                <a:latin typeface="Verdana"/>
                <a:cs typeface="Arial" charset="0"/>
              </a:rPr>
              <a:t>Severe</a:t>
            </a:r>
          </a:p>
          <a:p>
            <a:pPr algn="ctr" defTabSz="1625479">
              <a:lnSpc>
                <a:spcPct val="200000"/>
              </a:lnSpc>
              <a:spcBef>
                <a:spcPts val="8000"/>
              </a:spcBef>
              <a:defRPr/>
            </a:pPr>
            <a:r>
              <a:rPr lang="en-US" sz="1867" b="1" kern="0" dirty="0">
                <a:solidFill>
                  <a:prstClr val="white"/>
                </a:solidFill>
                <a:latin typeface="Verdana"/>
                <a:cs typeface="Arial" charset="0"/>
              </a:rPr>
              <a:t>Moderate</a:t>
            </a:r>
          </a:p>
          <a:p>
            <a:pPr algn="ctr" defTabSz="1625479">
              <a:lnSpc>
                <a:spcPct val="200000"/>
              </a:lnSpc>
              <a:spcBef>
                <a:spcPts val="7200"/>
              </a:spcBef>
              <a:defRPr/>
            </a:pPr>
            <a:r>
              <a:rPr lang="en-US" sz="1867" b="1" kern="0" dirty="0">
                <a:solidFill>
                  <a:prstClr val="white"/>
                </a:solidFill>
                <a:latin typeface="Verdana"/>
                <a:cs typeface="Arial" charset="0"/>
              </a:rPr>
              <a:t>Mild</a:t>
            </a:r>
          </a:p>
        </p:txBody>
      </p:sp>
      <p:sp>
        <p:nvSpPr>
          <p:cNvPr id="256" name="Right Arrow 40">
            <a:extLst>
              <a:ext uri="{FF2B5EF4-FFF2-40B4-BE49-F238E27FC236}">
                <a16:creationId xmlns:a16="http://schemas.microsoft.com/office/drawing/2014/main" id="{4FF297CD-494A-4398-95E4-00AE77902AE8}"/>
              </a:ext>
            </a:extLst>
          </p:cNvPr>
          <p:cNvSpPr/>
          <p:nvPr/>
        </p:nvSpPr>
        <p:spPr>
          <a:xfrm>
            <a:off x="2989621" y="5155830"/>
            <a:ext cx="4621225" cy="735033"/>
          </a:xfrm>
          <a:prstGeom prst="rightArrow">
            <a:avLst/>
          </a:prstGeom>
          <a:solidFill>
            <a:srgbClr val="0935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625479">
              <a:defRPr/>
            </a:pPr>
            <a:endParaRPr lang="en-US" sz="2667" kern="0" dirty="0">
              <a:solidFill>
                <a:prstClr val="white"/>
              </a:solidFill>
              <a:latin typeface="Calibri Light" panose="020F0302020204030204"/>
              <a:cs typeface="Arial" charset="0"/>
            </a:endParaRPr>
          </a:p>
        </p:txBody>
      </p:sp>
      <p:sp>
        <p:nvSpPr>
          <p:cNvPr id="258" name="Freeform 34">
            <a:extLst>
              <a:ext uri="{FF2B5EF4-FFF2-40B4-BE49-F238E27FC236}">
                <a16:creationId xmlns:a16="http://schemas.microsoft.com/office/drawing/2014/main" id="{56158A05-1AE5-4854-A7C3-0386B8738588}"/>
              </a:ext>
            </a:extLst>
          </p:cNvPr>
          <p:cNvSpPr/>
          <p:nvPr/>
        </p:nvSpPr>
        <p:spPr>
          <a:xfrm>
            <a:off x="2432556" y="1666657"/>
            <a:ext cx="5709655" cy="3482879"/>
          </a:xfrm>
          <a:custGeom>
            <a:avLst/>
            <a:gdLst>
              <a:gd name="connsiteX0" fmla="*/ 0 w 4813300"/>
              <a:gd name="connsiteY0" fmla="*/ 2184400 h 2184400"/>
              <a:gd name="connsiteX1" fmla="*/ 1473200 w 4813300"/>
              <a:gd name="connsiteY1" fmla="*/ 2184400 h 2184400"/>
              <a:gd name="connsiteX2" fmla="*/ 1473200 w 4813300"/>
              <a:gd name="connsiteY2" fmla="*/ 1460500 h 2184400"/>
              <a:gd name="connsiteX3" fmla="*/ 2857500 w 4813300"/>
              <a:gd name="connsiteY3" fmla="*/ 1460500 h 2184400"/>
              <a:gd name="connsiteX4" fmla="*/ 2857500 w 4813300"/>
              <a:gd name="connsiteY4" fmla="*/ 571500 h 2184400"/>
              <a:gd name="connsiteX5" fmla="*/ 3873500 w 4813300"/>
              <a:gd name="connsiteY5" fmla="*/ 571500 h 2184400"/>
              <a:gd name="connsiteX6" fmla="*/ 3873500 w 4813300"/>
              <a:gd name="connsiteY6" fmla="*/ 0 h 2184400"/>
              <a:gd name="connsiteX7" fmla="*/ 4813300 w 4813300"/>
              <a:gd name="connsiteY7" fmla="*/ 0 h 2184400"/>
              <a:gd name="connsiteX0" fmla="*/ 0 w 4813300"/>
              <a:gd name="connsiteY0" fmla="*/ 2184400 h 2184400"/>
              <a:gd name="connsiteX1" fmla="*/ 1473200 w 4813300"/>
              <a:gd name="connsiteY1" fmla="*/ 2184400 h 2184400"/>
              <a:gd name="connsiteX2" fmla="*/ 1477207 w 4813300"/>
              <a:gd name="connsiteY2" fmla="*/ 1457209 h 2184400"/>
              <a:gd name="connsiteX3" fmla="*/ 2857500 w 4813300"/>
              <a:gd name="connsiteY3" fmla="*/ 1460500 h 2184400"/>
              <a:gd name="connsiteX4" fmla="*/ 2857500 w 4813300"/>
              <a:gd name="connsiteY4" fmla="*/ 571500 h 2184400"/>
              <a:gd name="connsiteX5" fmla="*/ 3873500 w 4813300"/>
              <a:gd name="connsiteY5" fmla="*/ 571500 h 2184400"/>
              <a:gd name="connsiteX6" fmla="*/ 3873500 w 4813300"/>
              <a:gd name="connsiteY6" fmla="*/ 0 h 2184400"/>
              <a:gd name="connsiteX7" fmla="*/ 4813300 w 4813300"/>
              <a:gd name="connsiteY7" fmla="*/ 0 h 2184400"/>
              <a:gd name="connsiteX0" fmla="*/ 0 w 4813300"/>
              <a:gd name="connsiteY0" fmla="*/ 2184400 h 2184400"/>
              <a:gd name="connsiteX1" fmla="*/ 1473200 w 4813300"/>
              <a:gd name="connsiteY1" fmla="*/ 2184400 h 2184400"/>
              <a:gd name="connsiteX2" fmla="*/ 1473200 w 4813300"/>
              <a:gd name="connsiteY2" fmla="*/ 1460500 h 2184400"/>
              <a:gd name="connsiteX3" fmla="*/ 2857500 w 4813300"/>
              <a:gd name="connsiteY3" fmla="*/ 1460500 h 2184400"/>
              <a:gd name="connsiteX4" fmla="*/ 2857500 w 4813300"/>
              <a:gd name="connsiteY4" fmla="*/ 571500 h 2184400"/>
              <a:gd name="connsiteX5" fmla="*/ 3873500 w 4813300"/>
              <a:gd name="connsiteY5" fmla="*/ 571500 h 2184400"/>
              <a:gd name="connsiteX6" fmla="*/ 3873500 w 4813300"/>
              <a:gd name="connsiteY6" fmla="*/ 0 h 2184400"/>
              <a:gd name="connsiteX7" fmla="*/ 4813300 w 4813300"/>
              <a:gd name="connsiteY7" fmla="*/ 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3300" h="2184400">
                <a:moveTo>
                  <a:pt x="0" y="2184400"/>
                </a:moveTo>
                <a:lnTo>
                  <a:pt x="1473200" y="2184400"/>
                </a:lnTo>
                <a:cubicBezTo>
                  <a:pt x="1474536" y="1942003"/>
                  <a:pt x="1471864" y="1702897"/>
                  <a:pt x="1473200" y="1460500"/>
                </a:cubicBezTo>
                <a:lnTo>
                  <a:pt x="2857500" y="1460500"/>
                </a:lnTo>
                <a:lnTo>
                  <a:pt x="2857500" y="571500"/>
                </a:lnTo>
                <a:lnTo>
                  <a:pt x="3873500" y="571500"/>
                </a:lnTo>
                <a:lnTo>
                  <a:pt x="3873500" y="0"/>
                </a:lnTo>
                <a:lnTo>
                  <a:pt x="4813300" y="0"/>
                </a:lnTo>
              </a:path>
            </a:pathLst>
          </a:cu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625479">
              <a:defRPr/>
            </a:pPr>
            <a:endParaRPr lang="en-US" sz="2667" kern="0" dirty="0">
              <a:solidFill>
                <a:prstClr val="black"/>
              </a:solidFill>
              <a:latin typeface="Calibri Light" panose="020F0302020204030204"/>
              <a:cs typeface="Arial" charset="0"/>
            </a:endParaRPr>
          </a:p>
        </p:txBody>
      </p:sp>
      <p:sp>
        <p:nvSpPr>
          <p:cNvPr id="259" name="Freeform 42">
            <a:extLst>
              <a:ext uri="{FF2B5EF4-FFF2-40B4-BE49-F238E27FC236}">
                <a16:creationId xmlns:a16="http://schemas.microsoft.com/office/drawing/2014/main" id="{F08D36FE-A194-4819-BD88-63CE41FD779D}"/>
              </a:ext>
            </a:extLst>
          </p:cNvPr>
          <p:cNvSpPr/>
          <p:nvPr/>
        </p:nvSpPr>
        <p:spPr>
          <a:xfrm>
            <a:off x="2426759" y="1350197"/>
            <a:ext cx="6792411" cy="4615928"/>
          </a:xfrm>
          <a:custGeom>
            <a:avLst/>
            <a:gdLst>
              <a:gd name="connsiteX0" fmla="*/ 0 w 5486400"/>
              <a:gd name="connsiteY0" fmla="*/ 0 h 2819518"/>
              <a:gd name="connsiteX1" fmla="*/ 0 w 5486400"/>
              <a:gd name="connsiteY1" fmla="*/ 0 h 2819518"/>
              <a:gd name="connsiteX2" fmla="*/ 25400 w 5486400"/>
              <a:gd name="connsiteY2" fmla="*/ 2540000 h 2819518"/>
              <a:gd name="connsiteX3" fmla="*/ 50800 w 5486400"/>
              <a:gd name="connsiteY3" fmla="*/ 2743200 h 2819518"/>
              <a:gd name="connsiteX4" fmla="*/ 76200 w 5486400"/>
              <a:gd name="connsiteY4" fmla="*/ 2781300 h 2819518"/>
              <a:gd name="connsiteX5" fmla="*/ 25400 w 5486400"/>
              <a:gd name="connsiteY5" fmla="*/ 2806700 h 2819518"/>
              <a:gd name="connsiteX6" fmla="*/ 12700 w 5486400"/>
              <a:gd name="connsiteY6" fmla="*/ 2806700 h 2819518"/>
              <a:gd name="connsiteX7" fmla="*/ 5486400 w 5486400"/>
              <a:gd name="connsiteY7" fmla="*/ 2806700 h 2819518"/>
              <a:gd name="connsiteX0" fmla="*/ 0 w 5486400"/>
              <a:gd name="connsiteY0" fmla="*/ 0 h 2811403"/>
              <a:gd name="connsiteX1" fmla="*/ 0 w 5486400"/>
              <a:gd name="connsiteY1" fmla="*/ 0 h 2811403"/>
              <a:gd name="connsiteX2" fmla="*/ 25400 w 5486400"/>
              <a:gd name="connsiteY2" fmla="*/ 2540000 h 2811403"/>
              <a:gd name="connsiteX3" fmla="*/ 50800 w 5486400"/>
              <a:gd name="connsiteY3" fmla="*/ 2743200 h 2811403"/>
              <a:gd name="connsiteX4" fmla="*/ 25400 w 5486400"/>
              <a:gd name="connsiteY4" fmla="*/ 2806700 h 2811403"/>
              <a:gd name="connsiteX5" fmla="*/ 12700 w 5486400"/>
              <a:gd name="connsiteY5" fmla="*/ 2806700 h 2811403"/>
              <a:gd name="connsiteX6" fmla="*/ 5486400 w 5486400"/>
              <a:gd name="connsiteY6" fmla="*/ 2806700 h 2811403"/>
              <a:gd name="connsiteX0" fmla="*/ 0 w 5486400"/>
              <a:gd name="connsiteY0" fmla="*/ 0 h 2832201"/>
              <a:gd name="connsiteX1" fmla="*/ 0 w 5486400"/>
              <a:gd name="connsiteY1" fmla="*/ 0 h 2832201"/>
              <a:gd name="connsiteX2" fmla="*/ 25400 w 5486400"/>
              <a:gd name="connsiteY2" fmla="*/ 2540000 h 2832201"/>
              <a:gd name="connsiteX3" fmla="*/ 25400 w 5486400"/>
              <a:gd name="connsiteY3" fmla="*/ 2806700 h 2832201"/>
              <a:gd name="connsiteX4" fmla="*/ 12700 w 5486400"/>
              <a:gd name="connsiteY4" fmla="*/ 2806700 h 2832201"/>
              <a:gd name="connsiteX5" fmla="*/ 5486400 w 5486400"/>
              <a:gd name="connsiteY5" fmla="*/ 2806700 h 2832201"/>
              <a:gd name="connsiteX0" fmla="*/ 378179 w 5864579"/>
              <a:gd name="connsiteY0" fmla="*/ 0 h 2832201"/>
              <a:gd name="connsiteX1" fmla="*/ 378179 w 5864579"/>
              <a:gd name="connsiteY1" fmla="*/ 0 h 2832201"/>
              <a:gd name="connsiteX2" fmla="*/ 403579 w 5864579"/>
              <a:gd name="connsiteY2" fmla="*/ 2540000 h 2832201"/>
              <a:gd name="connsiteX3" fmla="*/ 403579 w 5864579"/>
              <a:gd name="connsiteY3" fmla="*/ 2806700 h 2832201"/>
              <a:gd name="connsiteX4" fmla="*/ 5864579 w 5864579"/>
              <a:gd name="connsiteY4" fmla="*/ 2806700 h 2832201"/>
              <a:gd name="connsiteX0" fmla="*/ 0 w 5486400"/>
              <a:gd name="connsiteY0" fmla="*/ 0 h 2826455"/>
              <a:gd name="connsiteX1" fmla="*/ 0 w 5486400"/>
              <a:gd name="connsiteY1" fmla="*/ 0 h 2826455"/>
              <a:gd name="connsiteX2" fmla="*/ 25400 w 5486400"/>
              <a:gd name="connsiteY2" fmla="*/ 2540000 h 2826455"/>
              <a:gd name="connsiteX3" fmla="*/ 25400 w 5486400"/>
              <a:gd name="connsiteY3" fmla="*/ 2806700 h 2826455"/>
              <a:gd name="connsiteX4" fmla="*/ 5486400 w 5486400"/>
              <a:gd name="connsiteY4" fmla="*/ 2806700 h 2826455"/>
              <a:gd name="connsiteX0" fmla="*/ 0 w 5486400"/>
              <a:gd name="connsiteY0" fmla="*/ 7200 h 2833655"/>
              <a:gd name="connsiteX1" fmla="*/ 21600 w 5486400"/>
              <a:gd name="connsiteY1" fmla="*/ 0 h 2833655"/>
              <a:gd name="connsiteX2" fmla="*/ 25400 w 5486400"/>
              <a:gd name="connsiteY2" fmla="*/ 2547200 h 2833655"/>
              <a:gd name="connsiteX3" fmla="*/ 25400 w 5486400"/>
              <a:gd name="connsiteY3" fmla="*/ 2813900 h 2833655"/>
              <a:gd name="connsiteX4" fmla="*/ 5486400 w 5486400"/>
              <a:gd name="connsiteY4" fmla="*/ 2813900 h 2833655"/>
              <a:gd name="connsiteX0" fmla="*/ 0 w 5486400"/>
              <a:gd name="connsiteY0" fmla="*/ 7200 h 2833655"/>
              <a:gd name="connsiteX1" fmla="*/ 21600 w 5486400"/>
              <a:gd name="connsiteY1" fmla="*/ 0 h 2833655"/>
              <a:gd name="connsiteX2" fmla="*/ 25400 w 5486400"/>
              <a:gd name="connsiteY2" fmla="*/ 2547200 h 2833655"/>
              <a:gd name="connsiteX3" fmla="*/ 25400 w 5486400"/>
              <a:gd name="connsiteY3" fmla="*/ 2813900 h 2833655"/>
              <a:gd name="connsiteX4" fmla="*/ 5486400 w 5486400"/>
              <a:gd name="connsiteY4" fmla="*/ 2813900 h 2833655"/>
              <a:gd name="connsiteX0" fmla="*/ 0 w 5486400"/>
              <a:gd name="connsiteY0" fmla="*/ 0 h 2826455"/>
              <a:gd name="connsiteX1" fmla="*/ 25400 w 5486400"/>
              <a:gd name="connsiteY1" fmla="*/ 2540000 h 2826455"/>
              <a:gd name="connsiteX2" fmla="*/ 25400 w 5486400"/>
              <a:gd name="connsiteY2" fmla="*/ 2806700 h 2826455"/>
              <a:gd name="connsiteX3" fmla="*/ 5486400 w 5486400"/>
              <a:gd name="connsiteY3" fmla="*/ 2806700 h 2826455"/>
              <a:gd name="connsiteX0" fmla="*/ 10600 w 5461000"/>
              <a:gd name="connsiteY0" fmla="*/ 0 h 2826455"/>
              <a:gd name="connsiteX1" fmla="*/ 0 w 5461000"/>
              <a:gd name="connsiteY1" fmla="*/ 2540000 h 2826455"/>
              <a:gd name="connsiteX2" fmla="*/ 0 w 5461000"/>
              <a:gd name="connsiteY2" fmla="*/ 2806700 h 2826455"/>
              <a:gd name="connsiteX3" fmla="*/ 5461000 w 5461000"/>
              <a:gd name="connsiteY3" fmla="*/ 2806700 h 2826455"/>
              <a:gd name="connsiteX0" fmla="*/ 10600 w 5461000"/>
              <a:gd name="connsiteY0" fmla="*/ 0 h 2826455"/>
              <a:gd name="connsiteX1" fmla="*/ 0 w 5461000"/>
              <a:gd name="connsiteY1" fmla="*/ 2540000 h 2826455"/>
              <a:gd name="connsiteX2" fmla="*/ 0 w 5461000"/>
              <a:gd name="connsiteY2" fmla="*/ 2806700 h 2826455"/>
              <a:gd name="connsiteX3" fmla="*/ 5461000 w 5461000"/>
              <a:gd name="connsiteY3" fmla="*/ 2806700 h 2826455"/>
              <a:gd name="connsiteX0" fmla="*/ 412088 w 5862488"/>
              <a:gd name="connsiteY0" fmla="*/ 0 h 3014603"/>
              <a:gd name="connsiteX1" fmla="*/ 401488 w 5862488"/>
              <a:gd name="connsiteY1" fmla="*/ 2806700 h 3014603"/>
              <a:gd name="connsiteX2" fmla="*/ 5862488 w 5862488"/>
              <a:gd name="connsiteY2" fmla="*/ 2806700 h 3014603"/>
              <a:gd name="connsiteX0" fmla="*/ 10600 w 5461000"/>
              <a:gd name="connsiteY0" fmla="*/ 0 h 3014603"/>
              <a:gd name="connsiteX1" fmla="*/ 0 w 5461000"/>
              <a:gd name="connsiteY1" fmla="*/ 2806700 h 3014603"/>
              <a:gd name="connsiteX2" fmla="*/ 5461000 w 5461000"/>
              <a:gd name="connsiteY2" fmla="*/ 2806700 h 3014603"/>
              <a:gd name="connsiteX0" fmla="*/ 10600 w 5461000"/>
              <a:gd name="connsiteY0" fmla="*/ 0 h 2806700"/>
              <a:gd name="connsiteX1" fmla="*/ 0 w 5461000"/>
              <a:gd name="connsiteY1" fmla="*/ 2806700 h 2806700"/>
              <a:gd name="connsiteX2" fmla="*/ 5461000 w 5461000"/>
              <a:gd name="connsiteY2" fmla="*/ 280670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1000" h="2806700">
                <a:moveTo>
                  <a:pt x="10600" y="0"/>
                </a:moveTo>
                <a:cubicBezTo>
                  <a:pt x="7067" y="935567"/>
                  <a:pt x="3533" y="1871133"/>
                  <a:pt x="0" y="2806700"/>
                </a:cubicBezTo>
                <a:lnTo>
                  <a:pt x="5461000" y="2806700"/>
                </a:lnTo>
              </a:path>
            </a:pathLst>
          </a:custGeom>
          <a:noFill/>
          <a:ln w="1270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625479">
              <a:defRPr/>
            </a:pPr>
            <a:endParaRPr lang="en-US" sz="2667" kern="0" dirty="0">
              <a:solidFill>
                <a:srgbClr val="FFFFFF"/>
              </a:solidFill>
              <a:latin typeface="Calibri Light" panose="020F0302020204030204"/>
              <a:cs typeface="Arial" charset="0"/>
            </a:endParaRPr>
          </a:p>
        </p:txBody>
      </p:sp>
      <p:sp>
        <p:nvSpPr>
          <p:cNvPr id="260" name="TextBox 27">
            <a:extLst>
              <a:ext uri="{FF2B5EF4-FFF2-40B4-BE49-F238E27FC236}">
                <a16:creationId xmlns:a16="http://schemas.microsoft.com/office/drawing/2014/main" id="{85F21500-34BF-4374-91A4-2DA76D215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805" y="3668678"/>
            <a:ext cx="44619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625479">
              <a:spcBef>
                <a:spcPct val="0"/>
              </a:spcBef>
              <a:buNone/>
              <a:defRPr/>
            </a:pPr>
            <a:r>
              <a:rPr lang="en-US" altLang="it-IT" sz="1400" b="1" dirty="0">
                <a:latin typeface="+mn-lt"/>
                <a:cs typeface="Arial" panose="020B0604020202020204" pitchFamily="34" charset="0"/>
              </a:rPr>
              <a:t>Aminosalicylates/immunomodulators</a:t>
            </a:r>
          </a:p>
        </p:txBody>
      </p:sp>
      <p:sp>
        <p:nvSpPr>
          <p:cNvPr id="261" name="TextBox 24">
            <a:extLst>
              <a:ext uri="{FF2B5EF4-FFF2-40B4-BE49-F238E27FC236}">
                <a16:creationId xmlns:a16="http://schemas.microsoft.com/office/drawing/2014/main" id="{949980F0-CEC6-4330-99CA-8D433A656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381" y="2267542"/>
            <a:ext cx="29565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625479">
              <a:spcBef>
                <a:spcPct val="0"/>
              </a:spcBef>
              <a:buNone/>
              <a:defRPr/>
            </a:pPr>
            <a:r>
              <a:rPr lang="en-US" altLang="it-IT" sz="1400" b="1" dirty="0">
                <a:latin typeface="+mn-lt"/>
                <a:cs typeface="Arial" panose="020B0604020202020204" pitchFamily="34" charset="0"/>
              </a:rPr>
              <a:t>Biologics/small molecules</a:t>
            </a:r>
          </a:p>
        </p:txBody>
      </p:sp>
      <p:sp>
        <p:nvSpPr>
          <p:cNvPr id="262" name="TextBox 26">
            <a:extLst>
              <a:ext uri="{FF2B5EF4-FFF2-40B4-BE49-F238E27FC236}">
                <a16:creationId xmlns:a16="http://schemas.microsoft.com/office/drawing/2014/main" id="{6A1323E7-E640-42F5-9C6B-3DDA8CFC8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893" y="2042341"/>
            <a:ext cx="3268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625479">
              <a:spcBef>
                <a:spcPct val="0"/>
              </a:spcBef>
              <a:buNone/>
              <a:defRPr/>
            </a:pPr>
            <a:r>
              <a:rPr lang="en-US" altLang="it-IT" sz="1400" b="1" dirty="0">
                <a:latin typeface="+mn-lt"/>
                <a:cs typeface="Arial" panose="020B0604020202020204" pitchFamily="34" charset="0"/>
              </a:rPr>
              <a:t>Biologics/small molecules</a:t>
            </a:r>
          </a:p>
          <a:p>
            <a:pPr algn="ctr" defTabSz="1625479">
              <a:spcBef>
                <a:spcPct val="0"/>
              </a:spcBef>
              <a:buNone/>
              <a:defRPr/>
            </a:pPr>
            <a:r>
              <a:rPr lang="en-US" altLang="it-IT" sz="1400" b="1" dirty="0">
                <a:latin typeface="+mn-lt"/>
                <a:cs typeface="Arial" panose="020B0604020202020204" pitchFamily="34" charset="0"/>
              </a:rPr>
              <a:t>Immunomodulators</a:t>
            </a:r>
          </a:p>
        </p:txBody>
      </p:sp>
      <p:sp>
        <p:nvSpPr>
          <p:cNvPr id="263" name="TextBox 24">
            <a:extLst>
              <a:ext uri="{FF2B5EF4-FFF2-40B4-BE49-F238E27FC236}">
                <a16:creationId xmlns:a16="http://schemas.microsoft.com/office/drawing/2014/main" id="{97C41A2E-F639-4D10-A5CD-1FAE81D3B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915" y="1427918"/>
            <a:ext cx="3252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625479">
              <a:spcBef>
                <a:spcPct val="0"/>
              </a:spcBef>
              <a:buNone/>
              <a:defRPr/>
            </a:pPr>
            <a:r>
              <a:rPr lang="en-US" altLang="it-IT" sz="1400" b="1" dirty="0">
                <a:latin typeface="+mn-lt"/>
                <a:cs typeface="Arial" panose="020B0604020202020204" pitchFamily="34" charset="0"/>
              </a:rPr>
              <a:t>IFX/</a:t>
            </a:r>
            <a:r>
              <a:rPr lang="en-US" altLang="it-IT" sz="1400" b="1" dirty="0" err="1">
                <a:latin typeface="+mn-lt"/>
                <a:cs typeface="Arial" panose="020B0604020202020204" pitchFamily="34" charset="0"/>
              </a:rPr>
              <a:t>CsA</a:t>
            </a:r>
            <a:endParaRPr lang="en-US" altLang="it-IT" sz="1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64" name="TextBox 24">
            <a:extLst>
              <a:ext uri="{FF2B5EF4-FFF2-40B4-BE49-F238E27FC236}">
                <a16:creationId xmlns:a16="http://schemas.microsoft.com/office/drawing/2014/main" id="{C63ABD2C-BFC7-427E-B4A4-F964A99F2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0181" y="1403325"/>
            <a:ext cx="3252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625479">
              <a:spcBef>
                <a:spcPct val="0"/>
              </a:spcBef>
              <a:buNone/>
              <a:defRPr/>
            </a:pPr>
            <a:r>
              <a:rPr lang="en-US" altLang="it-IT" sz="1400" b="1" dirty="0">
                <a:latin typeface="+mn-lt"/>
                <a:cs typeface="Arial" panose="020B0604020202020204" pitchFamily="34" charset="0"/>
              </a:rPr>
              <a:t>IFX/immunomodulators</a:t>
            </a:r>
          </a:p>
        </p:txBody>
      </p:sp>
      <p:sp>
        <p:nvSpPr>
          <p:cNvPr id="265" name="TextBox 25">
            <a:extLst>
              <a:ext uri="{FF2B5EF4-FFF2-40B4-BE49-F238E27FC236}">
                <a16:creationId xmlns:a16="http://schemas.microsoft.com/office/drawing/2014/main" id="{BEB64EE7-A56E-4037-8F9A-E168AD520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8153" y="1044967"/>
            <a:ext cx="22881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625479">
              <a:spcBef>
                <a:spcPct val="0"/>
              </a:spcBef>
              <a:buNone/>
              <a:defRPr/>
            </a:pPr>
            <a:r>
              <a:rPr lang="en-US" altLang="it-IT" sz="1400" b="1" dirty="0">
                <a:latin typeface="+mn-lt"/>
                <a:cs typeface="Arial" panose="020B0604020202020204" pitchFamily="34" charset="0"/>
              </a:rPr>
              <a:t>Surgery</a:t>
            </a:r>
          </a:p>
        </p:txBody>
      </p:sp>
      <p:cxnSp>
        <p:nvCxnSpPr>
          <p:cNvPr id="266" name="Straight Arrow Connector 12">
            <a:extLst>
              <a:ext uri="{FF2B5EF4-FFF2-40B4-BE49-F238E27FC236}">
                <a16:creationId xmlns:a16="http://schemas.microsoft.com/office/drawing/2014/main" id="{AF697AC8-6218-480E-87FE-BE0AA47F4E1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605144" y="2531151"/>
            <a:ext cx="684623" cy="1241136"/>
          </a:xfrm>
          <a:prstGeom prst="straightConnector1">
            <a:avLst/>
          </a:prstGeom>
          <a:noFill/>
          <a:ln w="28575" algn="ctr">
            <a:solidFill>
              <a:srgbClr val="4C4D4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" name="Straight Arrow Connector 13">
            <a:extLst>
              <a:ext uri="{FF2B5EF4-FFF2-40B4-BE49-F238E27FC236}">
                <a16:creationId xmlns:a16="http://schemas.microsoft.com/office/drawing/2014/main" id="{63DE1213-85C1-4B7C-98DE-F188EF280C4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80279" y="2311305"/>
            <a:ext cx="628467" cy="1204576"/>
          </a:xfrm>
          <a:prstGeom prst="straightConnector1">
            <a:avLst/>
          </a:prstGeom>
          <a:noFill/>
          <a:ln w="28575" algn="ctr">
            <a:solidFill>
              <a:srgbClr val="4C4D4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8" name="TextBox 14">
            <a:extLst>
              <a:ext uri="{FF2B5EF4-FFF2-40B4-BE49-F238E27FC236}">
                <a16:creationId xmlns:a16="http://schemas.microsoft.com/office/drawing/2014/main" id="{D0311C2F-5E54-411E-BF53-C66BAABCD9E0}"/>
              </a:ext>
            </a:extLst>
          </p:cNvPr>
          <p:cNvSpPr txBox="1">
            <a:spLocks noChangeArrowheads="1"/>
          </p:cNvSpPr>
          <p:nvPr/>
        </p:nvSpPr>
        <p:spPr bwMode="auto">
          <a:xfrm rot="18025827">
            <a:off x="2878908" y="2541774"/>
            <a:ext cx="1227668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625479">
              <a:spcBef>
                <a:spcPct val="0"/>
              </a:spcBef>
              <a:buNone/>
              <a:defRPr/>
            </a:pPr>
            <a:r>
              <a:rPr lang="en-US" altLang="it-IT" sz="1867" dirty="0">
                <a:latin typeface="+mn-lt"/>
                <a:cs typeface="Arial" panose="020B0604020202020204" pitchFamily="34" charset="0"/>
              </a:rPr>
              <a:t>Flares</a:t>
            </a:r>
          </a:p>
        </p:txBody>
      </p:sp>
      <p:sp>
        <p:nvSpPr>
          <p:cNvPr id="269" name="Arco 32">
            <a:extLst>
              <a:ext uri="{FF2B5EF4-FFF2-40B4-BE49-F238E27FC236}">
                <a16:creationId xmlns:a16="http://schemas.microsoft.com/office/drawing/2014/main" id="{5684B407-E9AA-4ADA-886A-998D80CF517B}"/>
              </a:ext>
            </a:extLst>
          </p:cNvPr>
          <p:cNvSpPr/>
          <p:nvPr/>
        </p:nvSpPr>
        <p:spPr>
          <a:xfrm>
            <a:off x="3797404" y="966029"/>
            <a:ext cx="3942996" cy="1286235"/>
          </a:xfrm>
          <a:custGeom>
            <a:avLst/>
            <a:gdLst>
              <a:gd name="connsiteX0" fmla="*/ 121871 w 2496887"/>
              <a:gd name="connsiteY0" fmla="*/ 294116 h 1033686"/>
              <a:gd name="connsiteX1" fmla="*/ 1224847 w 2496887"/>
              <a:gd name="connsiteY1" fmla="*/ 93 h 1033686"/>
              <a:gd name="connsiteX2" fmla="*/ 2265685 w 2496887"/>
              <a:gd name="connsiteY2" fmla="*/ 217213 h 1033686"/>
              <a:gd name="connsiteX3" fmla="*/ 1248444 w 2496887"/>
              <a:gd name="connsiteY3" fmla="*/ 516843 h 1033686"/>
              <a:gd name="connsiteX4" fmla="*/ 121871 w 2496887"/>
              <a:gd name="connsiteY4" fmla="*/ 294116 h 1033686"/>
              <a:gd name="connsiteX0" fmla="*/ 121871 w 2496887"/>
              <a:gd name="connsiteY0" fmla="*/ 294116 h 1033686"/>
              <a:gd name="connsiteX1" fmla="*/ 1224847 w 2496887"/>
              <a:gd name="connsiteY1" fmla="*/ 93 h 1033686"/>
              <a:gd name="connsiteX2" fmla="*/ 2265685 w 2496887"/>
              <a:gd name="connsiteY2" fmla="*/ 217213 h 1033686"/>
              <a:gd name="connsiteX0" fmla="*/ 754380 w 2898194"/>
              <a:gd name="connsiteY0" fmla="*/ 294116 h 880856"/>
              <a:gd name="connsiteX1" fmla="*/ 1857356 w 2898194"/>
              <a:gd name="connsiteY1" fmla="*/ 93 h 880856"/>
              <a:gd name="connsiteX2" fmla="*/ 2898194 w 2898194"/>
              <a:gd name="connsiteY2" fmla="*/ 217213 h 880856"/>
              <a:gd name="connsiteX3" fmla="*/ 1880953 w 2898194"/>
              <a:gd name="connsiteY3" fmla="*/ 516843 h 880856"/>
              <a:gd name="connsiteX4" fmla="*/ 754380 w 2898194"/>
              <a:gd name="connsiteY4" fmla="*/ 294116 h 880856"/>
              <a:gd name="connsiteX0" fmla="*/ 0 w 2898194"/>
              <a:gd name="connsiteY0" fmla="*/ 880856 h 880856"/>
              <a:gd name="connsiteX1" fmla="*/ 1857356 w 2898194"/>
              <a:gd name="connsiteY1" fmla="*/ 93 h 880856"/>
              <a:gd name="connsiteX2" fmla="*/ 2898194 w 2898194"/>
              <a:gd name="connsiteY2" fmla="*/ 217213 h 880856"/>
              <a:gd name="connsiteX0" fmla="*/ 760026 w 2903840"/>
              <a:gd name="connsiteY0" fmla="*/ 294116 h 880856"/>
              <a:gd name="connsiteX1" fmla="*/ 1863002 w 2903840"/>
              <a:gd name="connsiteY1" fmla="*/ 93 h 880856"/>
              <a:gd name="connsiteX2" fmla="*/ 2903840 w 2903840"/>
              <a:gd name="connsiteY2" fmla="*/ 217213 h 880856"/>
              <a:gd name="connsiteX3" fmla="*/ 1886599 w 2903840"/>
              <a:gd name="connsiteY3" fmla="*/ 516843 h 880856"/>
              <a:gd name="connsiteX4" fmla="*/ 760026 w 2903840"/>
              <a:gd name="connsiteY4" fmla="*/ 294116 h 880856"/>
              <a:gd name="connsiteX0" fmla="*/ 5646 w 2903840"/>
              <a:gd name="connsiteY0" fmla="*/ 880856 h 880856"/>
              <a:gd name="connsiteX1" fmla="*/ 1863002 w 2903840"/>
              <a:gd name="connsiteY1" fmla="*/ 93 h 880856"/>
              <a:gd name="connsiteX2" fmla="*/ 2903840 w 2903840"/>
              <a:gd name="connsiteY2" fmla="*/ 217213 h 880856"/>
              <a:gd name="connsiteX0" fmla="*/ 532383 w 2676197"/>
              <a:gd name="connsiteY0" fmla="*/ 294116 h 964676"/>
              <a:gd name="connsiteX1" fmla="*/ 1635359 w 2676197"/>
              <a:gd name="connsiteY1" fmla="*/ 93 h 964676"/>
              <a:gd name="connsiteX2" fmla="*/ 2676197 w 2676197"/>
              <a:gd name="connsiteY2" fmla="*/ 217213 h 964676"/>
              <a:gd name="connsiteX3" fmla="*/ 1658956 w 2676197"/>
              <a:gd name="connsiteY3" fmla="*/ 516843 h 964676"/>
              <a:gd name="connsiteX4" fmla="*/ 532383 w 2676197"/>
              <a:gd name="connsiteY4" fmla="*/ 294116 h 964676"/>
              <a:gd name="connsiteX0" fmla="*/ 6603 w 2676197"/>
              <a:gd name="connsiteY0" fmla="*/ 964676 h 964676"/>
              <a:gd name="connsiteX1" fmla="*/ 1635359 w 2676197"/>
              <a:gd name="connsiteY1" fmla="*/ 93 h 964676"/>
              <a:gd name="connsiteX2" fmla="*/ 2676197 w 2676197"/>
              <a:gd name="connsiteY2" fmla="*/ 217213 h 964676"/>
              <a:gd name="connsiteX0" fmla="*/ 631672 w 2775486"/>
              <a:gd name="connsiteY0" fmla="*/ 294116 h 964676"/>
              <a:gd name="connsiteX1" fmla="*/ 1734648 w 2775486"/>
              <a:gd name="connsiteY1" fmla="*/ 93 h 964676"/>
              <a:gd name="connsiteX2" fmla="*/ 2775486 w 2775486"/>
              <a:gd name="connsiteY2" fmla="*/ 217213 h 964676"/>
              <a:gd name="connsiteX3" fmla="*/ 1758245 w 2775486"/>
              <a:gd name="connsiteY3" fmla="*/ 516843 h 964676"/>
              <a:gd name="connsiteX4" fmla="*/ 631672 w 2775486"/>
              <a:gd name="connsiteY4" fmla="*/ 294116 h 964676"/>
              <a:gd name="connsiteX0" fmla="*/ 105892 w 2775486"/>
              <a:gd name="connsiteY0" fmla="*/ 964676 h 964676"/>
              <a:gd name="connsiteX1" fmla="*/ 1734648 w 2775486"/>
              <a:gd name="connsiteY1" fmla="*/ 93 h 964676"/>
              <a:gd name="connsiteX2" fmla="*/ 2775486 w 2775486"/>
              <a:gd name="connsiteY2" fmla="*/ 217213 h 964676"/>
              <a:gd name="connsiteX0" fmla="*/ 813433 w 2957247"/>
              <a:gd name="connsiteY0" fmla="*/ 294116 h 964676"/>
              <a:gd name="connsiteX1" fmla="*/ 1916409 w 2957247"/>
              <a:gd name="connsiteY1" fmla="*/ 93 h 964676"/>
              <a:gd name="connsiteX2" fmla="*/ 2957247 w 2957247"/>
              <a:gd name="connsiteY2" fmla="*/ 217213 h 964676"/>
              <a:gd name="connsiteX3" fmla="*/ 1940006 w 2957247"/>
              <a:gd name="connsiteY3" fmla="*/ 516843 h 964676"/>
              <a:gd name="connsiteX4" fmla="*/ 813433 w 2957247"/>
              <a:gd name="connsiteY4" fmla="*/ 294116 h 964676"/>
              <a:gd name="connsiteX0" fmla="*/ 97153 w 2957247"/>
              <a:gd name="connsiteY0" fmla="*/ 964676 h 964676"/>
              <a:gd name="connsiteX1" fmla="*/ 1916409 w 2957247"/>
              <a:gd name="connsiteY1" fmla="*/ 93 h 964676"/>
              <a:gd name="connsiteX2" fmla="*/ 2957247 w 2957247"/>
              <a:gd name="connsiteY2" fmla="*/ 217213 h 9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7247" h="964676" stroke="0" extrusionOk="0">
                <a:moveTo>
                  <a:pt x="813433" y="294116"/>
                </a:moveTo>
                <a:cubicBezTo>
                  <a:pt x="1017061" y="117593"/>
                  <a:pt x="1443971" y="3790"/>
                  <a:pt x="1916409" y="93"/>
                </a:cubicBezTo>
                <a:cubicBezTo>
                  <a:pt x="2328676" y="-3134"/>
                  <a:pt x="2718200" y="78122"/>
                  <a:pt x="2957247" y="217213"/>
                </a:cubicBezTo>
                <a:lnTo>
                  <a:pt x="1940006" y="516843"/>
                </a:lnTo>
                <a:lnTo>
                  <a:pt x="813433" y="294116"/>
                </a:lnTo>
                <a:close/>
              </a:path>
              <a:path w="2957247" h="964676" fill="none">
                <a:moveTo>
                  <a:pt x="97153" y="964676"/>
                </a:moveTo>
                <a:cubicBezTo>
                  <a:pt x="-445979" y="-65287"/>
                  <a:pt x="1443971" y="3790"/>
                  <a:pt x="1916409" y="93"/>
                </a:cubicBezTo>
                <a:cubicBezTo>
                  <a:pt x="2328676" y="-3134"/>
                  <a:pt x="2718200" y="78122"/>
                  <a:pt x="2957247" y="217213"/>
                </a:cubicBezTo>
              </a:path>
            </a:pathLst>
          </a:cu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625479">
              <a:defRPr/>
            </a:pPr>
            <a:endParaRPr lang="it-IT" sz="1867">
              <a:solidFill>
                <a:srgbClr val="000000"/>
              </a:solidFill>
              <a:latin typeface="Verdana"/>
            </a:endParaRPr>
          </a:p>
        </p:txBody>
      </p:sp>
      <p:cxnSp>
        <p:nvCxnSpPr>
          <p:cNvPr id="270" name="Straight Connector 16">
            <a:extLst>
              <a:ext uri="{FF2B5EF4-FFF2-40B4-BE49-F238E27FC236}">
                <a16:creationId xmlns:a16="http://schemas.microsoft.com/office/drawing/2014/main" id="{E092C6BB-DF9C-4F4F-A39F-C9966C63CFF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023539" y="2576285"/>
            <a:ext cx="1844261" cy="0"/>
          </a:xfrm>
          <a:prstGeom prst="line">
            <a:avLst/>
          </a:prstGeom>
          <a:noFill/>
          <a:ln w="19050" algn="ctr">
            <a:solidFill>
              <a:srgbClr val="007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1" name="Straight Connector 17">
            <a:extLst>
              <a:ext uri="{FF2B5EF4-FFF2-40B4-BE49-F238E27FC236}">
                <a16:creationId xmlns:a16="http://schemas.microsoft.com/office/drawing/2014/main" id="{D42EA642-C526-4DC7-81F2-A8D4A1414AC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855368" y="3987278"/>
            <a:ext cx="1757985" cy="0"/>
          </a:xfrm>
          <a:prstGeom prst="line">
            <a:avLst/>
          </a:prstGeom>
          <a:noFill/>
          <a:ln w="19050" algn="ctr">
            <a:solidFill>
              <a:srgbClr val="007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2" name="Straight Connector 18">
            <a:extLst>
              <a:ext uri="{FF2B5EF4-FFF2-40B4-BE49-F238E27FC236}">
                <a16:creationId xmlns:a16="http://schemas.microsoft.com/office/drawing/2014/main" id="{05E2447A-1D28-4F9E-AD81-300BDABD16F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197989" y="5154361"/>
            <a:ext cx="1759433" cy="0"/>
          </a:xfrm>
          <a:prstGeom prst="line">
            <a:avLst/>
          </a:prstGeom>
          <a:noFill/>
          <a:ln w="19050" algn="ctr">
            <a:solidFill>
              <a:srgbClr val="007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" name="Straight Connector 18">
            <a:extLst>
              <a:ext uri="{FF2B5EF4-FFF2-40B4-BE49-F238E27FC236}">
                <a16:creationId xmlns:a16="http://schemas.microsoft.com/office/drawing/2014/main" id="{4FD9B18B-41FF-4B72-A448-FD5BB92BF45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36349" y="5611561"/>
            <a:ext cx="59198" cy="0"/>
          </a:xfrm>
          <a:prstGeom prst="line">
            <a:avLst/>
          </a:prstGeom>
          <a:noFill/>
          <a:ln w="19050" algn="ctr">
            <a:solidFill>
              <a:srgbClr val="007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" name="Straight Connector 16">
            <a:extLst>
              <a:ext uri="{FF2B5EF4-FFF2-40B4-BE49-F238E27FC236}">
                <a16:creationId xmlns:a16="http://schemas.microsoft.com/office/drawing/2014/main" id="{FC3DD7DB-465C-47D6-98F7-A131393C073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142211" y="1666657"/>
            <a:ext cx="1844261" cy="0"/>
          </a:xfrm>
          <a:prstGeom prst="line">
            <a:avLst/>
          </a:prstGeom>
          <a:noFill/>
          <a:ln w="19050" algn="ctr">
            <a:solidFill>
              <a:srgbClr val="007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1" name="TextBox 21">
            <a:extLst>
              <a:ext uri="{FF2B5EF4-FFF2-40B4-BE49-F238E27FC236}">
                <a16:creationId xmlns:a16="http://schemas.microsoft.com/office/drawing/2014/main" id="{CD3E796D-AFD4-4AA4-BB63-5EAF5F59A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245" y="4885820"/>
            <a:ext cx="22881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625479">
              <a:spcBef>
                <a:spcPct val="0"/>
              </a:spcBef>
              <a:buNone/>
              <a:defRPr/>
            </a:pPr>
            <a:r>
              <a:rPr lang="en-US" altLang="it-IT" sz="1400" b="1" dirty="0">
                <a:latin typeface="+mn-lt"/>
                <a:cs typeface="Arial" panose="020B0604020202020204" pitchFamily="34" charset="0"/>
              </a:rPr>
              <a:t>Aminosalicylates</a:t>
            </a:r>
          </a:p>
        </p:txBody>
      </p:sp>
      <p:sp>
        <p:nvSpPr>
          <p:cNvPr id="282" name="TextBox 23">
            <a:extLst>
              <a:ext uri="{FF2B5EF4-FFF2-40B4-BE49-F238E27FC236}">
                <a16:creationId xmlns:a16="http://schemas.microsoft.com/office/drawing/2014/main" id="{5E488312-B609-4D13-9D8D-1C6B249DF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116" y="4872193"/>
            <a:ext cx="2139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625479">
              <a:spcBef>
                <a:spcPct val="0"/>
              </a:spcBef>
              <a:buNone/>
              <a:defRPr/>
            </a:pPr>
            <a:r>
              <a:rPr lang="en-US" altLang="it-IT" sz="1400" b="1" dirty="0">
                <a:latin typeface="+mn-lt"/>
                <a:cs typeface="Arial" panose="020B0604020202020204" pitchFamily="34" charset="0"/>
              </a:rPr>
              <a:t>Aminosalicylates</a:t>
            </a:r>
          </a:p>
        </p:txBody>
      </p:sp>
      <p:sp>
        <p:nvSpPr>
          <p:cNvPr id="283" name="TextBox 22">
            <a:extLst>
              <a:ext uri="{FF2B5EF4-FFF2-40B4-BE49-F238E27FC236}">
                <a16:creationId xmlns:a16="http://schemas.microsoft.com/office/drawing/2014/main" id="{AEA502CC-71C7-4F16-8A85-A1625D3E1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763" y="3658434"/>
            <a:ext cx="22881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625479">
              <a:spcBef>
                <a:spcPct val="0"/>
              </a:spcBef>
              <a:buNone/>
              <a:defRPr/>
            </a:pPr>
            <a:r>
              <a:rPr lang="en-US" altLang="it-IT" sz="1400" b="1" dirty="0">
                <a:latin typeface="+mn-lt"/>
                <a:cs typeface="Arial" panose="020B0604020202020204" pitchFamily="34" charset="0"/>
              </a:rPr>
              <a:t>Corticosteroid</a:t>
            </a:r>
          </a:p>
        </p:txBody>
      </p:sp>
      <p:sp>
        <p:nvSpPr>
          <p:cNvPr id="288" name="Arco 31">
            <a:extLst>
              <a:ext uri="{FF2B5EF4-FFF2-40B4-BE49-F238E27FC236}">
                <a16:creationId xmlns:a16="http://schemas.microsoft.com/office/drawing/2014/main" id="{26D51428-7E05-4114-AB4B-E3DBB1F637C0}"/>
              </a:ext>
            </a:extLst>
          </p:cNvPr>
          <p:cNvSpPr/>
          <p:nvPr/>
        </p:nvSpPr>
        <p:spPr>
          <a:xfrm>
            <a:off x="6076836" y="1139121"/>
            <a:ext cx="2027613" cy="1040675"/>
          </a:xfrm>
          <a:prstGeom prst="arc">
            <a:avLst>
              <a:gd name="adj1" fmla="val 9529916"/>
              <a:gd name="adj2" fmla="val 19679209"/>
            </a:avLst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625479">
              <a:defRPr/>
            </a:pPr>
            <a:endParaRPr lang="it-IT" sz="1867">
              <a:solidFill>
                <a:srgbClr val="000000"/>
              </a:solidFill>
              <a:latin typeface="Verdana"/>
            </a:endParaRPr>
          </a:p>
        </p:txBody>
      </p:sp>
      <p:cxnSp>
        <p:nvCxnSpPr>
          <p:cNvPr id="289" name="Connettore diritto 2">
            <a:extLst>
              <a:ext uri="{FF2B5EF4-FFF2-40B4-BE49-F238E27FC236}">
                <a16:creationId xmlns:a16="http://schemas.microsoft.com/office/drawing/2014/main" id="{11795E8A-1ECF-444C-960D-BA3C4C0C2620}"/>
              </a:ext>
            </a:extLst>
          </p:cNvPr>
          <p:cNvCxnSpPr>
            <a:cxnSpLocks/>
          </p:cNvCxnSpPr>
          <p:nvPr/>
        </p:nvCxnSpPr>
        <p:spPr>
          <a:xfrm flipH="1" flipV="1">
            <a:off x="8167372" y="1341692"/>
            <a:ext cx="1" cy="3283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866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37CC466-188F-4DB5-9423-7039DB423E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6433269"/>
            <a:ext cx="3211551" cy="424732"/>
          </a:xfrm>
        </p:spPr>
        <p:txBody>
          <a:bodyPr/>
          <a:lstStyle/>
          <a:p>
            <a:r>
              <a:rPr lang="en-GB" sz="800" dirty="0">
                <a:solidFill>
                  <a:schemeClr val="bg1"/>
                </a:solidFill>
              </a:rPr>
              <a:t>EMA, European Medicines Agency; </a:t>
            </a:r>
            <a:br>
              <a:rPr lang="en-GB" sz="800" dirty="0">
                <a:solidFill>
                  <a:schemeClr val="bg1"/>
                </a:solidFill>
              </a:rPr>
            </a:br>
            <a:r>
              <a:rPr lang="en-GB" sz="800" dirty="0">
                <a:solidFill>
                  <a:schemeClr val="bg1"/>
                </a:solidFill>
              </a:rPr>
              <a:t>FDA, United States Food and Drug Administration; </a:t>
            </a:r>
            <a:br>
              <a:rPr lang="en-GB" sz="800" dirty="0">
                <a:solidFill>
                  <a:schemeClr val="bg1"/>
                </a:solidFill>
              </a:rPr>
            </a:br>
            <a:r>
              <a:rPr lang="en-GB" sz="800" dirty="0">
                <a:solidFill>
                  <a:schemeClr val="bg1"/>
                </a:solidFill>
              </a:rPr>
              <a:t>IBD, inflammatory bowel disease; UC, ulcerative colitis.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76CCAA82-2C4B-4621-A8A0-EB03A7C9A9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30017" y="6293400"/>
            <a:ext cx="7431315" cy="608949"/>
          </a:xfrm>
        </p:spPr>
        <p:txBody>
          <a:bodyPr/>
          <a:lstStyle/>
          <a:p>
            <a:r>
              <a:rPr lang="en-GB" sz="533" dirty="0">
                <a:solidFill>
                  <a:schemeClr val="bg1"/>
                </a:solidFill>
                <a:sym typeface="Arial"/>
              </a:rPr>
              <a:t>Entyvio SmPC, version 30 November 2020. Available from: www.ema.europa.eu/en/documents/product-information/entyvio-epar-product-information_en.pdf.</a:t>
            </a:r>
          </a:p>
          <a:p>
            <a:r>
              <a:rPr lang="en-GB" sz="533" dirty="0">
                <a:solidFill>
                  <a:schemeClr val="bg1"/>
                </a:solidFill>
                <a:sym typeface="Arial"/>
              </a:rPr>
              <a:t>Humira SmPC, version 6 May 2021. Available from: www.ema.europa.eu/en/documents/product-information/humira-epar-product-information_en.pdf. </a:t>
            </a:r>
          </a:p>
          <a:p>
            <a:r>
              <a:rPr lang="en-GB" sz="533" dirty="0">
                <a:solidFill>
                  <a:schemeClr val="bg1"/>
                </a:solidFill>
                <a:sym typeface="Arial"/>
              </a:rPr>
              <a:t>Remicade SmPC, version 12 November 2020. Available from: www.ema.europa.eu/en/documents/product-information/remicade-epar-product-information_en.pdf.</a:t>
            </a:r>
          </a:p>
          <a:p>
            <a:r>
              <a:rPr lang="en-GB" sz="533" dirty="0">
                <a:solidFill>
                  <a:schemeClr val="bg1"/>
                </a:solidFill>
                <a:sym typeface="Arial"/>
              </a:rPr>
              <a:t>Simponi SmPC, version 11 November 2020. Available from: www.ema.europa.eu/en/documents/product-information/simponi-epar-product-information_en.pdf.</a:t>
            </a:r>
          </a:p>
          <a:p>
            <a:r>
              <a:rPr lang="en-GB" sz="533" dirty="0">
                <a:solidFill>
                  <a:schemeClr val="bg1"/>
                </a:solidFill>
                <a:sym typeface="Arial"/>
              </a:rPr>
              <a:t>Stelara SmPC, version 4 May 2021. Available from: www.ema.europa.eu/en/documents/product-information/stelara-epar-product-information_en.pdf</a:t>
            </a:r>
          </a:p>
          <a:p>
            <a:r>
              <a:rPr lang="en-GB" sz="533" dirty="0">
                <a:solidFill>
                  <a:schemeClr val="bg1"/>
                </a:solidFill>
                <a:sym typeface="Arial"/>
              </a:rPr>
              <a:t>Xeljanz SmPC, version 28 January 2021. Available from: www.ema.europa.eu/en/documents/product-information/xeljanz-epar-product-information_en.pdf. </a:t>
            </a:r>
          </a:p>
          <a:p>
            <a:r>
              <a:rPr lang="en-GB" sz="533" dirty="0">
                <a:solidFill>
                  <a:schemeClr val="bg1"/>
                </a:solidFill>
                <a:sym typeface="Arial"/>
              </a:rPr>
              <a:t>All SmPC accessed October 2021.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AD01B7F-E1F3-4A03-9FEF-E2140D52DEA9}"/>
              </a:ext>
            </a:extLst>
          </p:cNvPr>
          <p:cNvSpPr/>
          <p:nvPr/>
        </p:nvSpPr>
        <p:spPr>
          <a:xfrm>
            <a:off x="609600" y="2929860"/>
            <a:ext cx="10972800" cy="1162493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>
              <a:latin typeface="Verdana" panose="020B0604030504040204" pitchFamily="34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6D6C8891-E81B-43C9-ADF3-BFDE84F53C7D}"/>
              </a:ext>
            </a:extLst>
          </p:cNvPr>
          <p:cNvSpPr/>
          <p:nvPr/>
        </p:nvSpPr>
        <p:spPr>
          <a:xfrm>
            <a:off x="689933" y="3326960"/>
            <a:ext cx="368595" cy="36420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atin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BE8F0A-733E-490F-8490-37E428531189}"/>
              </a:ext>
            </a:extLst>
          </p:cNvPr>
          <p:cNvSpPr txBox="1"/>
          <p:nvPr/>
        </p:nvSpPr>
        <p:spPr>
          <a:xfrm>
            <a:off x="274084" y="2513738"/>
            <a:ext cx="163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1DE67B-A4CE-4E8A-8396-33948711367C}"/>
              </a:ext>
            </a:extLst>
          </p:cNvPr>
          <p:cNvSpPr txBox="1"/>
          <p:nvPr/>
        </p:nvSpPr>
        <p:spPr>
          <a:xfrm>
            <a:off x="316613" y="2513466"/>
            <a:ext cx="1115239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33" b="1" dirty="0">
                <a:latin typeface="Verdana" panose="020B0604030504040204" pitchFamily="34" charset="0"/>
              </a:rPr>
              <a:t>1999</a:t>
            </a:r>
          </a:p>
          <a:p>
            <a:pPr algn="ctr"/>
            <a:r>
              <a:rPr lang="en-GB" sz="1333" dirty="0">
                <a:latin typeface="Verdana" panose="020B0604030504040204" pitchFamily="34" charset="0"/>
              </a:rPr>
              <a:t>Infliximab</a:t>
            </a:r>
          </a:p>
          <a:p>
            <a:pPr algn="ctr"/>
            <a:r>
              <a:rPr lang="en-GB" sz="1333" dirty="0">
                <a:latin typeface="Verdana" panose="020B0604030504040204" pitchFamily="34" charset="0"/>
              </a:rPr>
              <a:t>CD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BEDA3991-E500-483E-92AE-863A27C0C409}"/>
              </a:ext>
            </a:extLst>
          </p:cNvPr>
          <p:cNvSpPr/>
          <p:nvPr/>
        </p:nvSpPr>
        <p:spPr>
          <a:xfrm>
            <a:off x="3300333" y="3345455"/>
            <a:ext cx="368595" cy="36420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atin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934631-4C59-4B5E-9624-A1A979C4DE1D}"/>
              </a:ext>
            </a:extLst>
          </p:cNvPr>
          <p:cNvSpPr txBox="1"/>
          <p:nvPr/>
        </p:nvSpPr>
        <p:spPr>
          <a:xfrm>
            <a:off x="2784058" y="2513465"/>
            <a:ext cx="1394045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33" b="1" dirty="0">
                <a:latin typeface="Verdana" panose="020B0604030504040204" pitchFamily="34" charset="0"/>
              </a:rPr>
              <a:t>2005</a:t>
            </a:r>
          </a:p>
          <a:p>
            <a:pPr algn="ctr"/>
            <a:r>
              <a:rPr lang="en-GB" sz="1333" dirty="0">
                <a:latin typeface="Verdana" panose="020B0604030504040204" pitchFamily="34" charset="0"/>
              </a:rPr>
              <a:t>Infliximab</a:t>
            </a:r>
          </a:p>
          <a:p>
            <a:pPr algn="ctr"/>
            <a:r>
              <a:rPr lang="en-GB" sz="1333" dirty="0">
                <a:latin typeface="Verdana" panose="020B0604030504040204" pitchFamily="34" charset="0"/>
              </a:rPr>
              <a:t>UC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F9C4F08A-3604-4911-946B-08AE025D2FA4}"/>
              </a:ext>
            </a:extLst>
          </p:cNvPr>
          <p:cNvSpPr/>
          <p:nvPr/>
        </p:nvSpPr>
        <p:spPr>
          <a:xfrm>
            <a:off x="2072527" y="3321772"/>
            <a:ext cx="368595" cy="36420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atin typeface="Verdan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81050F-DA74-4606-810B-A48534717DDD}"/>
              </a:ext>
            </a:extLst>
          </p:cNvPr>
          <p:cNvSpPr txBox="1"/>
          <p:nvPr/>
        </p:nvSpPr>
        <p:spPr>
          <a:xfrm>
            <a:off x="1605773" y="3911678"/>
            <a:ext cx="1321987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33" b="1" dirty="0">
                <a:latin typeface="Verdana" panose="020B0604030504040204" pitchFamily="34" charset="0"/>
              </a:rPr>
              <a:t>2002</a:t>
            </a:r>
          </a:p>
          <a:p>
            <a:pPr algn="ctr"/>
            <a:r>
              <a:rPr lang="en-GB" sz="1333" dirty="0">
                <a:latin typeface="Verdana" panose="020B0604030504040204" pitchFamily="34" charset="0"/>
              </a:rPr>
              <a:t>Adalimumab</a:t>
            </a:r>
          </a:p>
          <a:p>
            <a:pPr algn="ctr"/>
            <a:r>
              <a:rPr lang="en-GB" sz="1333" dirty="0">
                <a:latin typeface="Verdana" panose="020B0604030504040204" pitchFamily="34" charset="0"/>
              </a:rPr>
              <a:t>CD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C61129D2-993C-4B24-8C6D-F618B4F20918}"/>
              </a:ext>
            </a:extLst>
          </p:cNvPr>
          <p:cNvSpPr/>
          <p:nvPr/>
        </p:nvSpPr>
        <p:spPr>
          <a:xfrm>
            <a:off x="5088091" y="3334564"/>
            <a:ext cx="368595" cy="36420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atin typeface="Verdan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645E5D-5939-4CCD-870F-276F15537502}"/>
              </a:ext>
            </a:extLst>
          </p:cNvPr>
          <p:cNvSpPr txBox="1"/>
          <p:nvPr/>
        </p:nvSpPr>
        <p:spPr>
          <a:xfrm>
            <a:off x="4575366" y="2482076"/>
            <a:ext cx="1394045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33" b="1" dirty="0">
                <a:latin typeface="Verdana" panose="020B0604030504040204" pitchFamily="34" charset="0"/>
              </a:rPr>
              <a:t>2012</a:t>
            </a:r>
          </a:p>
          <a:p>
            <a:pPr algn="ctr"/>
            <a:r>
              <a:rPr lang="en-GB" sz="1333" dirty="0">
                <a:latin typeface="Verdana" panose="020B0604030504040204" pitchFamily="34" charset="0"/>
              </a:rPr>
              <a:t>Adalimumab</a:t>
            </a:r>
          </a:p>
          <a:p>
            <a:pPr algn="ctr"/>
            <a:r>
              <a:rPr lang="en-GB" sz="1333" dirty="0">
                <a:latin typeface="Verdana" panose="020B0604030504040204" pitchFamily="34" charset="0"/>
              </a:rPr>
              <a:t>UC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24762950-1214-461A-B0CB-91397F3C2928}"/>
              </a:ext>
            </a:extLst>
          </p:cNvPr>
          <p:cNvSpPr/>
          <p:nvPr/>
        </p:nvSpPr>
        <p:spPr>
          <a:xfrm>
            <a:off x="6203063" y="3331007"/>
            <a:ext cx="368595" cy="36420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atin typeface="Verdan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3DB8AC-168F-4330-ADBC-DD1CA10F84BF}"/>
              </a:ext>
            </a:extLst>
          </p:cNvPr>
          <p:cNvSpPr txBox="1"/>
          <p:nvPr/>
        </p:nvSpPr>
        <p:spPr>
          <a:xfrm>
            <a:off x="5748813" y="3853276"/>
            <a:ext cx="1277095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33" b="1" dirty="0">
                <a:latin typeface="Verdana" panose="020B0604030504040204" pitchFamily="34" charset="0"/>
              </a:rPr>
              <a:t>2013</a:t>
            </a:r>
          </a:p>
          <a:p>
            <a:pPr algn="ctr"/>
            <a:r>
              <a:rPr lang="en-GB" sz="1333" dirty="0">
                <a:latin typeface="Verdana" panose="020B0604030504040204" pitchFamily="34" charset="0"/>
              </a:rPr>
              <a:t>Golimumab</a:t>
            </a:r>
          </a:p>
          <a:p>
            <a:pPr algn="ctr"/>
            <a:r>
              <a:rPr lang="en-GB" sz="1333" dirty="0">
                <a:latin typeface="Verdana" panose="020B0604030504040204" pitchFamily="34" charset="0"/>
              </a:rPr>
              <a:t>UC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8359C4D2-1F33-4053-BE6D-25D21BCD2754}"/>
              </a:ext>
            </a:extLst>
          </p:cNvPr>
          <p:cNvSpPr/>
          <p:nvPr/>
        </p:nvSpPr>
        <p:spPr>
          <a:xfrm>
            <a:off x="8516495" y="3331007"/>
            <a:ext cx="368595" cy="36420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atin typeface="Verdan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81D0BA-89AA-4B5C-90FF-73DC707E78B3}"/>
              </a:ext>
            </a:extLst>
          </p:cNvPr>
          <p:cNvSpPr txBox="1"/>
          <p:nvPr/>
        </p:nvSpPr>
        <p:spPr>
          <a:xfrm>
            <a:off x="8020763" y="3840392"/>
            <a:ext cx="1394045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33" b="1" dirty="0">
                <a:latin typeface="Verdana" panose="020B0604030504040204" pitchFamily="34" charset="0"/>
              </a:rPr>
              <a:t>2016</a:t>
            </a:r>
          </a:p>
          <a:p>
            <a:pPr algn="ctr"/>
            <a:r>
              <a:rPr lang="en-GB" sz="1333" dirty="0">
                <a:latin typeface="Verdana" panose="020B0604030504040204" pitchFamily="34" charset="0"/>
              </a:rPr>
              <a:t>Ustekinumab</a:t>
            </a:r>
          </a:p>
          <a:p>
            <a:pPr algn="ctr"/>
            <a:r>
              <a:rPr lang="en-GB" sz="1333" dirty="0">
                <a:latin typeface="Verdana" panose="020B0604030504040204" pitchFamily="34" charset="0"/>
              </a:rPr>
              <a:t>CD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39EDB635-5000-435E-A55E-A71C78B75D64}"/>
              </a:ext>
            </a:extLst>
          </p:cNvPr>
          <p:cNvSpPr/>
          <p:nvPr/>
        </p:nvSpPr>
        <p:spPr>
          <a:xfrm>
            <a:off x="7374305" y="3321772"/>
            <a:ext cx="368595" cy="36420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atin typeface="Verdan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0D1868-5849-4D35-8D7F-FE4BD3CFD43C}"/>
              </a:ext>
            </a:extLst>
          </p:cNvPr>
          <p:cNvSpPr txBox="1"/>
          <p:nvPr/>
        </p:nvSpPr>
        <p:spPr>
          <a:xfrm>
            <a:off x="6796384" y="2368251"/>
            <a:ext cx="1470712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33" b="1" dirty="0">
                <a:latin typeface="Verdana" panose="020B0604030504040204" pitchFamily="34" charset="0"/>
              </a:rPr>
              <a:t>2014</a:t>
            </a:r>
          </a:p>
          <a:p>
            <a:pPr algn="ctr"/>
            <a:r>
              <a:rPr lang="en-GB" sz="1333" dirty="0">
                <a:latin typeface="Verdana" panose="020B0604030504040204" pitchFamily="34" charset="0"/>
              </a:rPr>
              <a:t>Vedolizumab</a:t>
            </a:r>
          </a:p>
          <a:p>
            <a:pPr algn="ctr"/>
            <a:r>
              <a:rPr lang="en-GB" sz="1333" dirty="0">
                <a:latin typeface="Verdana" panose="020B0604030504040204" pitchFamily="34" charset="0"/>
              </a:rPr>
              <a:t>CD/UC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0833E2CD-E957-4E0B-B89D-A8313BD2613D}"/>
              </a:ext>
            </a:extLst>
          </p:cNvPr>
          <p:cNvSpPr/>
          <p:nvPr/>
        </p:nvSpPr>
        <p:spPr>
          <a:xfrm>
            <a:off x="9566581" y="3327336"/>
            <a:ext cx="368595" cy="36420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atin typeface="Verdan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FFCAF0-1A7A-45CB-8E35-8F6DF80D6ED5}"/>
              </a:ext>
            </a:extLst>
          </p:cNvPr>
          <p:cNvSpPr txBox="1"/>
          <p:nvPr/>
        </p:nvSpPr>
        <p:spPr>
          <a:xfrm>
            <a:off x="9116842" y="2364780"/>
            <a:ext cx="1268073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33" b="1" dirty="0">
                <a:latin typeface="Verdana" panose="020B0604030504040204" pitchFamily="34" charset="0"/>
              </a:rPr>
              <a:t>2018</a:t>
            </a:r>
          </a:p>
          <a:p>
            <a:pPr algn="ctr"/>
            <a:r>
              <a:rPr lang="en-GB" sz="1333" dirty="0">
                <a:latin typeface="Verdana" panose="020B0604030504040204" pitchFamily="34" charset="0"/>
              </a:rPr>
              <a:t>Tofacitinib UC</a:t>
            </a: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8DC0B957-F242-4895-AAF5-BD2BBBEFA893}"/>
              </a:ext>
            </a:extLst>
          </p:cNvPr>
          <p:cNvSpPr/>
          <p:nvPr/>
        </p:nvSpPr>
        <p:spPr>
          <a:xfrm>
            <a:off x="10461332" y="3331007"/>
            <a:ext cx="368595" cy="36420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atin typeface="Verdan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FF2285-E9D0-4438-8E7B-5EFCFE3D18EF}"/>
              </a:ext>
            </a:extLst>
          </p:cNvPr>
          <p:cNvSpPr txBox="1"/>
          <p:nvPr/>
        </p:nvSpPr>
        <p:spPr>
          <a:xfrm>
            <a:off x="9838319" y="3863616"/>
            <a:ext cx="1394045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33" b="1" dirty="0">
                <a:latin typeface="Verdana" panose="020B0604030504040204" pitchFamily="34" charset="0"/>
              </a:rPr>
              <a:t>2019</a:t>
            </a:r>
          </a:p>
          <a:p>
            <a:pPr algn="ctr"/>
            <a:r>
              <a:rPr lang="en-GB" sz="1333" dirty="0">
                <a:latin typeface="Verdana" panose="020B0604030504040204" pitchFamily="34" charset="0"/>
              </a:rPr>
              <a:t>Ustekinumab UC</a:t>
            </a:r>
          </a:p>
        </p:txBody>
      </p:sp>
      <p:sp>
        <p:nvSpPr>
          <p:cNvPr id="37" name="Title 4">
            <a:extLst>
              <a:ext uri="{FF2B5EF4-FFF2-40B4-BE49-F238E27FC236}">
                <a16:creationId xmlns:a16="http://schemas.microsoft.com/office/drawing/2014/main" id="{C7AA1273-DCBB-4158-8B71-C5A43DBFAB4C}"/>
              </a:ext>
            </a:extLst>
          </p:cNvPr>
          <p:cNvSpPr txBox="1">
            <a:spLocks/>
          </p:cNvSpPr>
          <p:nvPr/>
        </p:nvSpPr>
        <p:spPr>
          <a:xfrm>
            <a:off x="608127" y="469192"/>
            <a:ext cx="10972800" cy="1143000"/>
          </a:xfrm>
        </p:spPr>
        <p:txBody>
          <a:bodyPr/>
          <a:lstStyle>
            <a:lvl1pPr algn="l" defTabSz="257175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53277C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GB" sz="2400" dirty="0"/>
              <a:t>Available treatment options for IBD</a:t>
            </a:r>
          </a:p>
        </p:txBody>
      </p:sp>
    </p:spTree>
    <p:extLst>
      <p:ext uri="{BB962C8B-B14F-4D97-AF65-F5344CB8AC3E}">
        <p14:creationId xmlns:p14="http://schemas.microsoft.com/office/powerpoint/2010/main" val="3825977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610C9747-6173-B85B-5813-CB9D0256C751}"/>
              </a:ext>
            </a:extLst>
          </p:cNvPr>
          <p:cNvSpPr txBox="1"/>
          <p:nvPr/>
        </p:nvSpPr>
        <p:spPr>
          <a:xfrm>
            <a:off x="1525588" y="1187450"/>
            <a:ext cx="9140825" cy="7080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/>
              </a:rPr>
              <a:t>Early use of biologics is associated with better clinical outcomes compared to late/conventional management</a:t>
            </a:r>
          </a:p>
        </p:txBody>
      </p:sp>
      <p:pic>
        <p:nvPicPr>
          <p:cNvPr id="54275" name="Picture 2">
            <a:extLst>
              <a:ext uri="{FF2B5EF4-FFF2-40B4-BE49-F238E27FC236}">
                <a16:creationId xmlns:a16="http://schemas.microsoft.com/office/drawing/2014/main" id="{67F5E28B-DF9F-3C62-DCAD-318ABAD0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2490788"/>
            <a:ext cx="53371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Gráfico 5" descr="Hogar con relleno sólido">
            <a:hlinkClick r:id="rId3" action="ppaction://hlinksldjump"/>
            <a:extLst>
              <a:ext uri="{FF2B5EF4-FFF2-40B4-BE49-F238E27FC236}">
                <a16:creationId xmlns:a16="http://schemas.microsoft.com/office/drawing/2014/main" id="{2C946658-6390-F4D9-AB0E-CE0A35BE4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188" y="141288"/>
            <a:ext cx="65881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77" name="Grupo 8">
            <a:extLst>
              <a:ext uri="{FF2B5EF4-FFF2-40B4-BE49-F238E27FC236}">
                <a16:creationId xmlns:a16="http://schemas.microsoft.com/office/drawing/2014/main" id="{ADB7ABC1-5345-4B80-081D-31CF2BE19803}"/>
              </a:ext>
            </a:extLst>
          </p:cNvPr>
          <p:cNvGrpSpPr>
            <a:grpSpLocks/>
          </p:cNvGrpSpPr>
          <p:nvPr/>
        </p:nvGrpSpPr>
        <p:grpSpPr bwMode="auto">
          <a:xfrm>
            <a:off x="477838" y="2209800"/>
            <a:ext cx="5387975" cy="3794125"/>
            <a:chOff x="1267526" y="2769834"/>
            <a:chExt cx="5388595" cy="379261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BB6D03BB-7014-B019-8E6A-5AE66CC012C8}"/>
                </a:ext>
              </a:extLst>
            </p:cNvPr>
            <p:cNvSpPr/>
            <p:nvPr/>
          </p:nvSpPr>
          <p:spPr>
            <a:xfrm>
              <a:off x="1267526" y="2769834"/>
              <a:ext cx="1503535" cy="2078795"/>
            </a:xfrm>
            <a:custGeom>
              <a:avLst/>
              <a:gdLst>
                <a:gd name="connsiteX0" fmla="*/ 0 w 1886122"/>
                <a:gd name="connsiteY0" fmla="*/ 188612 h 3258105"/>
                <a:gd name="connsiteX1" fmla="*/ 188612 w 1886122"/>
                <a:gd name="connsiteY1" fmla="*/ 0 h 3258105"/>
                <a:gd name="connsiteX2" fmla="*/ 1697510 w 1886122"/>
                <a:gd name="connsiteY2" fmla="*/ 0 h 3258105"/>
                <a:gd name="connsiteX3" fmla="*/ 1886122 w 1886122"/>
                <a:gd name="connsiteY3" fmla="*/ 188612 h 3258105"/>
                <a:gd name="connsiteX4" fmla="*/ 1886122 w 1886122"/>
                <a:gd name="connsiteY4" fmla="*/ 3069493 h 3258105"/>
                <a:gd name="connsiteX5" fmla="*/ 1697510 w 1886122"/>
                <a:gd name="connsiteY5" fmla="*/ 3258105 h 3258105"/>
                <a:gd name="connsiteX6" fmla="*/ 188612 w 1886122"/>
                <a:gd name="connsiteY6" fmla="*/ 3258105 h 3258105"/>
                <a:gd name="connsiteX7" fmla="*/ 0 w 1886122"/>
                <a:gd name="connsiteY7" fmla="*/ 3069493 h 3258105"/>
                <a:gd name="connsiteX8" fmla="*/ 0 w 1886122"/>
                <a:gd name="connsiteY8" fmla="*/ 188612 h 325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6122" h="3258105">
                  <a:moveTo>
                    <a:pt x="0" y="188612"/>
                  </a:moveTo>
                  <a:cubicBezTo>
                    <a:pt x="0" y="84444"/>
                    <a:pt x="84444" y="0"/>
                    <a:pt x="188612" y="0"/>
                  </a:cubicBezTo>
                  <a:lnTo>
                    <a:pt x="1697510" y="0"/>
                  </a:lnTo>
                  <a:cubicBezTo>
                    <a:pt x="1801678" y="0"/>
                    <a:pt x="1886122" y="84444"/>
                    <a:pt x="1886122" y="188612"/>
                  </a:cubicBezTo>
                  <a:lnTo>
                    <a:pt x="1886122" y="3069493"/>
                  </a:lnTo>
                  <a:cubicBezTo>
                    <a:pt x="1886122" y="3173661"/>
                    <a:pt x="1801678" y="3258105"/>
                    <a:pt x="1697510" y="3258105"/>
                  </a:cubicBezTo>
                  <a:lnTo>
                    <a:pt x="188612" y="3258105"/>
                  </a:lnTo>
                  <a:cubicBezTo>
                    <a:pt x="84444" y="3258105"/>
                    <a:pt x="0" y="3173661"/>
                    <a:pt x="0" y="3069493"/>
                  </a:cubicBezTo>
                  <a:lnTo>
                    <a:pt x="0" y="18861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9352" tIns="1452594" rIns="149352" bIns="800973" spcCol="1270" anchor="ctr"/>
            <a:lstStyle/>
            <a:p>
              <a:pPr algn="ctr" defTabSz="9334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1600" dirty="0" err="1">
                  <a:solidFill>
                    <a:srgbClr val="002060"/>
                  </a:solidFill>
                </a:rPr>
                <a:t>Improved</a:t>
              </a:r>
              <a:r>
                <a:rPr lang="es-ES_tradnl" sz="1600" dirty="0">
                  <a:solidFill>
                    <a:srgbClr val="002060"/>
                  </a:solidFill>
                </a:rPr>
                <a:t> </a:t>
              </a:r>
              <a:r>
                <a:rPr lang="es-ES_tradnl" sz="1600" dirty="0" err="1">
                  <a:solidFill>
                    <a:srgbClr val="002060"/>
                  </a:solidFill>
                </a:rPr>
                <a:t>clinical</a:t>
              </a:r>
              <a:r>
                <a:rPr lang="es-ES_tradnl" sz="1600" dirty="0">
                  <a:solidFill>
                    <a:srgbClr val="002060"/>
                  </a:solidFill>
                </a:rPr>
                <a:t> </a:t>
              </a:r>
              <a:r>
                <a:rPr lang="es-ES_tradnl" sz="1600" dirty="0" err="1">
                  <a:solidFill>
                    <a:srgbClr val="002060"/>
                  </a:solidFill>
                </a:rPr>
                <a:t>outcomes</a:t>
              </a:r>
              <a:endParaRPr lang="es-ES" sz="1600" dirty="0">
                <a:solidFill>
                  <a:srgbClr val="002060"/>
                </a:solidFill>
              </a:endParaRP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8574609B-F69B-A8F0-AFEC-3DE1224CA442}"/>
                </a:ext>
              </a:extLst>
            </p:cNvPr>
            <p:cNvSpPr/>
            <p:nvPr/>
          </p:nvSpPr>
          <p:spPr>
            <a:xfrm>
              <a:off x="1667622" y="2930108"/>
              <a:ext cx="744623" cy="744240"/>
            </a:xfrm>
            <a:prstGeom prst="ellipse">
              <a:avLst/>
            </a:prstGeom>
            <a:blipFill>
              <a:blip r:embed="rId5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10CA055B-2158-9246-D4BF-5DA99799445B}"/>
                </a:ext>
              </a:extLst>
            </p:cNvPr>
            <p:cNvSpPr/>
            <p:nvPr/>
          </p:nvSpPr>
          <p:spPr>
            <a:xfrm>
              <a:off x="3210850" y="2769834"/>
              <a:ext cx="1501948" cy="2078795"/>
            </a:xfrm>
            <a:custGeom>
              <a:avLst/>
              <a:gdLst>
                <a:gd name="connsiteX0" fmla="*/ 0 w 1886122"/>
                <a:gd name="connsiteY0" fmla="*/ 188612 h 3258105"/>
                <a:gd name="connsiteX1" fmla="*/ 188612 w 1886122"/>
                <a:gd name="connsiteY1" fmla="*/ 0 h 3258105"/>
                <a:gd name="connsiteX2" fmla="*/ 1697510 w 1886122"/>
                <a:gd name="connsiteY2" fmla="*/ 0 h 3258105"/>
                <a:gd name="connsiteX3" fmla="*/ 1886122 w 1886122"/>
                <a:gd name="connsiteY3" fmla="*/ 188612 h 3258105"/>
                <a:gd name="connsiteX4" fmla="*/ 1886122 w 1886122"/>
                <a:gd name="connsiteY4" fmla="*/ 3069493 h 3258105"/>
                <a:gd name="connsiteX5" fmla="*/ 1697510 w 1886122"/>
                <a:gd name="connsiteY5" fmla="*/ 3258105 h 3258105"/>
                <a:gd name="connsiteX6" fmla="*/ 188612 w 1886122"/>
                <a:gd name="connsiteY6" fmla="*/ 3258105 h 3258105"/>
                <a:gd name="connsiteX7" fmla="*/ 0 w 1886122"/>
                <a:gd name="connsiteY7" fmla="*/ 3069493 h 3258105"/>
                <a:gd name="connsiteX8" fmla="*/ 0 w 1886122"/>
                <a:gd name="connsiteY8" fmla="*/ 188612 h 325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6122" h="3258105">
                  <a:moveTo>
                    <a:pt x="0" y="188612"/>
                  </a:moveTo>
                  <a:cubicBezTo>
                    <a:pt x="0" y="84444"/>
                    <a:pt x="84444" y="0"/>
                    <a:pt x="188612" y="0"/>
                  </a:cubicBezTo>
                  <a:lnTo>
                    <a:pt x="1697510" y="0"/>
                  </a:lnTo>
                  <a:cubicBezTo>
                    <a:pt x="1801678" y="0"/>
                    <a:pt x="1886122" y="84444"/>
                    <a:pt x="1886122" y="188612"/>
                  </a:cubicBezTo>
                  <a:lnTo>
                    <a:pt x="1886122" y="3069493"/>
                  </a:lnTo>
                  <a:cubicBezTo>
                    <a:pt x="1886122" y="3173661"/>
                    <a:pt x="1801678" y="3258105"/>
                    <a:pt x="1697510" y="3258105"/>
                  </a:cubicBezTo>
                  <a:lnTo>
                    <a:pt x="188612" y="3258105"/>
                  </a:lnTo>
                  <a:cubicBezTo>
                    <a:pt x="84444" y="3258105"/>
                    <a:pt x="0" y="3173661"/>
                    <a:pt x="0" y="3069493"/>
                  </a:cubicBezTo>
                  <a:lnTo>
                    <a:pt x="0" y="18861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9352" tIns="1452594" rIns="149352" bIns="800973" spcCol="1270" anchor="ctr"/>
            <a:lstStyle/>
            <a:p>
              <a:pPr algn="ctr" defTabSz="9334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1600" dirty="0" err="1">
                  <a:solidFill>
                    <a:srgbClr val="002060"/>
                  </a:solidFill>
                </a:rPr>
                <a:t>Lower</a:t>
              </a:r>
              <a:r>
                <a:rPr lang="es-ES_tradnl" sz="1600" dirty="0">
                  <a:solidFill>
                    <a:srgbClr val="002060"/>
                  </a:solidFill>
                </a:rPr>
                <a:t> </a:t>
              </a:r>
              <a:r>
                <a:rPr lang="es-ES_tradnl" sz="1600" dirty="0" err="1">
                  <a:solidFill>
                    <a:srgbClr val="002060"/>
                  </a:solidFill>
                </a:rPr>
                <a:t>rates</a:t>
              </a:r>
              <a:r>
                <a:rPr lang="es-ES_tradnl" sz="1600" dirty="0">
                  <a:solidFill>
                    <a:srgbClr val="002060"/>
                  </a:solidFill>
                </a:rPr>
                <a:t> </a:t>
              </a:r>
              <a:r>
                <a:rPr lang="es-ES_tradnl" sz="1600" dirty="0" err="1">
                  <a:solidFill>
                    <a:srgbClr val="002060"/>
                  </a:solidFill>
                </a:rPr>
                <a:t>of</a:t>
              </a:r>
              <a:r>
                <a:rPr lang="es-ES_tradnl" sz="1600" dirty="0">
                  <a:solidFill>
                    <a:srgbClr val="002060"/>
                  </a:solidFill>
                </a:rPr>
                <a:t> relapse</a:t>
              </a:r>
              <a:endParaRPr lang="es-ES" sz="1600" dirty="0">
                <a:solidFill>
                  <a:srgbClr val="002060"/>
                </a:solidFill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82ADB3C2-0351-B26F-A4FD-9A87348A7E5E}"/>
                </a:ext>
              </a:extLst>
            </p:cNvPr>
            <p:cNvSpPr/>
            <p:nvPr/>
          </p:nvSpPr>
          <p:spPr>
            <a:xfrm>
              <a:off x="3610946" y="2930108"/>
              <a:ext cx="743035" cy="744240"/>
            </a:xfrm>
            <a:prstGeom prst="ellipse">
              <a:avLst/>
            </a:prstGeom>
            <a:blipFill>
              <a:blip r:embed="rId6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0EAB4D02-79DC-34F9-43FC-AB568BB2E097}"/>
                </a:ext>
              </a:extLst>
            </p:cNvPr>
            <p:cNvSpPr/>
            <p:nvPr/>
          </p:nvSpPr>
          <p:spPr>
            <a:xfrm>
              <a:off x="5152585" y="2769834"/>
              <a:ext cx="1503536" cy="2078795"/>
            </a:xfrm>
            <a:custGeom>
              <a:avLst/>
              <a:gdLst>
                <a:gd name="connsiteX0" fmla="*/ 0 w 1886122"/>
                <a:gd name="connsiteY0" fmla="*/ 188612 h 3258105"/>
                <a:gd name="connsiteX1" fmla="*/ 188612 w 1886122"/>
                <a:gd name="connsiteY1" fmla="*/ 0 h 3258105"/>
                <a:gd name="connsiteX2" fmla="*/ 1697510 w 1886122"/>
                <a:gd name="connsiteY2" fmla="*/ 0 h 3258105"/>
                <a:gd name="connsiteX3" fmla="*/ 1886122 w 1886122"/>
                <a:gd name="connsiteY3" fmla="*/ 188612 h 3258105"/>
                <a:gd name="connsiteX4" fmla="*/ 1886122 w 1886122"/>
                <a:gd name="connsiteY4" fmla="*/ 3069493 h 3258105"/>
                <a:gd name="connsiteX5" fmla="*/ 1697510 w 1886122"/>
                <a:gd name="connsiteY5" fmla="*/ 3258105 h 3258105"/>
                <a:gd name="connsiteX6" fmla="*/ 188612 w 1886122"/>
                <a:gd name="connsiteY6" fmla="*/ 3258105 h 3258105"/>
                <a:gd name="connsiteX7" fmla="*/ 0 w 1886122"/>
                <a:gd name="connsiteY7" fmla="*/ 3069493 h 3258105"/>
                <a:gd name="connsiteX8" fmla="*/ 0 w 1886122"/>
                <a:gd name="connsiteY8" fmla="*/ 188612 h 325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6122" h="3258105">
                  <a:moveTo>
                    <a:pt x="0" y="188612"/>
                  </a:moveTo>
                  <a:cubicBezTo>
                    <a:pt x="0" y="84444"/>
                    <a:pt x="84444" y="0"/>
                    <a:pt x="188612" y="0"/>
                  </a:cubicBezTo>
                  <a:lnTo>
                    <a:pt x="1697510" y="0"/>
                  </a:lnTo>
                  <a:cubicBezTo>
                    <a:pt x="1801678" y="0"/>
                    <a:pt x="1886122" y="84444"/>
                    <a:pt x="1886122" y="188612"/>
                  </a:cubicBezTo>
                  <a:lnTo>
                    <a:pt x="1886122" y="3069493"/>
                  </a:lnTo>
                  <a:cubicBezTo>
                    <a:pt x="1886122" y="3173661"/>
                    <a:pt x="1801678" y="3258105"/>
                    <a:pt x="1697510" y="3258105"/>
                  </a:cubicBezTo>
                  <a:lnTo>
                    <a:pt x="188612" y="3258105"/>
                  </a:lnTo>
                  <a:cubicBezTo>
                    <a:pt x="84444" y="3258105"/>
                    <a:pt x="0" y="3173661"/>
                    <a:pt x="0" y="3069493"/>
                  </a:cubicBezTo>
                  <a:lnTo>
                    <a:pt x="0" y="18861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9352" tIns="1452594" rIns="149352" bIns="800973" spcCol="1270" anchor="ctr"/>
            <a:lstStyle/>
            <a:p>
              <a:pPr algn="ctr" defTabSz="9334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rgbClr val="002060"/>
                  </a:solidFill>
                </a:rPr>
                <a:t>Higher rates of clinical remission</a:t>
              </a:r>
              <a:endParaRPr lang="es-ES" sz="1600" dirty="0">
                <a:solidFill>
                  <a:srgbClr val="002060"/>
                </a:solidFill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2796E063-A648-5639-C601-01B7307E58CD}"/>
                </a:ext>
              </a:extLst>
            </p:cNvPr>
            <p:cNvSpPr/>
            <p:nvPr/>
          </p:nvSpPr>
          <p:spPr>
            <a:xfrm>
              <a:off x="5554269" y="2930108"/>
              <a:ext cx="743035" cy="744240"/>
            </a:xfrm>
            <a:prstGeom prst="ellipse">
              <a:avLst/>
            </a:prstGeom>
            <a:blipFill>
              <a:blip r:embed="rId7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C21E67C1-6117-2E71-0066-1B2232382BFC}"/>
                </a:ext>
              </a:extLst>
            </p:cNvPr>
            <p:cNvSpPr/>
            <p:nvPr/>
          </p:nvSpPr>
          <p:spPr>
            <a:xfrm>
              <a:off x="2315397" y="4483649"/>
              <a:ext cx="1503535" cy="2078795"/>
            </a:xfrm>
            <a:custGeom>
              <a:avLst/>
              <a:gdLst>
                <a:gd name="connsiteX0" fmla="*/ 0 w 1886122"/>
                <a:gd name="connsiteY0" fmla="*/ 188612 h 3258105"/>
                <a:gd name="connsiteX1" fmla="*/ 188612 w 1886122"/>
                <a:gd name="connsiteY1" fmla="*/ 0 h 3258105"/>
                <a:gd name="connsiteX2" fmla="*/ 1697510 w 1886122"/>
                <a:gd name="connsiteY2" fmla="*/ 0 h 3258105"/>
                <a:gd name="connsiteX3" fmla="*/ 1886122 w 1886122"/>
                <a:gd name="connsiteY3" fmla="*/ 188612 h 3258105"/>
                <a:gd name="connsiteX4" fmla="*/ 1886122 w 1886122"/>
                <a:gd name="connsiteY4" fmla="*/ 3069493 h 3258105"/>
                <a:gd name="connsiteX5" fmla="*/ 1697510 w 1886122"/>
                <a:gd name="connsiteY5" fmla="*/ 3258105 h 3258105"/>
                <a:gd name="connsiteX6" fmla="*/ 188612 w 1886122"/>
                <a:gd name="connsiteY6" fmla="*/ 3258105 h 3258105"/>
                <a:gd name="connsiteX7" fmla="*/ 0 w 1886122"/>
                <a:gd name="connsiteY7" fmla="*/ 3069493 h 3258105"/>
                <a:gd name="connsiteX8" fmla="*/ 0 w 1886122"/>
                <a:gd name="connsiteY8" fmla="*/ 188612 h 325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6122" h="3258105">
                  <a:moveTo>
                    <a:pt x="0" y="188612"/>
                  </a:moveTo>
                  <a:cubicBezTo>
                    <a:pt x="0" y="84444"/>
                    <a:pt x="84444" y="0"/>
                    <a:pt x="188612" y="0"/>
                  </a:cubicBezTo>
                  <a:lnTo>
                    <a:pt x="1697510" y="0"/>
                  </a:lnTo>
                  <a:cubicBezTo>
                    <a:pt x="1801678" y="0"/>
                    <a:pt x="1886122" y="84444"/>
                    <a:pt x="1886122" y="188612"/>
                  </a:cubicBezTo>
                  <a:lnTo>
                    <a:pt x="1886122" y="3069493"/>
                  </a:lnTo>
                  <a:cubicBezTo>
                    <a:pt x="1886122" y="3173661"/>
                    <a:pt x="1801678" y="3258105"/>
                    <a:pt x="1697510" y="3258105"/>
                  </a:cubicBezTo>
                  <a:lnTo>
                    <a:pt x="188612" y="3258105"/>
                  </a:lnTo>
                  <a:cubicBezTo>
                    <a:pt x="84444" y="3258105"/>
                    <a:pt x="0" y="3173661"/>
                    <a:pt x="0" y="3069493"/>
                  </a:cubicBezTo>
                  <a:lnTo>
                    <a:pt x="0" y="18861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9352" tIns="1452594" rIns="149352" bIns="800973" spcCol="1270" anchor="ctr"/>
            <a:lstStyle/>
            <a:p>
              <a:pPr algn="ctr" defTabSz="9334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rgbClr val="002060"/>
                  </a:solidFill>
                </a:rPr>
                <a:t>Higher rates of mucosal healing</a:t>
              </a:r>
              <a:endParaRPr lang="es-ES" sz="1600" dirty="0">
                <a:solidFill>
                  <a:srgbClr val="002060"/>
                </a:solidFill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0324EA74-77E0-8A4B-BC4F-9D1CD5C18F8D}"/>
                </a:ext>
              </a:extLst>
            </p:cNvPr>
            <p:cNvSpPr/>
            <p:nvPr/>
          </p:nvSpPr>
          <p:spPr>
            <a:xfrm>
              <a:off x="2717080" y="4642336"/>
              <a:ext cx="743035" cy="745827"/>
            </a:xfrm>
            <a:prstGeom prst="ellipse">
              <a:avLst/>
            </a:prstGeom>
            <a:blipFill>
              <a:blip r:embed="rId8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DD359254-7439-F4C6-0499-027346D3054B}"/>
                </a:ext>
              </a:extLst>
            </p:cNvPr>
            <p:cNvSpPr/>
            <p:nvPr/>
          </p:nvSpPr>
          <p:spPr>
            <a:xfrm>
              <a:off x="4219028" y="4483649"/>
              <a:ext cx="1503536" cy="2078795"/>
            </a:xfrm>
            <a:custGeom>
              <a:avLst/>
              <a:gdLst>
                <a:gd name="connsiteX0" fmla="*/ 0 w 1886122"/>
                <a:gd name="connsiteY0" fmla="*/ 188612 h 3258105"/>
                <a:gd name="connsiteX1" fmla="*/ 188612 w 1886122"/>
                <a:gd name="connsiteY1" fmla="*/ 0 h 3258105"/>
                <a:gd name="connsiteX2" fmla="*/ 1697510 w 1886122"/>
                <a:gd name="connsiteY2" fmla="*/ 0 h 3258105"/>
                <a:gd name="connsiteX3" fmla="*/ 1886122 w 1886122"/>
                <a:gd name="connsiteY3" fmla="*/ 188612 h 3258105"/>
                <a:gd name="connsiteX4" fmla="*/ 1886122 w 1886122"/>
                <a:gd name="connsiteY4" fmla="*/ 3069493 h 3258105"/>
                <a:gd name="connsiteX5" fmla="*/ 1697510 w 1886122"/>
                <a:gd name="connsiteY5" fmla="*/ 3258105 h 3258105"/>
                <a:gd name="connsiteX6" fmla="*/ 188612 w 1886122"/>
                <a:gd name="connsiteY6" fmla="*/ 3258105 h 3258105"/>
                <a:gd name="connsiteX7" fmla="*/ 0 w 1886122"/>
                <a:gd name="connsiteY7" fmla="*/ 3069493 h 3258105"/>
                <a:gd name="connsiteX8" fmla="*/ 0 w 1886122"/>
                <a:gd name="connsiteY8" fmla="*/ 188612 h 325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6122" h="3258105">
                  <a:moveTo>
                    <a:pt x="0" y="188612"/>
                  </a:moveTo>
                  <a:cubicBezTo>
                    <a:pt x="0" y="84444"/>
                    <a:pt x="84444" y="0"/>
                    <a:pt x="188612" y="0"/>
                  </a:cubicBezTo>
                  <a:lnTo>
                    <a:pt x="1697510" y="0"/>
                  </a:lnTo>
                  <a:cubicBezTo>
                    <a:pt x="1801678" y="0"/>
                    <a:pt x="1886122" y="84444"/>
                    <a:pt x="1886122" y="188612"/>
                  </a:cubicBezTo>
                  <a:lnTo>
                    <a:pt x="1886122" y="3069493"/>
                  </a:lnTo>
                  <a:cubicBezTo>
                    <a:pt x="1886122" y="3173661"/>
                    <a:pt x="1801678" y="3258105"/>
                    <a:pt x="1697510" y="3258105"/>
                  </a:cubicBezTo>
                  <a:lnTo>
                    <a:pt x="188612" y="3258105"/>
                  </a:lnTo>
                  <a:cubicBezTo>
                    <a:pt x="84444" y="3258105"/>
                    <a:pt x="0" y="3173661"/>
                    <a:pt x="0" y="3069493"/>
                  </a:cubicBezTo>
                  <a:lnTo>
                    <a:pt x="0" y="18861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9352" tIns="1452594" rIns="149352" bIns="800973" spcCol="1270" anchor="ctr"/>
            <a:lstStyle/>
            <a:p>
              <a:pPr algn="ctr" defTabSz="9334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1600">
                  <a:solidFill>
                    <a:srgbClr val="002060"/>
                  </a:solidFill>
                </a:rPr>
                <a:t>RWE</a:t>
              </a:r>
              <a:endParaRPr lang="es-ES" sz="2100">
                <a:solidFill>
                  <a:srgbClr val="002060"/>
                </a:solidFill>
              </a:endParaRP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6CDF02D1-DBC2-7ADD-D1B9-74B80475333C}"/>
                </a:ext>
              </a:extLst>
            </p:cNvPr>
            <p:cNvSpPr/>
            <p:nvPr/>
          </p:nvSpPr>
          <p:spPr>
            <a:xfrm>
              <a:off x="4620712" y="4642336"/>
              <a:ext cx="743035" cy="745827"/>
            </a:xfrm>
            <a:prstGeom prst="ellipse">
              <a:avLst/>
            </a:prstGeom>
            <a:blipFill>
              <a:blip r:embed="rId9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sp>
        <p:nvSpPr>
          <p:cNvPr id="54278" name="Título 5">
            <a:extLst>
              <a:ext uri="{FF2B5EF4-FFF2-40B4-BE49-F238E27FC236}">
                <a16:creationId xmlns:a16="http://schemas.microsoft.com/office/drawing/2014/main" id="{3AB6908D-F2E0-7592-6F19-430651C48F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7463"/>
            <a:ext cx="10515600" cy="1181100"/>
          </a:xfrm>
        </p:spPr>
        <p:txBody>
          <a:bodyPr/>
          <a:lstStyle/>
          <a:p>
            <a:pPr eaLnBrk="1" hangingPunct="1"/>
            <a:r>
              <a:rPr lang="es-ES" altLang="en-US" sz="3600" b="1">
                <a:solidFill>
                  <a:srgbClr val="C00000"/>
                </a:solidFill>
              </a:rPr>
              <a:t>Early diagnosis and early treatment improve outcomes</a:t>
            </a:r>
          </a:p>
        </p:txBody>
      </p:sp>
      <p:sp>
        <p:nvSpPr>
          <p:cNvPr id="54279" name="CuadroTexto 1">
            <a:extLst>
              <a:ext uri="{FF2B5EF4-FFF2-40B4-BE49-F238E27FC236}">
                <a16:creationId xmlns:a16="http://schemas.microsoft.com/office/drawing/2014/main" id="{5F6EDD7A-991B-EDBD-8DCD-FE1A0E32D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613" y="6532563"/>
            <a:ext cx="5259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400"/>
              <a:t>Ungaro, Aliment Pharmacol Ther 2020; Noor, Inflamm Bowel Dis 2021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51">
            <a:extLst>
              <a:ext uri="{FF2B5EF4-FFF2-40B4-BE49-F238E27FC236}">
                <a16:creationId xmlns:a16="http://schemas.microsoft.com/office/drawing/2014/main" id="{5569022E-E459-CF85-3BA9-A49C6CA7F370}"/>
              </a:ext>
            </a:extLst>
          </p:cNvPr>
          <p:cNvSpPr txBox="1"/>
          <p:nvPr/>
        </p:nvSpPr>
        <p:spPr>
          <a:xfrm rot="16200000">
            <a:off x="5231607" y="-3399631"/>
            <a:ext cx="1963737" cy="10721975"/>
          </a:xfrm>
          <a:prstGeom prst="roundRect">
            <a:avLst>
              <a:gd name="adj" fmla="val 3962"/>
            </a:avLst>
          </a:prstGeom>
          <a:solidFill>
            <a:srgbClr val="91CED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/>
          <a:lstStyle/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lang="en-US" sz="1200" b="1" kern="0">
                <a:solidFill>
                  <a:srgbClr val="91CEDF">
                    <a:lumMod val="50000"/>
                  </a:srgbClr>
                </a:solidFill>
                <a:latin typeface="Verdana"/>
              </a:rPr>
              <a:t>ENFERMEDAD DE CROHN</a:t>
            </a:r>
          </a:p>
        </p:txBody>
      </p:sp>
      <p:sp>
        <p:nvSpPr>
          <p:cNvPr id="132" name="TextBox 52">
            <a:extLst>
              <a:ext uri="{FF2B5EF4-FFF2-40B4-BE49-F238E27FC236}">
                <a16:creationId xmlns:a16="http://schemas.microsoft.com/office/drawing/2014/main" id="{7DD10B41-EE10-FD29-DB1B-1A7F6E610E51}"/>
              </a:ext>
            </a:extLst>
          </p:cNvPr>
          <p:cNvSpPr txBox="1"/>
          <p:nvPr/>
        </p:nvSpPr>
        <p:spPr>
          <a:xfrm rot="16200000">
            <a:off x="4944270" y="-1159669"/>
            <a:ext cx="2538412" cy="10721975"/>
          </a:xfrm>
          <a:prstGeom prst="roundRect">
            <a:avLst>
              <a:gd name="adj" fmla="val 3109"/>
            </a:avLst>
          </a:prstGeom>
          <a:solidFill>
            <a:srgbClr val="92BE50">
              <a:lumMod val="40000"/>
              <a:lumOff val="60000"/>
              <a:alpha val="50000"/>
            </a:srgbClr>
          </a:solidFill>
          <a:ln>
            <a:noFill/>
          </a:ln>
          <a:effectLst/>
        </p:spPr>
        <p:txBody>
          <a:bodyPr lIns="0" tIns="0" rIns="0" bIns="0"/>
          <a:lstStyle/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lang="en-US" sz="1400" b="1" kern="0">
                <a:solidFill>
                  <a:srgbClr val="92BE50">
                    <a:lumMod val="75000"/>
                  </a:srgbClr>
                </a:solidFill>
                <a:latin typeface="Verdana"/>
              </a:rPr>
              <a:t>COLITIS ULCEROSA</a:t>
            </a:r>
          </a:p>
        </p:txBody>
      </p:sp>
      <p:cxnSp>
        <p:nvCxnSpPr>
          <p:cNvPr id="52228" name="Straight Connector 83">
            <a:extLst>
              <a:ext uri="{FF2B5EF4-FFF2-40B4-BE49-F238E27FC236}">
                <a16:creationId xmlns:a16="http://schemas.microsoft.com/office/drawing/2014/main" id="{B3221C82-17BC-7B40-6C3C-308951F2DA51}"/>
              </a:ext>
            </a:extLst>
          </p:cNvPr>
          <p:cNvCxnSpPr>
            <a:cxnSpLocks/>
          </p:cNvCxnSpPr>
          <p:nvPr/>
        </p:nvCxnSpPr>
        <p:spPr bwMode="auto">
          <a:xfrm flipV="1">
            <a:off x="10113963" y="2468563"/>
            <a:ext cx="0" cy="1477962"/>
          </a:xfrm>
          <a:prstGeom prst="line">
            <a:avLst/>
          </a:prstGeom>
          <a:noFill/>
          <a:ln w="19050" algn="ctr">
            <a:solidFill>
              <a:srgbClr val="3D3D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29" name="Straight Connector 83">
            <a:extLst>
              <a:ext uri="{FF2B5EF4-FFF2-40B4-BE49-F238E27FC236}">
                <a16:creationId xmlns:a16="http://schemas.microsoft.com/office/drawing/2014/main" id="{B4897EAB-7311-B824-BA6A-FE1EC60692BE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98150" y="3167063"/>
            <a:ext cx="0" cy="404812"/>
          </a:xfrm>
          <a:prstGeom prst="line">
            <a:avLst/>
          </a:prstGeom>
          <a:noFill/>
          <a:ln w="19050" algn="ctr">
            <a:solidFill>
              <a:srgbClr val="3D3D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0" name="Straight Connector 83">
            <a:extLst>
              <a:ext uri="{FF2B5EF4-FFF2-40B4-BE49-F238E27FC236}">
                <a16:creationId xmlns:a16="http://schemas.microsoft.com/office/drawing/2014/main" id="{07E61B3C-20F8-B448-6750-591ED0FC1A67}"/>
              </a:ext>
            </a:extLst>
          </p:cNvPr>
          <p:cNvCxnSpPr>
            <a:cxnSpLocks/>
          </p:cNvCxnSpPr>
          <p:nvPr/>
        </p:nvCxnSpPr>
        <p:spPr bwMode="auto">
          <a:xfrm flipV="1">
            <a:off x="9620250" y="1939925"/>
            <a:ext cx="0" cy="2598738"/>
          </a:xfrm>
          <a:prstGeom prst="line">
            <a:avLst/>
          </a:prstGeom>
          <a:noFill/>
          <a:ln w="19050" algn="ctr">
            <a:solidFill>
              <a:srgbClr val="3D3D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1" name="Straight Connector 83">
            <a:extLst>
              <a:ext uri="{FF2B5EF4-FFF2-40B4-BE49-F238E27FC236}">
                <a16:creationId xmlns:a16="http://schemas.microsoft.com/office/drawing/2014/main" id="{A60C27B6-9568-F2D8-B2DF-331D39BD36DF}"/>
              </a:ext>
            </a:extLst>
          </p:cNvPr>
          <p:cNvCxnSpPr>
            <a:cxnSpLocks/>
          </p:cNvCxnSpPr>
          <p:nvPr/>
        </p:nvCxnSpPr>
        <p:spPr bwMode="auto">
          <a:xfrm flipV="1">
            <a:off x="9144000" y="1563688"/>
            <a:ext cx="0" cy="3576637"/>
          </a:xfrm>
          <a:prstGeom prst="line">
            <a:avLst/>
          </a:prstGeom>
          <a:noFill/>
          <a:ln w="19050" algn="ctr">
            <a:solidFill>
              <a:srgbClr val="3D3D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2" name="Text Placeholder 3">
            <a:extLst>
              <a:ext uri="{FF2B5EF4-FFF2-40B4-BE49-F238E27FC236}">
                <a16:creationId xmlns:a16="http://schemas.microsoft.com/office/drawing/2014/main" id="{9216FB47-7AC3-FE22-2827-83A29124F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6142038"/>
            <a:ext cx="1049337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800">
                <a:solidFill>
                  <a:srgbClr val="3D3D40"/>
                </a:solidFill>
              </a:rPr>
              <a:t>*Figure reflects EMA approval dates and only includes biologics and targeted synthetic small molecules. Other IBD treatment options include aminosalicylates, corticosteroids and immunomodulators. </a:t>
            </a:r>
            <a:br>
              <a:rPr lang="en-GB" altLang="en-US" sz="800">
                <a:solidFill>
                  <a:srgbClr val="3D3D40"/>
                </a:solidFill>
              </a:rPr>
            </a:br>
            <a:r>
              <a:rPr lang="en-GB" altLang="en-US" sz="800">
                <a:solidFill>
                  <a:srgbClr val="3D3D40"/>
                </a:solidFill>
              </a:rPr>
              <a:t>CD, Crohn’s disease; EMA, European Medicines Agency; IV, intravenous; SC, subcutaneous; UC, ulcerative colitis.  </a:t>
            </a:r>
          </a:p>
        </p:txBody>
      </p:sp>
      <p:sp>
        <p:nvSpPr>
          <p:cNvPr id="138" name="Arrow: Right 53">
            <a:extLst>
              <a:ext uri="{FF2B5EF4-FFF2-40B4-BE49-F238E27FC236}">
                <a16:creationId xmlns:a16="http://schemas.microsoft.com/office/drawing/2014/main" id="{F5B72BF2-8571-17E6-2AA8-09BCC2C11531}"/>
              </a:ext>
            </a:extLst>
          </p:cNvPr>
          <p:cNvSpPr/>
          <p:nvPr/>
        </p:nvSpPr>
        <p:spPr>
          <a:xfrm>
            <a:off x="852488" y="2760663"/>
            <a:ext cx="10723562" cy="349250"/>
          </a:xfrm>
          <a:prstGeom prst="rightArrow">
            <a:avLst>
              <a:gd name="adj1" fmla="val 50000"/>
              <a:gd name="adj2" fmla="val 78654"/>
            </a:avLst>
          </a:prstGeom>
          <a:solidFill>
            <a:srgbClr val="3D3D4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0" anchor="ctr"/>
          <a:lstStyle>
            <a:defPPr>
              <a:defRPr lang="en-US"/>
            </a:defPPr>
            <a:lvl1pPr marL="0" algn="l" defTabSz="91429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6" algn="l" defTabSz="91429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91" algn="l" defTabSz="91429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38" algn="l" defTabSz="91429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84" algn="l" defTabSz="91429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29" algn="l" defTabSz="91429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75" algn="l" defTabSz="91429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21" algn="l" defTabSz="91429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67" algn="l" defTabSz="91429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spc="100">
              <a:solidFill>
                <a:srgbClr val="FFFFFF"/>
              </a:solidFill>
              <a:latin typeface="Verdana"/>
            </a:endParaRPr>
          </a:p>
        </p:txBody>
      </p:sp>
      <p:grpSp>
        <p:nvGrpSpPr>
          <p:cNvPr id="52234" name="Grupo 138">
            <a:extLst>
              <a:ext uri="{FF2B5EF4-FFF2-40B4-BE49-F238E27FC236}">
                <a16:creationId xmlns:a16="http://schemas.microsoft.com/office/drawing/2014/main" id="{9036C4AC-B291-0801-98CD-9657CB11B0EB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3165475"/>
            <a:ext cx="1311275" cy="946150"/>
            <a:chOff x="1764268" y="3652488"/>
            <a:chExt cx="1311531" cy="945788"/>
          </a:xfrm>
        </p:grpSpPr>
        <p:sp>
          <p:nvSpPr>
            <p:cNvPr id="52350" name="Rectangle: Rounded Corners 109">
              <a:extLst>
                <a:ext uri="{FF2B5EF4-FFF2-40B4-BE49-F238E27FC236}">
                  <a16:creationId xmlns:a16="http://schemas.microsoft.com/office/drawing/2014/main" id="{6E5776DF-1968-8DCD-4A8B-CAC910D94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268" y="4181475"/>
              <a:ext cx="1296783" cy="416801"/>
            </a:xfrm>
            <a:prstGeom prst="roundRect">
              <a:avLst>
                <a:gd name="adj" fmla="val 34847"/>
              </a:avLst>
            </a:prstGeom>
            <a:solidFill>
              <a:srgbClr val="038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56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28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00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72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2844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7416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1988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6560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Infliximab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(Remicade</a:t>
              </a:r>
              <a:r>
                <a:rPr lang="en-US" altLang="en-US" sz="900" b="1" baseline="30000">
                  <a:solidFill>
                    <a:srgbClr val="FFFFFF"/>
                  </a:solidFill>
                  <a:latin typeface="Verdana" panose="020B0604030504040204" pitchFamily="34" charset="0"/>
                </a:rPr>
                <a:t>®</a:t>
              </a: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)</a:t>
              </a:r>
            </a:p>
          </p:txBody>
        </p:sp>
        <p:cxnSp>
          <p:nvCxnSpPr>
            <p:cNvPr id="52351" name="Straight Connector 85">
              <a:extLst>
                <a:ext uri="{FF2B5EF4-FFF2-40B4-BE49-F238E27FC236}">
                  <a16:creationId xmlns:a16="http://schemas.microsoft.com/office/drawing/2014/main" id="{A126B5C4-4145-2561-8B37-FAC101AFC27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90043" y="3652488"/>
              <a:ext cx="0" cy="522589"/>
            </a:xfrm>
            <a:prstGeom prst="line">
              <a:avLst/>
            </a:prstGeom>
            <a:noFill/>
            <a:ln w="19050" algn="ctr">
              <a:solidFill>
                <a:srgbClr val="3D3D4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2352" name="Graphic 86" descr="IV">
              <a:extLst>
                <a:ext uri="{FF2B5EF4-FFF2-40B4-BE49-F238E27FC236}">
                  <a16:creationId xmlns:a16="http://schemas.microsoft.com/office/drawing/2014/main" id="{570914DF-0005-A419-2302-55E4F1DB17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183" y="4206314"/>
              <a:ext cx="336616" cy="336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5" name="Grupo 142">
            <a:extLst>
              <a:ext uri="{FF2B5EF4-FFF2-40B4-BE49-F238E27FC236}">
                <a16:creationId xmlns:a16="http://schemas.microsoft.com/office/drawing/2014/main" id="{1E508A35-DE07-F36D-E065-053258821F97}"/>
              </a:ext>
            </a:extLst>
          </p:cNvPr>
          <p:cNvGrpSpPr>
            <a:grpSpLocks/>
          </p:cNvGrpSpPr>
          <p:nvPr/>
        </p:nvGrpSpPr>
        <p:grpSpPr bwMode="auto">
          <a:xfrm>
            <a:off x="3825875" y="2952750"/>
            <a:ext cx="1296988" cy="866775"/>
            <a:chOff x="3637368" y="3429000"/>
            <a:chExt cx="1296783" cy="866621"/>
          </a:xfrm>
        </p:grpSpPr>
        <p:cxnSp>
          <p:nvCxnSpPr>
            <p:cNvPr id="52347" name="Straight Connector 87">
              <a:extLst>
                <a:ext uri="{FF2B5EF4-FFF2-40B4-BE49-F238E27FC236}">
                  <a16:creationId xmlns:a16="http://schemas.microsoft.com/office/drawing/2014/main" id="{B1EFFE3B-7A48-8839-F6DF-0484F40530A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41068" y="3429000"/>
              <a:ext cx="0" cy="480957"/>
            </a:xfrm>
            <a:prstGeom prst="line">
              <a:avLst/>
            </a:prstGeom>
            <a:noFill/>
            <a:ln w="19050" algn="ctr">
              <a:solidFill>
                <a:srgbClr val="3D3D4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348" name="Rectangle: Rounded Corners 109">
              <a:extLst>
                <a:ext uri="{FF2B5EF4-FFF2-40B4-BE49-F238E27FC236}">
                  <a16:creationId xmlns:a16="http://schemas.microsoft.com/office/drawing/2014/main" id="{4B651E45-417E-FCF3-A418-5E3810B41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368" y="3878820"/>
              <a:ext cx="1296783" cy="416801"/>
            </a:xfrm>
            <a:prstGeom prst="roundRect">
              <a:avLst>
                <a:gd name="adj" fmla="val 34847"/>
              </a:avLst>
            </a:prstGeom>
            <a:solidFill>
              <a:srgbClr val="038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56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28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00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72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2844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7416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1988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6560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Adalimumab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(Humira</a:t>
              </a:r>
              <a:r>
                <a:rPr lang="en-US" altLang="en-US" sz="900" b="1" baseline="30000">
                  <a:solidFill>
                    <a:srgbClr val="FFFFFF"/>
                  </a:solidFill>
                  <a:latin typeface="Verdana" panose="020B0604030504040204" pitchFamily="34" charset="0"/>
                </a:rPr>
                <a:t>®</a:t>
              </a: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)</a:t>
              </a:r>
            </a:p>
          </p:txBody>
        </p:sp>
        <p:pic>
          <p:nvPicPr>
            <p:cNvPr id="52349" name="Graphic 89" descr="Needle">
              <a:extLst>
                <a:ext uri="{FF2B5EF4-FFF2-40B4-BE49-F238E27FC236}">
                  <a16:creationId xmlns:a16="http://schemas.microsoft.com/office/drawing/2014/main" id="{AFF168C0-D364-CBC5-7509-E8A2C8366A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449" y="3914689"/>
              <a:ext cx="358718" cy="358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6" name="Grupo 146">
            <a:extLst>
              <a:ext uri="{FF2B5EF4-FFF2-40B4-BE49-F238E27FC236}">
                <a16:creationId xmlns:a16="http://schemas.microsoft.com/office/drawing/2014/main" id="{19F6E70A-AE0C-4085-5AF0-CE8332CCCD1E}"/>
              </a:ext>
            </a:extLst>
          </p:cNvPr>
          <p:cNvGrpSpPr>
            <a:grpSpLocks/>
          </p:cNvGrpSpPr>
          <p:nvPr/>
        </p:nvGrpSpPr>
        <p:grpSpPr bwMode="auto">
          <a:xfrm>
            <a:off x="4164013" y="2786063"/>
            <a:ext cx="1296987" cy="1643062"/>
            <a:chOff x="3974847" y="3261668"/>
            <a:chExt cx="1296783" cy="1642483"/>
          </a:xfrm>
        </p:grpSpPr>
        <p:cxnSp>
          <p:nvCxnSpPr>
            <p:cNvPr id="52344" name="Straight Connector 70">
              <a:extLst>
                <a:ext uri="{FF2B5EF4-FFF2-40B4-BE49-F238E27FC236}">
                  <a16:creationId xmlns:a16="http://schemas.microsoft.com/office/drawing/2014/main" id="{0C564A7E-9435-0FD2-2C65-4464F11A104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105790" y="3261668"/>
              <a:ext cx="0" cy="1251669"/>
            </a:xfrm>
            <a:prstGeom prst="line">
              <a:avLst/>
            </a:prstGeom>
            <a:noFill/>
            <a:ln w="19050" algn="ctr">
              <a:solidFill>
                <a:srgbClr val="3D3D4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345" name="Rectangle: Rounded Corners 109">
              <a:extLst>
                <a:ext uri="{FF2B5EF4-FFF2-40B4-BE49-F238E27FC236}">
                  <a16:creationId xmlns:a16="http://schemas.microsoft.com/office/drawing/2014/main" id="{B0EA3EF6-5AA5-92A9-5B3E-E25B89FB6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4847" y="4487350"/>
              <a:ext cx="1296783" cy="416801"/>
            </a:xfrm>
            <a:prstGeom prst="roundRect">
              <a:avLst>
                <a:gd name="adj" fmla="val 34847"/>
              </a:avLst>
            </a:prstGeom>
            <a:solidFill>
              <a:srgbClr val="038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56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28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00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72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2844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7416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1988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6560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Golimumab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(Simponi</a:t>
              </a:r>
              <a:r>
                <a:rPr lang="en-US" altLang="en-US" sz="900" b="1" baseline="30000">
                  <a:solidFill>
                    <a:srgbClr val="FFFFFF"/>
                  </a:solidFill>
                  <a:latin typeface="Verdana" panose="020B0604030504040204" pitchFamily="34" charset="0"/>
                </a:rPr>
                <a:t>®</a:t>
              </a: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) </a:t>
              </a:r>
            </a:p>
          </p:txBody>
        </p:sp>
        <p:pic>
          <p:nvPicPr>
            <p:cNvPr id="52346" name="Graphic 91" descr="Needle">
              <a:extLst>
                <a:ext uri="{FF2B5EF4-FFF2-40B4-BE49-F238E27FC236}">
                  <a16:creationId xmlns:a16="http://schemas.microsoft.com/office/drawing/2014/main" id="{1424576A-FF81-D0A3-0AE4-D74A221EA7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405" y="4524873"/>
              <a:ext cx="358719" cy="35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7" name="Grupo 150">
            <a:extLst>
              <a:ext uri="{FF2B5EF4-FFF2-40B4-BE49-F238E27FC236}">
                <a16:creationId xmlns:a16="http://schemas.microsoft.com/office/drawing/2014/main" id="{818A918D-F8B4-6D19-5873-E07A6A3E373A}"/>
              </a:ext>
            </a:extLst>
          </p:cNvPr>
          <p:cNvGrpSpPr>
            <a:grpSpLocks/>
          </p:cNvGrpSpPr>
          <p:nvPr/>
        </p:nvGrpSpPr>
        <p:grpSpPr bwMode="auto">
          <a:xfrm>
            <a:off x="6640513" y="2952750"/>
            <a:ext cx="1423987" cy="1390650"/>
            <a:chOff x="6395254" y="3746246"/>
            <a:chExt cx="1424475" cy="1389223"/>
          </a:xfrm>
        </p:grpSpPr>
        <p:cxnSp>
          <p:nvCxnSpPr>
            <p:cNvPr id="52339" name="Straight Connector 68">
              <a:extLst>
                <a:ext uri="{FF2B5EF4-FFF2-40B4-BE49-F238E27FC236}">
                  <a16:creationId xmlns:a16="http://schemas.microsoft.com/office/drawing/2014/main" id="{CA7EF268-F427-8D6A-21F5-2436BAA7D87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740047" y="3746246"/>
              <a:ext cx="0" cy="1278427"/>
            </a:xfrm>
            <a:prstGeom prst="line">
              <a:avLst/>
            </a:prstGeom>
            <a:noFill/>
            <a:ln w="19050" algn="ctr">
              <a:solidFill>
                <a:srgbClr val="3D3D4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2340" name="Group 13">
              <a:extLst>
                <a:ext uri="{FF2B5EF4-FFF2-40B4-BE49-F238E27FC236}">
                  <a16:creationId xmlns:a16="http://schemas.microsoft.com/office/drawing/2014/main" id="{A503D573-99C9-FA38-D8F6-589CE08DF6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95254" y="4703254"/>
              <a:ext cx="1424475" cy="432215"/>
              <a:chOff x="7547779" y="4850736"/>
              <a:chExt cx="1424475" cy="432215"/>
            </a:xfrm>
          </p:grpSpPr>
          <p:sp>
            <p:nvSpPr>
              <p:cNvPr id="52341" name="Rectangle: Rounded Corners 109">
                <a:extLst>
                  <a:ext uri="{FF2B5EF4-FFF2-40B4-BE49-F238E27FC236}">
                    <a16:creationId xmlns:a16="http://schemas.microsoft.com/office/drawing/2014/main" id="{D62F081E-ECF3-1CCA-038A-3EF2E7051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7779" y="4850736"/>
                <a:ext cx="1422390" cy="416801"/>
              </a:xfrm>
              <a:prstGeom prst="roundRect">
                <a:avLst>
                  <a:gd name="adj" fmla="val 3484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defTabSz="912813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455613" indent="-228600" defTabSz="9128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912813" indent="-228600" defTabSz="9128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370013" indent="-228600" defTabSz="9128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1827213" indent="-228600" defTabSz="9128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284413" indent="-228600" defTabSz="9128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741613" indent="-228600" defTabSz="9128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198813" indent="-228600" defTabSz="9128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656013" indent="-228600" defTabSz="9128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900" b="1">
                    <a:solidFill>
                      <a:srgbClr val="FFFFFF"/>
                    </a:solidFill>
                    <a:latin typeface="Verdana" panose="020B0604030504040204" pitchFamily="34" charset="0"/>
                  </a:rPr>
                  <a:t>Ustekinumab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900" b="1">
                    <a:solidFill>
                      <a:srgbClr val="FFFFFF"/>
                    </a:solidFill>
                    <a:latin typeface="Verdana" panose="020B0604030504040204" pitchFamily="34" charset="0"/>
                  </a:rPr>
                  <a:t>(Stelara</a:t>
                </a:r>
                <a:r>
                  <a:rPr lang="en-US" altLang="en-US" sz="900" b="1" baseline="30000">
                    <a:solidFill>
                      <a:srgbClr val="FFFFFF"/>
                    </a:solidFill>
                    <a:latin typeface="Verdana" panose="020B0604030504040204" pitchFamily="34" charset="0"/>
                  </a:rPr>
                  <a:t>®</a:t>
                </a:r>
                <a:r>
                  <a:rPr lang="en-US" altLang="en-US" sz="900" b="1">
                    <a:solidFill>
                      <a:srgbClr val="FFFFFF"/>
                    </a:solidFill>
                    <a:latin typeface="Verdana" panose="020B0604030504040204" pitchFamily="34" charset="0"/>
                  </a:rPr>
                  <a:t>)</a:t>
                </a:r>
              </a:p>
            </p:txBody>
          </p:sp>
          <p:pic>
            <p:nvPicPr>
              <p:cNvPr id="52342" name="Graphic 93" descr="IV">
                <a:extLst>
                  <a:ext uri="{FF2B5EF4-FFF2-40B4-BE49-F238E27FC236}">
                    <a16:creationId xmlns:a16="http://schemas.microsoft.com/office/drawing/2014/main" id="{F243E499-1AFC-3A02-80F8-0C8239C32C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30778" y="4850009"/>
                <a:ext cx="300141" cy="299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343" name="Graphic 94" descr="Needle">
                <a:extLst>
                  <a:ext uri="{FF2B5EF4-FFF2-40B4-BE49-F238E27FC236}">
                    <a16:creationId xmlns:a16="http://schemas.microsoft.com/office/drawing/2014/main" id="{F1AF4F8B-F8BD-A3BA-5B70-677A111B99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53058" y="4962605"/>
                <a:ext cx="319196" cy="32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2238" name="Grupo 156">
            <a:extLst>
              <a:ext uri="{FF2B5EF4-FFF2-40B4-BE49-F238E27FC236}">
                <a16:creationId xmlns:a16="http://schemas.microsoft.com/office/drawing/2014/main" id="{3A5B4C8D-9C86-CC58-E80A-E38735B0C550}"/>
              </a:ext>
            </a:extLst>
          </p:cNvPr>
          <p:cNvGrpSpPr>
            <a:grpSpLocks/>
          </p:cNvGrpSpPr>
          <p:nvPr/>
        </p:nvGrpSpPr>
        <p:grpSpPr bwMode="auto">
          <a:xfrm>
            <a:off x="6640513" y="3157538"/>
            <a:ext cx="1241425" cy="654050"/>
            <a:chOff x="6469717" y="3931079"/>
            <a:chExt cx="1240834" cy="655100"/>
          </a:xfrm>
        </p:grpSpPr>
        <p:cxnSp>
          <p:nvCxnSpPr>
            <p:cNvPr id="52336" name="Straight Connector 66">
              <a:extLst>
                <a:ext uri="{FF2B5EF4-FFF2-40B4-BE49-F238E27FC236}">
                  <a16:creationId xmlns:a16="http://schemas.microsoft.com/office/drawing/2014/main" id="{7F8DE4F9-8395-CDBE-94D1-54BBA2CD4E0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997109" y="3931079"/>
              <a:ext cx="2" cy="234532"/>
            </a:xfrm>
            <a:prstGeom prst="line">
              <a:avLst/>
            </a:prstGeom>
            <a:noFill/>
            <a:ln w="19050" algn="ctr">
              <a:solidFill>
                <a:srgbClr val="3D3D4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337" name="Rectangle: Rounded Corners 109">
              <a:extLst>
                <a:ext uri="{FF2B5EF4-FFF2-40B4-BE49-F238E27FC236}">
                  <a16:creationId xmlns:a16="http://schemas.microsoft.com/office/drawing/2014/main" id="{D872AB27-707E-5506-D4DD-F6DDC8E9F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9717" y="4169378"/>
              <a:ext cx="1225736" cy="416801"/>
            </a:xfrm>
            <a:prstGeom prst="roundRect">
              <a:avLst>
                <a:gd name="adj" fmla="val 34847"/>
              </a:avLst>
            </a:prstGeom>
            <a:solidFill>
              <a:srgbClr val="898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56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28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00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72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2844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7416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1988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6560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Tofacitinib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(Xeljanz</a:t>
              </a:r>
              <a:r>
                <a:rPr lang="en-US" altLang="en-US" sz="900" b="1" baseline="30000">
                  <a:solidFill>
                    <a:srgbClr val="FFFFFF"/>
                  </a:solidFill>
                  <a:latin typeface="Verdana" panose="020B0604030504040204" pitchFamily="34" charset="0"/>
                </a:rPr>
                <a:t>®</a:t>
              </a: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▼)</a:t>
              </a:r>
            </a:p>
          </p:txBody>
        </p:sp>
        <p:pic>
          <p:nvPicPr>
            <p:cNvPr id="52338" name="Graphic 114" descr="Medicine">
              <a:extLst>
                <a:ext uri="{FF2B5EF4-FFF2-40B4-BE49-F238E27FC236}">
                  <a16:creationId xmlns:a16="http://schemas.microsoft.com/office/drawing/2014/main" id="{8BD3C447-46B8-214D-7B7C-716DC8054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8921" y="4226828"/>
              <a:ext cx="331630" cy="345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239" name="Graphic 132" descr="Needle">
            <a:extLst>
              <a:ext uri="{FF2B5EF4-FFF2-40B4-BE49-F238E27FC236}">
                <a16:creationId xmlns:a16="http://schemas.microsoft.com/office/drawing/2014/main" id="{5D70A028-5DDA-B146-4ECD-D3F61D404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5895975"/>
            <a:ext cx="3952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0" name="Graphic 133" descr="IV">
            <a:extLst>
              <a:ext uri="{FF2B5EF4-FFF2-40B4-BE49-F238E27FC236}">
                <a16:creationId xmlns:a16="http://schemas.microsoft.com/office/drawing/2014/main" id="{808A0147-B131-24BF-7245-C9641C895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5930900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1" name="TextBox 134">
            <a:extLst>
              <a:ext uri="{FF2B5EF4-FFF2-40B4-BE49-F238E27FC236}">
                <a16:creationId xmlns:a16="http://schemas.microsoft.com/office/drawing/2014/main" id="{11F78CB6-33A4-9B9F-BEF3-EF33CF4F0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5983288"/>
            <a:ext cx="13033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00">
                <a:solidFill>
                  <a:srgbClr val="505050"/>
                </a:solidFill>
                <a:latin typeface="Verdana" panose="020B0604030504040204" pitchFamily="34" charset="0"/>
              </a:rPr>
              <a:t>S.C. administration</a:t>
            </a:r>
          </a:p>
        </p:txBody>
      </p:sp>
      <p:sp>
        <p:nvSpPr>
          <p:cNvPr id="52242" name="TextBox 135">
            <a:extLst>
              <a:ext uri="{FF2B5EF4-FFF2-40B4-BE49-F238E27FC236}">
                <a16:creationId xmlns:a16="http://schemas.microsoft.com/office/drawing/2014/main" id="{C940DD61-8799-3543-BC2F-6400B8E03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25" y="5969000"/>
            <a:ext cx="13033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00">
                <a:solidFill>
                  <a:srgbClr val="505050"/>
                </a:solidFill>
                <a:latin typeface="Verdana" panose="020B0604030504040204" pitchFamily="34" charset="0"/>
              </a:rPr>
              <a:t>Oral administration</a:t>
            </a:r>
          </a:p>
        </p:txBody>
      </p:sp>
      <p:sp>
        <p:nvSpPr>
          <p:cNvPr id="52243" name="TextBox 136">
            <a:extLst>
              <a:ext uri="{FF2B5EF4-FFF2-40B4-BE49-F238E27FC236}">
                <a16:creationId xmlns:a16="http://schemas.microsoft.com/office/drawing/2014/main" id="{F61F6267-1EFA-CF4C-01BB-0CC9FE3C5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713" y="5969000"/>
            <a:ext cx="12461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00">
                <a:solidFill>
                  <a:srgbClr val="505050"/>
                </a:solidFill>
                <a:latin typeface="Verdana" panose="020B0604030504040204" pitchFamily="34" charset="0"/>
              </a:rPr>
              <a:t>i.v. administration</a:t>
            </a:r>
          </a:p>
        </p:txBody>
      </p:sp>
      <p:grpSp>
        <p:nvGrpSpPr>
          <p:cNvPr id="52244" name="Grupo 165">
            <a:extLst>
              <a:ext uri="{FF2B5EF4-FFF2-40B4-BE49-F238E27FC236}">
                <a16:creationId xmlns:a16="http://schemas.microsoft.com/office/drawing/2014/main" id="{B05772AD-A48D-02EB-2EC5-D9547FEA8CE1}"/>
              </a:ext>
            </a:extLst>
          </p:cNvPr>
          <p:cNvGrpSpPr>
            <a:grpSpLocks/>
          </p:cNvGrpSpPr>
          <p:nvPr/>
        </p:nvGrpSpPr>
        <p:grpSpPr bwMode="auto">
          <a:xfrm>
            <a:off x="1370013" y="1563688"/>
            <a:ext cx="1295400" cy="1206500"/>
            <a:chOff x="554857" y="2038571"/>
            <a:chExt cx="1296783" cy="1207035"/>
          </a:xfrm>
        </p:grpSpPr>
        <p:cxnSp>
          <p:nvCxnSpPr>
            <p:cNvPr id="52333" name="Straight Connector 48">
              <a:extLst>
                <a:ext uri="{FF2B5EF4-FFF2-40B4-BE49-F238E27FC236}">
                  <a16:creationId xmlns:a16="http://schemas.microsoft.com/office/drawing/2014/main" id="{FB77BB4C-0984-ADCF-370C-EAF01F75DF2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90190" y="2455372"/>
              <a:ext cx="0" cy="790234"/>
            </a:xfrm>
            <a:prstGeom prst="line">
              <a:avLst/>
            </a:prstGeom>
            <a:noFill/>
            <a:ln w="19050" algn="ctr">
              <a:solidFill>
                <a:srgbClr val="3D3D4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334" name="Rectangle: Rounded Corners 109">
              <a:extLst>
                <a:ext uri="{FF2B5EF4-FFF2-40B4-BE49-F238E27FC236}">
                  <a16:creationId xmlns:a16="http://schemas.microsoft.com/office/drawing/2014/main" id="{C655CBD0-86CC-2F62-AE00-31A0536FA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857" y="2038571"/>
              <a:ext cx="1296783" cy="416801"/>
            </a:xfrm>
            <a:prstGeom prst="roundRect">
              <a:avLst>
                <a:gd name="adj" fmla="val 34847"/>
              </a:avLst>
            </a:prstGeom>
            <a:solidFill>
              <a:srgbClr val="038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56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28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00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72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2844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7416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1988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6560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Infliximab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(Remicade</a:t>
              </a:r>
              <a:r>
                <a:rPr lang="en-US" altLang="en-US" sz="900" b="1" baseline="30000">
                  <a:solidFill>
                    <a:srgbClr val="FFFFFF"/>
                  </a:solidFill>
                  <a:latin typeface="Verdana" panose="020B0604030504040204" pitchFamily="34" charset="0"/>
                </a:rPr>
                <a:t>®</a:t>
              </a: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)</a:t>
              </a:r>
            </a:p>
          </p:txBody>
        </p:sp>
        <p:pic>
          <p:nvPicPr>
            <p:cNvPr id="52335" name="Graphic 49" descr="IV">
              <a:extLst>
                <a:ext uri="{FF2B5EF4-FFF2-40B4-BE49-F238E27FC236}">
                  <a16:creationId xmlns:a16="http://schemas.microsoft.com/office/drawing/2014/main" id="{413E2041-39C8-2662-F6C2-8B8334762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9768" y="2065570"/>
              <a:ext cx="335320" cy="336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45" name="Grupo 169">
            <a:extLst>
              <a:ext uri="{FF2B5EF4-FFF2-40B4-BE49-F238E27FC236}">
                <a16:creationId xmlns:a16="http://schemas.microsoft.com/office/drawing/2014/main" id="{35F2316B-E0A8-186F-EEC4-69ACF90C23FB}"/>
              </a:ext>
            </a:extLst>
          </p:cNvPr>
          <p:cNvGrpSpPr>
            <a:grpSpLocks/>
          </p:cNvGrpSpPr>
          <p:nvPr/>
        </p:nvGrpSpPr>
        <p:grpSpPr bwMode="auto">
          <a:xfrm>
            <a:off x="2855913" y="1881188"/>
            <a:ext cx="1295400" cy="868362"/>
            <a:chOff x="2339276" y="2356417"/>
            <a:chExt cx="1296783" cy="869143"/>
          </a:xfrm>
        </p:grpSpPr>
        <p:cxnSp>
          <p:nvCxnSpPr>
            <p:cNvPr id="52330" name="Straight Connector 57">
              <a:extLst>
                <a:ext uri="{FF2B5EF4-FFF2-40B4-BE49-F238E27FC236}">
                  <a16:creationId xmlns:a16="http://schemas.microsoft.com/office/drawing/2014/main" id="{D3FB7094-CD61-7311-5B61-34C0660E06C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956633" y="2773218"/>
              <a:ext cx="9009" cy="452342"/>
            </a:xfrm>
            <a:prstGeom prst="line">
              <a:avLst/>
            </a:prstGeom>
            <a:noFill/>
            <a:ln w="19050" algn="ctr">
              <a:solidFill>
                <a:srgbClr val="3D3D4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331" name="Rectangle: Rounded Corners 109">
              <a:extLst>
                <a:ext uri="{FF2B5EF4-FFF2-40B4-BE49-F238E27FC236}">
                  <a16:creationId xmlns:a16="http://schemas.microsoft.com/office/drawing/2014/main" id="{40A2C9EE-3A81-020C-E9C4-785250B4E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276" y="2356417"/>
              <a:ext cx="1296783" cy="416801"/>
            </a:xfrm>
            <a:prstGeom prst="roundRect">
              <a:avLst>
                <a:gd name="adj" fmla="val 34847"/>
              </a:avLst>
            </a:prstGeom>
            <a:solidFill>
              <a:srgbClr val="038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56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28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00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72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2844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7416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1988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6560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Adalimumab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(Humira</a:t>
              </a:r>
              <a:r>
                <a:rPr lang="en-US" altLang="en-US" sz="900" b="1" baseline="30000">
                  <a:solidFill>
                    <a:srgbClr val="FFFFFF"/>
                  </a:solidFill>
                  <a:latin typeface="Verdana" panose="020B0604030504040204" pitchFamily="34" charset="0"/>
                </a:rPr>
                <a:t>®</a:t>
              </a: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)</a:t>
              </a:r>
            </a:p>
          </p:txBody>
        </p:sp>
        <p:pic>
          <p:nvPicPr>
            <p:cNvPr id="52332" name="Graphic 59" descr="Needle">
              <a:extLst>
                <a:ext uri="{FF2B5EF4-FFF2-40B4-BE49-F238E27FC236}">
                  <a16:creationId xmlns:a16="http://schemas.microsoft.com/office/drawing/2014/main" id="{5599E3DE-A873-0728-E13E-178CF7F541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8100" y="2392962"/>
              <a:ext cx="359158" cy="35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46" name="Grupo 173">
            <a:extLst>
              <a:ext uri="{FF2B5EF4-FFF2-40B4-BE49-F238E27FC236}">
                <a16:creationId xmlns:a16="http://schemas.microsoft.com/office/drawing/2014/main" id="{D5AAEABA-6FEF-230D-8433-E2A5E7BCA52C}"/>
              </a:ext>
            </a:extLst>
          </p:cNvPr>
          <p:cNvGrpSpPr>
            <a:grpSpLocks/>
          </p:cNvGrpSpPr>
          <p:nvPr/>
        </p:nvGrpSpPr>
        <p:grpSpPr bwMode="auto">
          <a:xfrm>
            <a:off x="4772025" y="1927225"/>
            <a:ext cx="1843088" cy="1892300"/>
            <a:chOff x="4620011" y="2402754"/>
            <a:chExt cx="1842710" cy="1892867"/>
          </a:xfrm>
        </p:grpSpPr>
        <p:cxnSp>
          <p:nvCxnSpPr>
            <p:cNvPr id="52324" name="Straight Connector 69">
              <a:extLst>
                <a:ext uri="{FF2B5EF4-FFF2-40B4-BE49-F238E27FC236}">
                  <a16:creationId xmlns:a16="http://schemas.microsoft.com/office/drawing/2014/main" id="{13C0E699-C086-3BAA-8FEB-233A097AABB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554135" y="2788241"/>
              <a:ext cx="0" cy="1259778"/>
            </a:xfrm>
            <a:prstGeom prst="line">
              <a:avLst/>
            </a:prstGeom>
            <a:noFill/>
            <a:ln w="19050" algn="ctr">
              <a:solidFill>
                <a:srgbClr val="3D3D4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325" name="Rectangle: Rounded Corners 109">
              <a:extLst>
                <a:ext uri="{FF2B5EF4-FFF2-40B4-BE49-F238E27FC236}">
                  <a16:creationId xmlns:a16="http://schemas.microsoft.com/office/drawing/2014/main" id="{8F0EF478-969E-D826-751F-00446FFFB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6209" y="3878820"/>
              <a:ext cx="1282500" cy="416801"/>
            </a:xfrm>
            <a:prstGeom prst="roundRect">
              <a:avLst>
                <a:gd name="adj" fmla="val 34847"/>
              </a:avLst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56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28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00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72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2844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7416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1988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6560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Vedolizumab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IV (Entyvio</a:t>
              </a:r>
              <a:r>
                <a:rPr lang="en-US" altLang="en-US" sz="900" b="1" baseline="30000">
                  <a:solidFill>
                    <a:srgbClr val="FFFFFF"/>
                  </a:solidFill>
                  <a:latin typeface="Verdana" panose="020B0604030504040204" pitchFamily="34" charset="0"/>
                </a:rPr>
                <a:t>®</a:t>
              </a: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)</a:t>
              </a:r>
            </a:p>
          </p:txBody>
        </p:sp>
        <p:pic>
          <p:nvPicPr>
            <p:cNvPr id="52326" name="Graphic 98" descr="IV">
              <a:extLst>
                <a:ext uri="{FF2B5EF4-FFF2-40B4-BE49-F238E27FC236}">
                  <a16:creationId xmlns:a16="http://schemas.microsoft.com/office/drawing/2014/main" id="{9D20414C-EA5F-5A54-C321-A947A9756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240" y="3916095"/>
              <a:ext cx="336481" cy="33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327" name="Grupo 177">
              <a:extLst>
                <a:ext uri="{FF2B5EF4-FFF2-40B4-BE49-F238E27FC236}">
                  <a16:creationId xmlns:a16="http://schemas.microsoft.com/office/drawing/2014/main" id="{65302EBE-A45B-2D21-BFD3-BAE1C798F4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0011" y="2402754"/>
              <a:ext cx="1318364" cy="416801"/>
              <a:chOff x="4620011" y="2402754"/>
              <a:chExt cx="1318364" cy="416801"/>
            </a:xfrm>
          </p:grpSpPr>
          <p:sp>
            <p:nvSpPr>
              <p:cNvPr id="52328" name="Rectangle: Rounded Corners 109">
                <a:extLst>
                  <a:ext uri="{FF2B5EF4-FFF2-40B4-BE49-F238E27FC236}">
                    <a16:creationId xmlns:a16="http://schemas.microsoft.com/office/drawing/2014/main" id="{0F733064-771C-D125-EF8C-1BF91E8CC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0011" y="2402754"/>
                <a:ext cx="1296783" cy="416801"/>
              </a:xfrm>
              <a:prstGeom prst="roundRect">
                <a:avLst>
                  <a:gd name="adj" fmla="val 34847"/>
                </a:avLst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defTabSz="912813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455613" indent="-228600" defTabSz="9128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912813" indent="-228600" defTabSz="9128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370013" indent="-228600" defTabSz="9128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1827213" indent="-228600" defTabSz="9128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284413" indent="-228600" defTabSz="9128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741613" indent="-228600" defTabSz="9128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198813" indent="-228600" defTabSz="9128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656013" indent="-228600" defTabSz="9128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900" b="1">
                    <a:solidFill>
                      <a:srgbClr val="FFFFFF"/>
                    </a:solidFill>
                    <a:latin typeface="Verdana" panose="020B0604030504040204" pitchFamily="34" charset="0"/>
                  </a:rPr>
                  <a:t>Vedolizumab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900" b="1">
                    <a:solidFill>
                      <a:srgbClr val="FFFFFF"/>
                    </a:solidFill>
                    <a:latin typeface="Verdana" panose="020B0604030504040204" pitchFamily="34" charset="0"/>
                  </a:rPr>
                  <a:t>IV (Entyvio</a:t>
                </a:r>
                <a:r>
                  <a:rPr lang="en-US" altLang="en-US" sz="900" b="1" baseline="30000">
                    <a:solidFill>
                      <a:srgbClr val="FFFFFF"/>
                    </a:solidFill>
                    <a:latin typeface="Verdana" panose="020B0604030504040204" pitchFamily="34" charset="0"/>
                  </a:rPr>
                  <a:t>®</a:t>
                </a:r>
                <a:r>
                  <a:rPr lang="en-US" altLang="en-US" sz="900" b="1">
                    <a:solidFill>
                      <a:srgbClr val="FFFFFF"/>
                    </a:solidFill>
                    <a:latin typeface="Verdana" panose="020B0604030504040204" pitchFamily="34" charset="0"/>
                  </a:rPr>
                  <a:t>)</a:t>
                </a:r>
              </a:p>
            </p:txBody>
          </p:sp>
          <p:pic>
            <p:nvPicPr>
              <p:cNvPr id="52329" name="Graphic 61" descr="IV">
                <a:extLst>
                  <a:ext uri="{FF2B5EF4-FFF2-40B4-BE49-F238E27FC236}">
                    <a16:creationId xmlns:a16="http://schemas.microsoft.com/office/drawing/2014/main" id="{939646F0-31B8-511D-A36E-3B5C74026B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2473" y="2451982"/>
                <a:ext cx="336481" cy="335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2247" name="Grupo 180">
            <a:extLst>
              <a:ext uri="{FF2B5EF4-FFF2-40B4-BE49-F238E27FC236}">
                <a16:creationId xmlns:a16="http://schemas.microsoft.com/office/drawing/2014/main" id="{0E3EBB3A-74A6-9B11-ABB9-F048F60AB682}"/>
              </a:ext>
            </a:extLst>
          </p:cNvPr>
          <p:cNvGrpSpPr>
            <a:grpSpLocks/>
          </p:cNvGrpSpPr>
          <p:nvPr/>
        </p:nvGrpSpPr>
        <p:grpSpPr bwMode="auto">
          <a:xfrm>
            <a:off x="5719763" y="1393825"/>
            <a:ext cx="1377950" cy="1579563"/>
            <a:chOff x="5866873" y="1869988"/>
            <a:chExt cx="1377526" cy="1579456"/>
          </a:xfrm>
        </p:grpSpPr>
        <p:cxnSp>
          <p:nvCxnSpPr>
            <p:cNvPr id="52320" name="Straight Connector 67">
              <a:extLst>
                <a:ext uri="{FF2B5EF4-FFF2-40B4-BE49-F238E27FC236}">
                  <a16:creationId xmlns:a16="http://schemas.microsoft.com/office/drawing/2014/main" id="{9E02113C-690C-EEF9-A796-3D5B9805B29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70595" y="2189666"/>
              <a:ext cx="0" cy="1259778"/>
            </a:xfrm>
            <a:prstGeom prst="line">
              <a:avLst/>
            </a:prstGeom>
            <a:noFill/>
            <a:ln w="19050" algn="ctr">
              <a:solidFill>
                <a:srgbClr val="3D3D4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321" name="Rectangle: Rounded Corners 109">
              <a:extLst>
                <a:ext uri="{FF2B5EF4-FFF2-40B4-BE49-F238E27FC236}">
                  <a16:creationId xmlns:a16="http://schemas.microsoft.com/office/drawing/2014/main" id="{F4D7271F-4855-358F-97E2-9E7433874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6873" y="1869988"/>
              <a:ext cx="1377526" cy="416801"/>
            </a:xfrm>
            <a:prstGeom prst="roundRect">
              <a:avLst>
                <a:gd name="adj" fmla="val 34847"/>
              </a:avLst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56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28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00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72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2844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7416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1988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6560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Ustekinumab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(Stelara</a:t>
              </a:r>
              <a:r>
                <a:rPr lang="en-US" altLang="en-US" sz="900" b="1" baseline="30000">
                  <a:solidFill>
                    <a:srgbClr val="FFFFFF"/>
                  </a:solidFill>
                  <a:latin typeface="Verdana" panose="020B0604030504040204" pitchFamily="34" charset="0"/>
                </a:rPr>
                <a:t>®</a:t>
              </a: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)</a:t>
              </a:r>
            </a:p>
          </p:txBody>
        </p:sp>
        <p:pic>
          <p:nvPicPr>
            <p:cNvPr id="52322" name="Graphic 64" descr="IV">
              <a:extLst>
                <a:ext uri="{FF2B5EF4-FFF2-40B4-BE49-F238E27FC236}">
                  <a16:creationId xmlns:a16="http://schemas.microsoft.com/office/drawing/2014/main" id="{90586E29-08C9-2A5F-4A02-1D23B61B66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3210" y="1869988"/>
              <a:ext cx="299945" cy="30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23" name="Graphic 65" descr="Needle">
              <a:extLst>
                <a:ext uri="{FF2B5EF4-FFF2-40B4-BE49-F238E27FC236}">
                  <a16:creationId xmlns:a16="http://schemas.microsoft.com/office/drawing/2014/main" id="{B8CAA781-EC8B-2074-7090-F1731D252C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3823" y="1982693"/>
              <a:ext cx="320576" cy="319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6" name="Oval 2">
            <a:extLst>
              <a:ext uri="{FF2B5EF4-FFF2-40B4-BE49-F238E27FC236}">
                <a16:creationId xmlns:a16="http://schemas.microsoft.com/office/drawing/2014/main" id="{86BB6F3E-0FDB-237F-E2FE-D80E6B21E1A3}"/>
              </a:ext>
            </a:extLst>
          </p:cNvPr>
          <p:cNvSpPr/>
          <p:nvPr/>
        </p:nvSpPr>
        <p:spPr>
          <a:xfrm>
            <a:off x="1579563" y="2738438"/>
            <a:ext cx="428625" cy="430212"/>
          </a:xfrm>
          <a:prstGeom prst="ellipse">
            <a:avLst/>
          </a:prstGeom>
          <a:solidFill>
            <a:srgbClr val="3D3D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kern="0">
                <a:solidFill>
                  <a:srgbClr val="FFFFFF"/>
                </a:solidFill>
                <a:latin typeface="Verdana"/>
              </a:rPr>
              <a:t>1999</a:t>
            </a:r>
          </a:p>
        </p:txBody>
      </p:sp>
      <p:sp>
        <p:nvSpPr>
          <p:cNvPr id="187" name="Oval 62">
            <a:extLst>
              <a:ext uri="{FF2B5EF4-FFF2-40B4-BE49-F238E27FC236}">
                <a16:creationId xmlns:a16="http://schemas.microsoft.com/office/drawing/2014/main" id="{7B91FAAA-689A-D360-4CB3-5D6D16CE7D25}"/>
              </a:ext>
            </a:extLst>
          </p:cNvPr>
          <p:cNvSpPr/>
          <p:nvPr/>
        </p:nvSpPr>
        <p:spPr>
          <a:xfrm>
            <a:off x="2794000" y="2738438"/>
            <a:ext cx="428625" cy="430212"/>
          </a:xfrm>
          <a:prstGeom prst="ellipse">
            <a:avLst/>
          </a:prstGeom>
          <a:solidFill>
            <a:srgbClr val="3D3D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kern="0">
                <a:solidFill>
                  <a:srgbClr val="FFFFFF"/>
                </a:solidFill>
                <a:latin typeface="Verdana"/>
              </a:rPr>
              <a:t>2006</a:t>
            </a:r>
          </a:p>
        </p:txBody>
      </p:sp>
      <p:sp>
        <p:nvSpPr>
          <p:cNvPr id="188" name="Oval 73">
            <a:extLst>
              <a:ext uri="{FF2B5EF4-FFF2-40B4-BE49-F238E27FC236}">
                <a16:creationId xmlns:a16="http://schemas.microsoft.com/office/drawing/2014/main" id="{0B64CCAF-FEED-9F8B-8DBF-42919DC8C12B}"/>
              </a:ext>
            </a:extLst>
          </p:cNvPr>
          <p:cNvSpPr/>
          <p:nvPr/>
        </p:nvSpPr>
        <p:spPr>
          <a:xfrm>
            <a:off x="3241675" y="2738438"/>
            <a:ext cx="428625" cy="430212"/>
          </a:xfrm>
          <a:prstGeom prst="ellipse">
            <a:avLst/>
          </a:prstGeom>
          <a:solidFill>
            <a:srgbClr val="3D3D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kern="0">
                <a:solidFill>
                  <a:srgbClr val="FFFFFF"/>
                </a:solidFill>
                <a:latin typeface="Verdana"/>
              </a:rPr>
              <a:t>2007</a:t>
            </a:r>
          </a:p>
        </p:txBody>
      </p:sp>
      <p:sp>
        <p:nvSpPr>
          <p:cNvPr id="189" name="Oval 74">
            <a:extLst>
              <a:ext uri="{FF2B5EF4-FFF2-40B4-BE49-F238E27FC236}">
                <a16:creationId xmlns:a16="http://schemas.microsoft.com/office/drawing/2014/main" id="{C4AFAEE0-4000-E3A1-2059-9ED9B27A5420}"/>
              </a:ext>
            </a:extLst>
          </p:cNvPr>
          <p:cNvSpPr/>
          <p:nvPr/>
        </p:nvSpPr>
        <p:spPr>
          <a:xfrm>
            <a:off x="4616450" y="2738438"/>
            <a:ext cx="428625" cy="430212"/>
          </a:xfrm>
          <a:prstGeom prst="ellipse">
            <a:avLst/>
          </a:prstGeom>
          <a:solidFill>
            <a:srgbClr val="3D3D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kern="0">
                <a:solidFill>
                  <a:srgbClr val="FFFFFF"/>
                </a:solidFill>
                <a:latin typeface="Verdana"/>
              </a:rPr>
              <a:t>2012</a:t>
            </a:r>
          </a:p>
        </p:txBody>
      </p:sp>
      <p:sp>
        <p:nvSpPr>
          <p:cNvPr id="190" name="Oval 76">
            <a:extLst>
              <a:ext uri="{FF2B5EF4-FFF2-40B4-BE49-F238E27FC236}">
                <a16:creationId xmlns:a16="http://schemas.microsoft.com/office/drawing/2014/main" id="{666725A5-F3E0-1F84-C1CA-2D6E8094A591}"/>
              </a:ext>
            </a:extLst>
          </p:cNvPr>
          <p:cNvSpPr/>
          <p:nvPr/>
        </p:nvSpPr>
        <p:spPr>
          <a:xfrm>
            <a:off x="5072063" y="2738438"/>
            <a:ext cx="428625" cy="430212"/>
          </a:xfrm>
          <a:prstGeom prst="ellipse">
            <a:avLst/>
          </a:prstGeom>
          <a:solidFill>
            <a:srgbClr val="3D3D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kern="0">
                <a:solidFill>
                  <a:srgbClr val="FFFFFF"/>
                </a:solidFill>
                <a:latin typeface="Verdana"/>
              </a:rPr>
              <a:t>2013</a:t>
            </a:r>
          </a:p>
        </p:txBody>
      </p:sp>
      <p:sp>
        <p:nvSpPr>
          <p:cNvPr id="191" name="Oval 78">
            <a:extLst>
              <a:ext uri="{FF2B5EF4-FFF2-40B4-BE49-F238E27FC236}">
                <a16:creationId xmlns:a16="http://schemas.microsoft.com/office/drawing/2014/main" id="{52A92A10-ECC1-AF1B-A7DD-B6E538CACB28}"/>
              </a:ext>
            </a:extLst>
          </p:cNvPr>
          <p:cNvSpPr/>
          <p:nvPr/>
        </p:nvSpPr>
        <p:spPr>
          <a:xfrm>
            <a:off x="5491163" y="2738438"/>
            <a:ext cx="428625" cy="430212"/>
          </a:xfrm>
          <a:prstGeom prst="ellipse">
            <a:avLst/>
          </a:prstGeom>
          <a:solidFill>
            <a:srgbClr val="3D3D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kern="0">
                <a:solidFill>
                  <a:srgbClr val="FFFFFF"/>
                </a:solidFill>
                <a:latin typeface="Verdana"/>
              </a:rPr>
              <a:t>2014</a:t>
            </a:r>
          </a:p>
        </p:txBody>
      </p:sp>
      <p:sp>
        <p:nvSpPr>
          <p:cNvPr id="192" name="Oval 79">
            <a:extLst>
              <a:ext uri="{FF2B5EF4-FFF2-40B4-BE49-F238E27FC236}">
                <a16:creationId xmlns:a16="http://schemas.microsoft.com/office/drawing/2014/main" id="{B450ACBF-66D9-4EB9-8C9A-47EF8D99F3A7}"/>
              </a:ext>
            </a:extLst>
          </p:cNvPr>
          <p:cNvSpPr/>
          <p:nvPr/>
        </p:nvSpPr>
        <p:spPr>
          <a:xfrm>
            <a:off x="6510338" y="2738438"/>
            <a:ext cx="428625" cy="430212"/>
          </a:xfrm>
          <a:prstGeom prst="ellipse">
            <a:avLst/>
          </a:prstGeom>
          <a:solidFill>
            <a:srgbClr val="3D3D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kern="0">
                <a:solidFill>
                  <a:srgbClr val="FFFFFF"/>
                </a:solidFill>
                <a:latin typeface="Verdana"/>
              </a:rPr>
              <a:t>2016</a:t>
            </a:r>
          </a:p>
        </p:txBody>
      </p:sp>
      <p:sp>
        <p:nvSpPr>
          <p:cNvPr id="193" name="Oval 80">
            <a:extLst>
              <a:ext uri="{FF2B5EF4-FFF2-40B4-BE49-F238E27FC236}">
                <a16:creationId xmlns:a16="http://schemas.microsoft.com/office/drawing/2014/main" id="{0938B88A-0C31-8042-BB59-FC8A2FC5E031}"/>
              </a:ext>
            </a:extLst>
          </p:cNvPr>
          <p:cNvSpPr/>
          <p:nvPr/>
        </p:nvSpPr>
        <p:spPr>
          <a:xfrm>
            <a:off x="6945313" y="2738438"/>
            <a:ext cx="428625" cy="430212"/>
          </a:xfrm>
          <a:prstGeom prst="ellipse">
            <a:avLst/>
          </a:prstGeom>
          <a:solidFill>
            <a:srgbClr val="3D3D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kern="0">
                <a:solidFill>
                  <a:srgbClr val="FFFFFF"/>
                </a:solidFill>
                <a:latin typeface="Verdana"/>
              </a:rPr>
              <a:t>2017</a:t>
            </a:r>
          </a:p>
        </p:txBody>
      </p:sp>
      <p:sp>
        <p:nvSpPr>
          <p:cNvPr id="194" name="Oval 81">
            <a:extLst>
              <a:ext uri="{FF2B5EF4-FFF2-40B4-BE49-F238E27FC236}">
                <a16:creationId xmlns:a16="http://schemas.microsoft.com/office/drawing/2014/main" id="{C656893A-058C-7108-55C9-77D415AE7D8C}"/>
              </a:ext>
            </a:extLst>
          </p:cNvPr>
          <p:cNvSpPr/>
          <p:nvPr/>
        </p:nvSpPr>
        <p:spPr>
          <a:xfrm>
            <a:off x="7840663" y="2738438"/>
            <a:ext cx="428625" cy="430212"/>
          </a:xfrm>
          <a:prstGeom prst="ellipse">
            <a:avLst/>
          </a:prstGeom>
          <a:solidFill>
            <a:srgbClr val="3D3D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kern="0">
                <a:solidFill>
                  <a:srgbClr val="FFFFFF"/>
                </a:solidFill>
                <a:latin typeface="Verdana"/>
              </a:rPr>
              <a:t>2019</a:t>
            </a:r>
          </a:p>
        </p:txBody>
      </p:sp>
      <p:grpSp>
        <p:nvGrpSpPr>
          <p:cNvPr id="52257" name="Group 115">
            <a:extLst>
              <a:ext uri="{FF2B5EF4-FFF2-40B4-BE49-F238E27FC236}">
                <a16:creationId xmlns:a16="http://schemas.microsoft.com/office/drawing/2014/main" id="{37479B05-8934-2359-541F-21172571DA0E}"/>
              </a:ext>
            </a:extLst>
          </p:cNvPr>
          <p:cNvGrpSpPr>
            <a:grpSpLocks/>
          </p:cNvGrpSpPr>
          <p:nvPr/>
        </p:nvGrpSpPr>
        <p:grpSpPr bwMode="auto">
          <a:xfrm>
            <a:off x="9540875" y="4486275"/>
            <a:ext cx="1281113" cy="415925"/>
            <a:chOff x="9986864" y="2832384"/>
            <a:chExt cx="1497993" cy="522589"/>
          </a:xfrm>
        </p:grpSpPr>
        <p:sp>
          <p:nvSpPr>
            <p:cNvPr id="52318" name="Rectangle: Rounded Corners 109">
              <a:extLst>
                <a:ext uri="{FF2B5EF4-FFF2-40B4-BE49-F238E27FC236}">
                  <a16:creationId xmlns:a16="http://schemas.microsoft.com/office/drawing/2014/main" id="{3F8570C6-D74D-E802-9697-7EACF57B0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6864" y="2832384"/>
              <a:ext cx="1497993" cy="522589"/>
            </a:xfrm>
            <a:prstGeom prst="roundRect">
              <a:avLst>
                <a:gd name="adj" fmla="val 34847"/>
              </a:avLst>
            </a:prstGeom>
            <a:solidFill>
              <a:srgbClr val="898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56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28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00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72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2844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7416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1988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6560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Upadacitinb </a:t>
              </a:r>
              <a:b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</a:b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(Rinvoq</a:t>
              </a:r>
              <a:r>
                <a:rPr lang="en-US" altLang="en-US" sz="900" b="1" baseline="30000">
                  <a:solidFill>
                    <a:srgbClr val="FFFFFF"/>
                  </a:solidFill>
                  <a:latin typeface="Verdana" panose="020B0604030504040204" pitchFamily="34" charset="0"/>
                </a:rPr>
                <a:t>®</a:t>
              </a: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▼)</a:t>
              </a:r>
            </a:p>
          </p:txBody>
        </p:sp>
        <p:pic>
          <p:nvPicPr>
            <p:cNvPr id="52319" name="Graphic 117" descr="Medicine">
              <a:extLst>
                <a:ext uri="{FF2B5EF4-FFF2-40B4-BE49-F238E27FC236}">
                  <a16:creationId xmlns:a16="http://schemas.microsoft.com/office/drawing/2014/main" id="{F6549ADC-9623-B17F-E601-27E259309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4926" y="2902196"/>
              <a:ext cx="432506" cy="434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258" name="Graphic 128" descr="Medicine">
            <a:extLst>
              <a:ext uri="{FF2B5EF4-FFF2-40B4-BE49-F238E27FC236}">
                <a16:creationId xmlns:a16="http://schemas.microsoft.com/office/drawing/2014/main" id="{75204950-F9A3-D736-2439-AF7870034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5938838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59" name="TextBox 129">
            <a:extLst>
              <a:ext uri="{FF2B5EF4-FFF2-40B4-BE49-F238E27FC236}">
                <a16:creationId xmlns:a16="http://schemas.microsoft.com/office/drawing/2014/main" id="{89BE7563-D4A7-F891-A3CA-123C411EE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0" y="5888038"/>
            <a:ext cx="1495425" cy="1920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200"/>
              </a:spcBef>
              <a:buFontTx/>
              <a:buNone/>
            </a:pPr>
            <a:r>
              <a:rPr lang="es-ES" altLang="en-US" sz="1100" b="1">
                <a:solidFill>
                  <a:srgbClr val="505050"/>
                </a:solidFill>
                <a:latin typeface="Verdana" panose="020B0604030504040204" pitchFamily="34" charset="0"/>
              </a:rPr>
              <a:t>En la última etapa del desarrollo:</a:t>
            </a:r>
          </a:p>
        </p:txBody>
      </p:sp>
      <p:sp>
        <p:nvSpPr>
          <p:cNvPr id="200" name="Oval 130">
            <a:extLst>
              <a:ext uri="{FF2B5EF4-FFF2-40B4-BE49-F238E27FC236}">
                <a16:creationId xmlns:a16="http://schemas.microsoft.com/office/drawing/2014/main" id="{A6E88444-6D89-4349-14AB-B68B4650ABB9}"/>
              </a:ext>
            </a:extLst>
          </p:cNvPr>
          <p:cNvSpPr/>
          <p:nvPr/>
        </p:nvSpPr>
        <p:spPr>
          <a:xfrm>
            <a:off x="8926513" y="2738438"/>
            <a:ext cx="428625" cy="430212"/>
          </a:xfrm>
          <a:prstGeom prst="ellipse">
            <a:avLst/>
          </a:prstGeom>
          <a:solidFill>
            <a:srgbClr val="3D3D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kern="0">
                <a:solidFill>
                  <a:srgbClr val="FFFFFF"/>
                </a:solidFill>
                <a:latin typeface="Verdana"/>
              </a:rPr>
              <a:t>2021</a:t>
            </a:r>
          </a:p>
        </p:txBody>
      </p:sp>
      <p:sp>
        <p:nvSpPr>
          <p:cNvPr id="52261" name="Rectangle: Rounded Corners 109">
            <a:extLst>
              <a:ext uri="{FF2B5EF4-FFF2-40B4-BE49-F238E27FC236}">
                <a16:creationId xmlns:a16="http://schemas.microsoft.com/office/drawing/2014/main" id="{B9C1D940-7157-33B6-5023-D9D46563F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9638" y="5748338"/>
            <a:ext cx="1495425" cy="415925"/>
          </a:xfrm>
          <a:prstGeom prst="roundRect">
            <a:avLst>
              <a:gd name="adj" fmla="val 34847"/>
            </a:avLst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613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2813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013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213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FFFFFF"/>
                </a:solidFill>
                <a:latin typeface="Verdana" panose="020B0604030504040204" pitchFamily="34" charset="0"/>
              </a:rPr>
              <a:t>Brazikumab</a:t>
            </a:r>
          </a:p>
        </p:txBody>
      </p:sp>
      <p:grpSp>
        <p:nvGrpSpPr>
          <p:cNvPr id="52262" name="Grupo 201">
            <a:extLst>
              <a:ext uri="{FF2B5EF4-FFF2-40B4-BE49-F238E27FC236}">
                <a16:creationId xmlns:a16="http://schemas.microsoft.com/office/drawing/2014/main" id="{E70EB303-D83F-A61F-C72B-1884C63CB991}"/>
              </a:ext>
            </a:extLst>
          </p:cNvPr>
          <p:cNvGrpSpPr>
            <a:grpSpLocks/>
          </p:cNvGrpSpPr>
          <p:nvPr/>
        </p:nvGrpSpPr>
        <p:grpSpPr bwMode="auto">
          <a:xfrm>
            <a:off x="8118475" y="3402013"/>
            <a:ext cx="1336675" cy="896937"/>
            <a:chOff x="7855370" y="4167415"/>
            <a:chExt cx="1336476" cy="895811"/>
          </a:xfrm>
        </p:grpSpPr>
        <p:sp>
          <p:nvSpPr>
            <p:cNvPr id="52314" name="Rectangle: Rounded Corners 109">
              <a:extLst>
                <a:ext uri="{FF2B5EF4-FFF2-40B4-BE49-F238E27FC236}">
                  <a16:creationId xmlns:a16="http://schemas.microsoft.com/office/drawing/2014/main" id="{C0F936C0-DB6C-D409-4A30-142F93AD4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5370" y="4167415"/>
              <a:ext cx="1296783" cy="416801"/>
            </a:xfrm>
            <a:prstGeom prst="roundRect">
              <a:avLst>
                <a:gd name="adj" fmla="val 25894"/>
              </a:avLst>
            </a:prstGeom>
            <a:solidFill>
              <a:srgbClr val="65B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56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28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00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72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2844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7416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1988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6560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Ozanimod </a:t>
              </a:r>
              <a:b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</a:b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(Zeposia®▼)</a:t>
              </a:r>
            </a:p>
          </p:txBody>
        </p:sp>
        <p:pic>
          <p:nvPicPr>
            <p:cNvPr id="52315" name="Graphic 97" descr="Medicine">
              <a:extLst>
                <a:ext uri="{FF2B5EF4-FFF2-40B4-BE49-F238E27FC236}">
                  <a16:creationId xmlns:a16="http://schemas.microsoft.com/office/drawing/2014/main" id="{98C1B480-666F-B8CD-141A-CC22261BF3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1538" y="4202296"/>
              <a:ext cx="346023" cy="345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316" name="Rectangle: Rounded Corners 109">
              <a:extLst>
                <a:ext uri="{FF2B5EF4-FFF2-40B4-BE49-F238E27FC236}">
                  <a16:creationId xmlns:a16="http://schemas.microsoft.com/office/drawing/2014/main" id="{AD42A642-6C78-6EA7-CD4D-92E941BCA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277" y="4646425"/>
              <a:ext cx="1296783" cy="416801"/>
            </a:xfrm>
            <a:prstGeom prst="roundRect">
              <a:avLst>
                <a:gd name="adj" fmla="val 28134"/>
              </a:avLst>
            </a:prstGeom>
            <a:solidFill>
              <a:srgbClr val="898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56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28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00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72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2844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7416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1988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6560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Filgotinib </a:t>
              </a:r>
              <a:b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</a:b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(Jyseleca®▼)</a:t>
              </a:r>
            </a:p>
          </p:txBody>
        </p:sp>
        <p:pic>
          <p:nvPicPr>
            <p:cNvPr id="52317" name="Graphic 147" descr="Medicine">
              <a:extLst>
                <a:ext uri="{FF2B5EF4-FFF2-40B4-BE49-F238E27FC236}">
                  <a16:creationId xmlns:a16="http://schemas.microsoft.com/office/drawing/2014/main" id="{6EC771D3-C91A-48D5-9BB7-4A55F35926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5823" y="4681119"/>
              <a:ext cx="346023" cy="347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7" name="Group 151">
            <a:extLst>
              <a:ext uri="{FF2B5EF4-FFF2-40B4-BE49-F238E27FC236}">
                <a16:creationId xmlns:a16="http://schemas.microsoft.com/office/drawing/2014/main" id="{2CAE85FD-5572-8361-DEEB-CE8A4FA99115}"/>
              </a:ext>
            </a:extLst>
          </p:cNvPr>
          <p:cNvGrpSpPr/>
          <p:nvPr/>
        </p:nvGrpSpPr>
        <p:grpSpPr>
          <a:xfrm>
            <a:off x="10204840" y="3389548"/>
            <a:ext cx="1280572" cy="416801"/>
            <a:chOff x="11466168" y="840759"/>
            <a:chExt cx="1497993" cy="522589"/>
          </a:xfrm>
          <a:solidFill>
            <a:srgbClr val="65BE95"/>
          </a:solidFill>
        </p:grpSpPr>
        <p:sp>
          <p:nvSpPr>
            <p:cNvPr id="208" name="Rectangle: Rounded Corners 109">
              <a:extLst>
                <a:ext uri="{FF2B5EF4-FFF2-40B4-BE49-F238E27FC236}">
                  <a16:creationId xmlns:a16="http://schemas.microsoft.com/office/drawing/2014/main" id="{A95D264D-5837-96CC-C95D-306014BD125A}"/>
                </a:ext>
              </a:extLst>
            </p:cNvPr>
            <p:cNvSpPr/>
            <p:nvPr/>
          </p:nvSpPr>
          <p:spPr>
            <a:xfrm>
              <a:off x="11466168" y="840759"/>
              <a:ext cx="1497993" cy="522589"/>
            </a:xfrm>
            <a:prstGeom prst="roundRect">
              <a:avLst>
                <a:gd name="adj" fmla="val 34849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291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6" algn="l" defTabSz="914291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91" algn="l" defTabSz="914291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38" algn="l" defTabSz="914291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84" algn="l" defTabSz="914291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29" algn="l" defTabSz="914291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75" algn="l" defTabSz="914291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21" algn="l" defTabSz="914291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67" algn="l" defTabSz="914291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>
                  <a:solidFill>
                    <a:srgbClr val="FFFFFF"/>
                  </a:solidFill>
                  <a:latin typeface="Verdana"/>
                </a:rPr>
                <a:t>Etrasimod</a:t>
              </a:r>
              <a:r>
                <a:rPr lang="en-US" sz="900" b="1" dirty="0">
                  <a:solidFill>
                    <a:srgbClr val="FFFFFF"/>
                  </a:solidFill>
                  <a:latin typeface="Verdana"/>
                </a:rPr>
                <a:t>  </a:t>
              </a:r>
            </a:p>
          </p:txBody>
        </p:sp>
        <p:pic>
          <p:nvPicPr>
            <p:cNvPr id="209" name="Graphic 153" descr="Medicine">
              <a:extLst>
                <a:ext uri="{FF2B5EF4-FFF2-40B4-BE49-F238E27FC236}">
                  <a16:creationId xmlns:a16="http://schemas.microsoft.com/office/drawing/2014/main" id="{AD749F14-7C31-1FD0-B739-B9CA2A798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01176" y="885079"/>
              <a:ext cx="433947" cy="433947"/>
            </a:xfrm>
            <a:prstGeom prst="rect">
              <a:avLst/>
            </a:prstGeom>
          </p:spPr>
        </p:pic>
      </p:grpSp>
      <p:grpSp>
        <p:nvGrpSpPr>
          <p:cNvPr id="52264" name="Group 17">
            <a:extLst>
              <a:ext uri="{FF2B5EF4-FFF2-40B4-BE49-F238E27FC236}">
                <a16:creationId xmlns:a16="http://schemas.microsoft.com/office/drawing/2014/main" id="{31FCC5BF-A526-4AD3-6D58-74A4E1EC14BA}"/>
              </a:ext>
            </a:extLst>
          </p:cNvPr>
          <p:cNvGrpSpPr>
            <a:grpSpLocks/>
          </p:cNvGrpSpPr>
          <p:nvPr/>
        </p:nvGrpSpPr>
        <p:grpSpPr bwMode="auto">
          <a:xfrm>
            <a:off x="7675563" y="1692275"/>
            <a:ext cx="1585912" cy="433388"/>
            <a:chOff x="8774285" y="2168252"/>
            <a:chExt cx="1586447" cy="432214"/>
          </a:xfrm>
        </p:grpSpPr>
        <p:sp>
          <p:nvSpPr>
            <p:cNvPr id="52311" name="Rectangle: Rounded Corners 109">
              <a:extLst>
                <a:ext uri="{FF2B5EF4-FFF2-40B4-BE49-F238E27FC236}">
                  <a16:creationId xmlns:a16="http://schemas.microsoft.com/office/drawing/2014/main" id="{EBF4BC44-A2B7-7E07-C63A-F471C8B7E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4285" y="2175543"/>
              <a:ext cx="1586447" cy="416801"/>
            </a:xfrm>
            <a:prstGeom prst="roundRect">
              <a:avLst>
                <a:gd name="adj" fmla="val 34847"/>
              </a:avLst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56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28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00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72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2844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7416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1988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6560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Vedolizumab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SC (Entyvio</a:t>
              </a:r>
              <a:r>
                <a:rPr lang="en-US" altLang="en-US" sz="900" b="1" baseline="30000">
                  <a:solidFill>
                    <a:srgbClr val="FFFFFF"/>
                  </a:solidFill>
                  <a:latin typeface="Verdana" panose="020B0604030504040204" pitchFamily="34" charset="0"/>
                </a:rPr>
                <a:t>®</a:t>
              </a: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)</a:t>
              </a:r>
            </a:p>
          </p:txBody>
        </p:sp>
        <p:pic>
          <p:nvPicPr>
            <p:cNvPr id="52312" name="Graphic 102" descr="IV">
              <a:extLst>
                <a:ext uri="{FF2B5EF4-FFF2-40B4-BE49-F238E27FC236}">
                  <a16:creationId xmlns:a16="http://schemas.microsoft.com/office/drawing/2014/main" id="{EEC13729-D64B-36F2-C797-365EB26E10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7152" y="2168252"/>
              <a:ext cx="300139" cy="29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13" name="Graphic 103" descr="Needle">
              <a:extLst>
                <a:ext uri="{FF2B5EF4-FFF2-40B4-BE49-F238E27FC236}">
                  <a16:creationId xmlns:a16="http://schemas.microsoft.com/office/drawing/2014/main" id="{F7D8F986-5DBE-BFD0-6601-35A254722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8488" y="2280660"/>
              <a:ext cx="319195" cy="319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65" name="Group 15">
            <a:extLst>
              <a:ext uri="{FF2B5EF4-FFF2-40B4-BE49-F238E27FC236}">
                <a16:creationId xmlns:a16="http://schemas.microsoft.com/office/drawing/2014/main" id="{E3D1E802-CE5C-F9A7-21E1-63089AC2B534}"/>
              </a:ext>
            </a:extLst>
          </p:cNvPr>
          <p:cNvGrpSpPr>
            <a:grpSpLocks/>
          </p:cNvGrpSpPr>
          <p:nvPr/>
        </p:nvGrpSpPr>
        <p:grpSpPr bwMode="auto">
          <a:xfrm>
            <a:off x="7907338" y="4414838"/>
            <a:ext cx="1547812" cy="444500"/>
            <a:chOff x="8812339" y="5292697"/>
            <a:chExt cx="1548395" cy="443932"/>
          </a:xfrm>
        </p:grpSpPr>
        <p:sp>
          <p:nvSpPr>
            <p:cNvPr id="52308" name="Rectangle: Rounded Corners 109">
              <a:extLst>
                <a:ext uri="{FF2B5EF4-FFF2-40B4-BE49-F238E27FC236}">
                  <a16:creationId xmlns:a16="http://schemas.microsoft.com/office/drawing/2014/main" id="{694B9CC5-A4AB-753D-AFF9-BB5CF55D8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2339" y="5292697"/>
              <a:ext cx="1548395" cy="416801"/>
            </a:xfrm>
            <a:prstGeom prst="roundRect">
              <a:avLst>
                <a:gd name="adj" fmla="val 34847"/>
              </a:avLst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56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28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00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72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2844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7416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1988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6560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Vedolizumab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SC (Entyvio</a:t>
              </a:r>
              <a:r>
                <a:rPr lang="en-US" altLang="en-US" sz="900" b="1" baseline="30000">
                  <a:solidFill>
                    <a:srgbClr val="FFFFFF"/>
                  </a:solidFill>
                  <a:latin typeface="Verdana" panose="020B0604030504040204" pitchFamily="34" charset="0"/>
                </a:rPr>
                <a:t>®</a:t>
              </a: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)</a:t>
              </a:r>
            </a:p>
          </p:txBody>
        </p:sp>
        <p:pic>
          <p:nvPicPr>
            <p:cNvPr id="52309" name="Graphic 104" descr="IV">
              <a:extLst>
                <a:ext uri="{FF2B5EF4-FFF2-40B4-BE49-F238E27FC236}">
                  <a16:creationId xmlns:a16="http://schemas.microsoft.com/office/drawing/2014/main" id="{E2866E8F-A096-E5AB-EA34-54047F22CD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6662" y="5303795"/>
              <a:ext cx="300151" cy="299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10" name="Graphic 105" descr="Needle">
              <a:extLst>
                <a:ext uri="{FF2B5EF4-FFF2-40B4-BE49-F238E27FC236}">
                  <a16:creationId xmlns:a16="http://schemas.microsoft.com/office/drawing/2014/main" id="{04DFBEB9-1ACF-265F-6746-3894DFC8F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8946" y="5416364"/>
              <a:ext cx="319207" cy="320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66" name="Grupo 217">
            <a:extLst>
              <a:ext uri="{FF2B5EF4-FFF2-40B4-BE49-F238E27FC236}">
                <a16:creationId xmlns:a16="http://schemas.microsoft.com/office/drawing/2014/main" id="{CCAEBD54-88D0-58D0-6FDA-CD3C75F289B4}"/>
              </a:ext>
            </a:extLst>
          </p:cNvPr>
          <p:cNvGrpSpPr>
            <a:grpSpLocks/>
          </p:cNvGrpSpPr>
          <p:nvPr/>
        </p:nvGrpSpPr>
        <p:grpSpPr bwMode="auto">
          <a:xfrm>
            <a:off x="9350375" y="1543050"/>
            <a:ext cx="1495425" cy="433388"/>
            <a:chOff x="10606840" y="1934157"/>
            <a:chExt cx="1495511" cy="432811"/>
          </a:xfrm>
        </p:grpSpPr>
        <p:sp>
          <p:nvSpPr>
            <p:cNvPr id="52305" name="Rectangle: Rounded Corners 109">
              <a:extLst>
                <a:ext uri="{FF2B5EF4-FFF2-40B4-BE49-F238E27FC236}">
                  <a16:creationId xmlns:a16="http://schemas.microsoft.com/office/drawing/2014/main" id="{C5C4A016-9656-BAD2-FA07-665A1DA55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6840" y="1950167"/>
              <a:ext cx="1495511" cy="416801"/>
            </a:xfrm>
            <a:prstGeom prst="roundRect">
              <a:avLst>
                <a:gd name="adj" fmla="val 34847"/>
              </a:avLst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56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28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00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72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2844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7416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1988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6560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Risankizumab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(Skyrizi</a:t>
              </a:r>
              <a:r>
                <a:rPr lang="en-US" altLang="en-US" sz="900" b="1" baseline="30000">
                  <a:solidFill>
                    <a:srgbClr val="FFFFFF"/>
                  </a:solidFill>
                  <a:latin typeface="Verdana" panose="020B0604030504040204" pitchFamily="34" charset="0"/>
                </a:rPr>
                <a:t>®</a:t>
              </a: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)</a:t>
              </a:r>
            </a:p>
          </p:txBody>
        </p:sp>
        <p:pic>
          <p:nvPicPr>
            <p:cNvPr id="52306" name="Graphic 106" descr="IV">
              <a:extLst>
                <a:ext uri="{FF2B5EF4-FFF2-40B4-BE49-F238E27FC236}">
                  <a16:creationId xmlns:a16="http://schemas.microsoft.com/office/drawing/2014/main" id="{627A6E8C-008A-52E1-C1CA-7E7125AA71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5599" y="1934157"/>
              <a:ext cx="300055" cy="299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07" name="Graphic 107" descr="Needle">
              <a:extLst>
                <a:ext uri="{FF2B5EF4-FFF2-40B4-BE49-F238E27FC236}">
                  <a16:creationId xmlns:a16="http://schemas.microsoft.com/office/drawing/2014/main" id="{B7756425-414F-D1EB-6B1C-2670A041C2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7844" y="2046720"/>
              <a:ext cx="319105" cy="320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67" name="Grupo 221">
            <a:extLst>
              <a:ext uri="{FF2B5EF4-FFF2-40B4-BE49-F238E27FC236}">
                <a16:creationId xmlns:a16="http://schemas.microsoft.com/office/drawing/2014/main" id="{5440E858-B4FC-2469-8471-CB39CB81EB49}"/>
              </a:ext>
            </a:extLst>
          </p:cNvPr>
          <p:cNvGrpSpPr>
            <a:grpSpLocks/>
          </p:cNvGrpSpPr>
          <p:nvPr/>
        </p:nvGrpSpPr>
        <p:grpSpPr bwMode="auto">
          <a:xfrm>
            <a:off x="6977063" y="5778500"/>
            <a:ext cx="1495425" cy="415925"/>
            <a:chOff x="10300106" y="2963200"/>
            <a:chExt cx="1495511" cy="416801"/>
          </a:xfrm>
        </p:grpSpPr>
        <p:sp>
          <p:nvSpPr>
            <p:cNvPr id="52302" name="Rectangle: Rounded Corners 109">
              <a:extLst>
                <a:ext uri="{FF2B5EF4-FFF2-40B4-BE49-F238E27FC236}">
                  <a16:creationId xmlns:a16="http://schemas.microsoft.com/office/drawing/2014/main" id="{BE7BB54C-08AB-1A2F-E498-EDD3EF828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0106" y="2963200"/>
              <a:ext cx="1495511" cy="416801"/>
            </a:xfrm>
            <a:prstGeom prst="roundRect">
              <a:avLst>
                <a:gd name="adj" fmla="val 34847"/>
              </a:avLst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56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28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00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72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2844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7416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1988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6560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Guselkumab</a:t>
              </a:r>
              <a:b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</a:b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(Tremfya</a:t>
              </a:r>
              <a:r>
                <a:rPr lang="en-US" altLang="en-US" sz="900" b="1" baseline="30000">
                  <a:solidFill>
                    <a:srgbClr val="FFFFFF"/>
                  </a:solidFill>
                  <a:latin typeface="Verdana" panose="020B0604030504040204" pitchFamily="34" charset="0"/>
                </a:rPr>
                <a:t>®</a:t>
              </a: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)</a:t>
              </a:r>
            </a:p>
          </p:txBody>
        </p:sp>
        <p:pic>
          <p:nvPicPr>
            <p:cNvPr id="52303" name="Graphic 99" descr="IV">
              <a:extLst>
                <a:ext uri="{FF2B5EF4-FFF2-40B4-BE49-F238E27FC236}">
                  <a16:creationId xmlns:a16="http://schemas.microsoft.com/office/drawing/2014/main" id="{A015A289-CF34-0C7B-2967-048421FB9A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0598" y="3002972"/>
              <a:ext cx="300055" cy="30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04" name="Graphic 100" descr="Needle">
              <a:extLst>
                <a:ext uri="{FF2B5EF4-FFF2-40B4-BE49-F238E27FC236}">
                  <a16:creationId xmlns:a16="http://schemas.microsoft.com/office/drawing/2014/main" id="{DCE1E8E0-6E68-0510-E6EC-A1520CE7ED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9048" y="3030015"/>
              <a:ext cx="319105" cy="31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268" name="Graphic 110" descr="IV">
            <a:extLst>
              <a:ext uri="{FF2B5EF4-FFF2-40B4-BE49-F238E27FC236}">
                <a16:creationId xmlns:a16="http://schemas.microsoft.com/office/drawing/2014/main" id="{77BE9ECB-6BCC-BC08-D7A2-BF0334632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5815013"/>
            <a:ext cx="300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69" name="Graphic 112" descr="Needle">
            <a:extLst>
              <a:ext uri="{FF2B5EF4-FFF2-40B4-BE49-F238E27FC236}">
                <a16:creationId xmlns:a16="http://schemas.microsoft.com/office/drawing/2014/main" id="{24D0CF41-F0AA-CFC4-2A78-06B24B341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5" y="5789613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" name="Oval 130">
            <a:extLst>
              <a:ext uri="{FF2B5EF4-FFF2-40B4-BE49-F238E27FC236}">
                <a16:creationId xmlns:a16="http://schemas.microsoft.com/office/drawing/2014/main" id="{3BAEAAAB-1E85-0F9E-3D40-A37A1406F866}"/>
              </a:ext>
            </a:extLst>
          </p:cNvPr>
          <p:cNvSpPr/>
          <p:nvPr/>
        </p:nvSpPr>
        <p:spPr>
          <a:xfrm>
            <a:off x="9394825" y="2749550"/>
            <a:ext cx="428625" cy="428625"/>
          </a:xfrm>
          <a:prstGeom prst="ellipse">
            <a:avLst/>
          </a:prstGeom>
          <a:solidFill>
            <a:srgbClr val="3D3D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kern="0">
                <a:solidFill>
                  <a:srgbClr val="FFFFFF"/>
                </a:solidFill>
                <a:latin typeface="Verdana"/>
              </a:rPr>
              <a:t>2022</a:t>
            </a:r>
          </a:p>
        </p:txBody>
      </p:sp>
      <p:grpSp>
        <p:nvGrpSpPr>
          <p:cNvPr id="52271" name="Grupo 228">
            <a:extLst>
              <a:ext uri="{FF2B5EF4-FFF2-40B4-BE49-F238E27FC236}">
                <a16:creationId xmlns:a16="http://schemas.microsoft.com/office/drawing/2014/main" id="{BF6C65A3-21BB-F416-9606-18F3DBBC9BEE}"/>
              </a:ext>
            </a:extLst>
          </p:cNvPr>
          <p:cNvGrpSpPr>
            <a:grpSpLocks/>
          </p:cNvGrpSpPr>
          <p:nvPr/>
        </p:nvGrpSpPr>
        <p:grpSpPr bwMode="auto">
          <a:xfrm>
            <a:off x="7456488" y="4976813"/>
            <a:ext cx="1998662" cy="430212"/>
            <a:chOff x="7948720" y="5562330"/>
            <a:chExt cx="1999389" cy="430341"/>
          </a:xfrm>
        </p:grpSpPr>
        <p:grpSp>
          <p:nvGrpSpPr>
            <p:cNvPr id="52298" name="Group 12">
              <a:extLst>
                <a:ext uri="{FF2B5EF4-FFF2-40B4-BE49-F238E27FC236}">
                  <a16:creationId xmlns:a16="http://schemas.microsoft.com/office/drawing/2014/main" id="{68D1930C-116E-D3F9-F883-91A2E2DED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48720" y="5573094"/>
              <a:ext cx="1999389" cy="419577"/>
              <a:chOff x="8771306" y="1669644"/>
              <a:chExt cx="1999389" cy="419577"/>
            </a:xfrm>
          </p:grpSpPr>
          <p:sp>
            <p:nvSpPr>
              <p:cNvPr id="52300" name="Rectangle: Rounded Corners 109">
                <a:extLst>
                  <a:ext uri="{FF2B5EF4-FFF2-40B4-BE49-F238E27FC236}">
                    <a16:creationId xmlns:a16="http://schemas.microsoft.com/office/drawing/2014/main" id="{F71C48F5-9365-E22A-A54B-0769019E2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1306" y="1669644"/>
                <a:ext cx="1999389" cy="416801"/>
              </a:xfrm>
              <a:prstGeom prst="roundRect">
                <a:avLst>
                  <a:gd name="adj" fmla="val 34847"/>
                </a:avLst>
              </a:prstGeom>
              <a:solidFill>
                <a:srgbClr val="038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defTabSz="912813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455613" indent="-228600" defTabSz="9128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912813" indent="-228600" defTabSz="9128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370013" indent="-228600" defTabSz="9128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1827213" indent="-228600" defTabSz="9128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284413" indent="-228600" defTabSz="9128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741613" indent="-228600" defTabSz="9128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198813" indent="-228600" defTabSz="9128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656013" indent="-228600" defTabSz="9128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900" b="1">
                    <a:solidFill>
                      <a:srgbClr val="FFFFFF"/>
                    </a:solidFill>
                    <a:latin typeface="Verdana" panose="020B0604030504040204" pitchFamily="34" charset="0"/>
                  </a:rPr>
                  <a:t>Infliximab biosimilar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900" b="1">
                    <a:solidFill>
                      <a:srgbClr val="FFFFFF"/>
                    </a:solidFill>
                    <a:latin typeface="Verdana" panose="020B0604030504040204" pitchFamily="34" charset="0"/>
                  </a:rPr>
                  <a:t>SC (Remsima</a:t>
                </a:r>
                <a:r>
                  <a:rPr lang="en-US" altLang="en-US" sz="900" b="1" baseline="30000">
                    <a:solidFill>
                      <a:srgbClr val="FFFFFF"/>
                    </a:solidFill>
                    <a:latin typeface="Verdana" panose="020B0604030504040204" pitchFamily="34" charset="0"/>
                  </a:rPr>
                  <a:t>®</a:t>
                </a:r>
                <a:r>
                  <a:rPr lang="en-US" altLang="en-US" sz="900" b="1">
                    <a:solidFill>
                      <a:srgbClr val="FFFFFF"/>
                    </a:solidFill>
                    <a:latin typeface="Verdana" panose="020B0604030504040204" pitchFamily="34" charset="0"/>
                  </a:rPr>
                  <a:t>)</a:t>
                </a:r>
              </a:p>
            </p:txBody>
          </p:sp>
          <p:pic>
            <p:nvPicPr>
              <p:cNvPr id="52301" name="Graphic 123" descr="Needle">
                <a:extLst>
                  <a:ext uri="{FF2B5EF4-FFF2-40B4-BE49-F238E27FC236}">
                    <a16:creationId xmlns:a16="http://schemas.microsoft.com/office/drawing/2014/main" id="{0DCD8DC7-761A-A5C8-B97B-7D17341C56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92733" y="1730338"/>
                <a:ext cx="358906" cy="358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2299" name="Graphic 98" descr="IV">
              <a:extLst>
                <a:ext uri="{FF2B5EF4-FFF2-40B4-BE49-F238E27FC236}">
                  <a16:creationId xmlns:a16="http://schemas.microsoft.com/office/drawing/2014/main" id="{4359163E-F870-233C-C464-9CE59620B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8634" y="5562330"/>
              <a:ext cx="336672" cy="33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72" name="Grupo 233">
            <a:extLst>
              <a:ext uri="{FF2B5EF4-FFF2-40B4-BE49-F238E27FC236}">
                <a16:creationId xmlns:a16="http://schemas.microsoft.com/office/drawing/2014/main" id="{A61C4EC5-8E28-B3A6-A9A7-A5C691EB82BE}"/>
              </a:ext>
            </a:extLst>
          </p:cNvPr>
          <p:cNvGrpSpPr>
            <a:grpSpLocks/>
          </p:cNvGrpSpPr>
          <p:nvPr/>
        </p:nvGrpSpPr>
        <p:grpSpPr bwMode="auto">
          <a:xfrm>
            <a:off x="7262813" y="1162050"/>
            <a:ext cx="1998662" cy="430213"/>
            <a:chOff x="7948720" y="5562330"/>
            <a:chExt cx="1999389" cy="430341"/>
          </a:xfrm>
        </p:grpSpPr>
        <p:grpSp>
          <p:nvGrpSpPr>
            <p:cNvPr id="52294" name="Group 12">
              <a:extLst>
                <a:ext uri="{FF2B5EF4-FFF2-40B4-BE49-F238E27FC236}">
                  <a16:creationId xmlns:a16="http://schemas.microsoft.com/office/drawing/2014/main" id="{B6A1056E-3499-106F-B156-A976610B00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48720" y="5573094"/>
              <a:ext cx="1999389" cy="419577"/>
              <a:chOff x="8771306" y="1669644"/>
              <a:chExt cx="1999389" cy="419577"/>
            </a:xfrm>
          </p:grpSpPr>
          <p:sp>
            <p:nvSpPr>
              <p:cNvPr id="52296" name="Rectangle: Rounded Corners 109">
                <a:extLst>
                  <a:ext uri="{FF2B5EF4-FFF2-40B4-BE49-F238E27FC236}">
                    <a16:creationId xmlns:a16="http://schemas.microsoft.com/office/drawing/2014/main" id="{6023C660-4464-6F61-D119-BCF2D57F5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1306" y="1669644"/>
                <a:ext cx="1999389" cy="416801"/>
              </a:xfrm>
              <a:prstGeom prst="roundRect">
                <a:avLst>
                  <a:gd name="adj" fmla="val 34847"/>
                </a:avLst>
              </a:prstGeom>
              <a:solidFill>
                <a:srgbClr val="038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defTabSz="912813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455613" indent="-228600" defTabSz="9128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912813" indent="-228600" defTabSz="9128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370013" indent="-228600" defTabSz="9128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1827213" indent="-228600" defTabSz="9128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284413" indent="-228600" defTabSz="9128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741613" indent="-228600" defTabSz="9128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198813" indent="-228600" defTabSz="9128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656013" indent="-228600" defTabSz="9128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900" b="1">
                    <a:solidFill>
                      <a:srgbClr val="FFFFFF"/>
                    </a:solidFill>
                    <a:latin typeface="Verdana" panose="020B0604030504040204" pitchFamily="34" charset="0"/>
                  </a:rPr>
                  <a:t>Infliximab biosimilar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900" b="1">
                    <a:solidFill>
                      <a:srgbClr val="FFFFFF"/>
                    </a:solidFill>
                    <a:latin typeface="Verdana" panose="020B0604030504040204" pitchFamily="34" charset="0"/>
                  </a:rPr>
                  <a:t>SC (Remsima</a:t>
                </a:r>
                <a:r>
                  <a:rPr lang="en-US" altLang="en-US" sz="900" b="1" baseline="30000">
                    <a:solidFill>
                      <a:srgbClr val="FFFFFF"/>
                    </a:solidFill>
                    <a:latin typeface="Verdana" panose="020B0604030504040204" pitchFamily="34" charset="0"/>
                  </a:rPr>
                  <a:t>®</a:t>
                </a:r>
                <a:r>
                  <a:rPr lang="en-US" altLang="en-US" sz="900" b="1">
                    <a:solidFill>
                      <a:srgbClr val="FFFFFF"/>
                    </a:solidFill>
                    <a:latin typeface="Verdana" panose="020B0604030504040204" pitchFamily="34" charset="0"/>
                  </a:rPr>
                  <a:t>)</a:t>
                </a:r>
              </a:p>
            </p:txBody>
          </p:sp>
          <p:pic>
            <p:nvPicPr>
              <p:cNvPr id="52297" name="Graphic 123" descr="Needle">
                <a:extLst>
                  <a:ext uri="{FF2B5EF4-FFF2-40B4-BE49-F238E27FC236}">
                    <a16:creationId xmlns:a16="http://schemas.microsoft.com/office/drawing/2014/main" id="{85CD48C4-E387-1153-4DBB-D4A582BFB4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92733" y="1730339"/>
                <a:ext cx="358906" cy="358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2295" name="Graphic 98" descr="IV">
              <a:extLst>
                <a:ext uri="{FF2B5EF4-FFF2-40B4-BE49-F238E27FC236}">
                  <a16:creationId xmlns:a16="http://schemas.microsoft.com/office/drawing/2014/main" id="{51487A65-5F2E-3011-5CAB-9FDEDECF7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8634" y="5562330"/>
              <a:ext cx="336672" cy="33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9" name="Oval 130">
            <a:extLst>
              <a:ext uri="{FF2B5EF4-FFF2-40B4-BE49-F238E27FC236}">
                <a16:creationId xmlns:a16="http://schemas.microsoft.com/office/drawing/2014/main" id="{B14D57EC-7BE2-C39B-D19C-0C30779C3FE7}"/>
              </a:ext>
            </a:extLst>
          </p:cNvPr>
          <p:cNvSpPr/>
          <p:nvPr/>
        </p:nvSpPr>
        <p:spPr>
          <a:xfrm>
            <a:off x="9891713" y="2744788"/>
            <a:ext cx="428625" cy="428625"/>
          </a:xfrm>
          <a:prstGeom prst="ellipse">
            <a:avLst/>
          </a:prstGeom>
          <a:solidFill>
            <a:srgbClr val="3D3D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kern="0">
                <a:solidFill>
                  <a:srgbClr val="FFFFFF"/>
                </a:solidFill>
                <a:latin typeface="Verdana"/>
              </a:rPr>
              <a:t>2023</a:t>
            </a:r>
          </a:p>
        </p:txBody>
      </p:sp>
      <p:grpSp>
        <p:nvGrpSpPr>
          <p:cNvPr id="52274" name="Group 115">
            <a:extLst>
              <a:ext uri="{FF2B5EF4-FFF2-40B4-BE49-F238E27FC236}">
                <a16:creationId xmlns:a16="http://schemas.microsoft.com/office/drawing/2014/main" id="{2FB3F302-086E-827D-B282-2A314EDB6E79}"/>
              </a:ext>
            </a:extLst>
          </p:cNvPr>
          <p:cNvGrpSpPr>
            <a:grpSpLocks/>
          </p:cNvGrpSpPr>
          <p:nvPr/>
        </p:nvGrpSpPr>
        <p:grpSpPr bwMode="auto">
          <a:xfrm>
            <a:off x="9869488" y="2081213"/>
            <a:ext cx="1279525" cy="417512"/>
            <a:chOff x="9842115" y="1273478"/>
            <a:chExt cx="1497993" cy="522589"/>
          </a:xfrm>
        </p:grpSpPr>
        <p:sp>
          <p:nvSpPr>
            <p:cNvPr id="52292" name="Rectangle: Rounded Corners 109">
              <a:extLst>
                <a:ext uri="{FF2B5EF4-FFF2-40B4-BE49-F238E27FC236}">
                  <a16:creationId xmlns:a16="http://schemas.microsoft.com/office/drawing/2014/main" id="{7CDBEB52-4F1E-9F75-0D63-23716C736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2115" y="1273478"/>
              <a:ext cx="1497993" cy="522589"/>
            </a:xfrm>
            <a:prstGeom prst="roundRect">
              <a:avLst>
                <a:gd name="adj" fmla="val 34847"/>
              </a:avLst>
            </a:prstGeom>
            <a:solidFill>
              <a:srgbClr val="898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56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28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00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72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2844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7416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1988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6560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Upadacitinb </a:t>
              </a:r>
              <a:b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</a:b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(Rinvoq</a:t>
              </a:r>
              <a:r>
                <a:rPr lang="en-US" altLang="en-US" sz="900" b="1" baseline="30000">
                  <a:solidFill>
                    <a:srgbClr val="FFFFFF"/>
                  </a:solidFill>
                  <a:latin typeface="Verdana" panose="020B0604030504040204" pitchFamily="34" charset="0"/>
                </a:rPr>
                <a:t>®</a:t>
              </a: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▼)</a:t>
              </a:r>
            </a:p>
          </p:txBody>
        </p:sp>
        <p:pic>
          <p:nvPicPr>
            <p:cNvPr id="52293" name="Graphic 117" descr="Medicine">
              <a:extLst>
                <a:ext uri="{FF2B5EF4-FFF2-40B4-BE49-F238E27FC236}">
                  <a16:creationId xmlns:a16="http://schemas.microsoft.com/office/drawing/2014/main" id="{C4EAA0A9-487D-82E8-B5E6-2830795E0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65" y="1289374"/>
              <a:ext cx="433043" cy="43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75" name="Grupo 242">
            <a:extLst>
              <a:ext uri="{FF2B5EF4-FFF2-40B4-BE49-F238E27FC236}">
                <a16:creationId xmlns:a16="http://schemas.microsoft.com/office/drawing/2014/main" id="{02326BF5-1B99-F2E5-915C-779B8A843106}"/>
              </a:ext>
            </a:extLst>
          </p:cNvPr>
          <p:cNvGrpSpPr>
            <a:grpSpLocks/>
          </p:cNvGrpSpPr>
          <p:nvPr/>
        </p:nvGrpSpPr>
        <p:grpSpPr bwMode="auto">
          <a:xfrm>
            <a:off x="9721850" y="3929063"/>
            <a:ext cx="1495425" cy="433387"/>
            <a:chOff x="10606840" y="1934157"/>
            <a:chExt cx="1495511" cy="432811"/>
          </a:xfrm>
        </p:grpSpPr>
        <p:sp>
          <p:nvSpPr>
            <p:cNvPr id="52289" name="Rectangle: Rounded Corners 109">
              <a:extLst>
                <a:ext uri="{FF2B5EF4-FFF2-40B4-BE49-F238E27FC236}">
                  <a16:creationId xmlns:a16="http://schemas.microsoft.com/office/drawing/2014/main" id="{2A5F2643-59A2-5107-9E69-08E7B69FA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6840" y="1950167"/>
              <a:ext cx="1495511" cy="416801"/>
            </a:xfrm>
            <a:prstGeom prst="roundRect">
              <a:avLst>
                <a:gd name="adj" fmla="val 34847"/>
              </a:avLst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56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28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00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7213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2844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7416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1988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656013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Mirikizumab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(Omvoh</a:t>
              </a:r>
              <a:r>
                <a:rPr lang="en-US" altLang="en-US" sz="900" b="1" baseline="30000">
                  <a:solidFill>
                    <a:srgbClr val="FFFFFF"/>
                  </a:solidFill>
                  <a:latin typeface="Verdana" panose="020B0604030504040204" pitchFamily="34" charset="0"/>
                </a:rPr>
                <a:t>®</a:t>
              </a:r>
              <a:r>
                <a:rPr lang="en-US" altLang="en-US" sz="900" b="1">
                  <a:solidFill>
                    <a:srgbClr val="FFFFFF"/>
                  </a:solidFill>
                  <a:latin typeface="Verdana" panose="020B0604030504040204" pitchFamily="34" charset="0"/>
                </a:rPr>
                <a:t>)</a:t>
              </a:r>
            </a:p>
          </p:txBody>
        </p:sp>
        <p:pic>
          <p:nvPicPr>
            <p:cNvPr id="52290" name="Graphic 106" descr="IV">
              <a:extLst>
                <a:ext uri="{FF2B5EF4-FFF2-40B4-BE49-F238E27FC236}">
                  <a16:creationId xmlns:a16="http://schemas.microsoft.com/office/drawing/2014/main" id="{5E414207-E633-7BF1-740A-9FEC89325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5599" y="1934157"/>
              <a:ext cx="300055" cy="29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91" name="Graphic 107" descr="Needle">
              <a:extLst>
                <a:ext uri="{FF2B5EF4-FFF2-40B4-BE49-F238E27FC236}">
                  <a16:creationId xmlns:a16="http://schemas.microsoft.com/office/drawing/2014/main" id="{F52152D3-FD7A-BE57-1D88-3C29333BC5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7844" y="2046719"/>
              <a:ext cx="319105" cy="320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7" name="Rectángulo: esquinas redondeadas 246">
            <a:extLst>
              <a:ext uri="{FF2B5EF4-FFF2-40B4-BE49-F238E27FC236}">
                <a16:creationId xmlns:a16="http://schemas.microsoft.com/office/drawing/2014/main" id="{01294699-E07D-19E3-67B7-DF3EF507DA34}"/>
              </a:ext>
            </a:extLst>
          </p:cNvPr>
          <p:cNvSpPr/>
          <p:nvPr/>
        </p:nvSpPr>
        <p:spPr>
          <a:xfrm>
            <a:off x="1117600" y="5292725"/>
            <a:ext cx="1092200" cy="233363"/>
          </a:xfrm>
          <a:prstGeom prst="roundRect">
            <a:avLst/>
          </a:prstGeom>
          <a:solidFill>
            <a:srgbClr val="0386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="1" kern="0">
                <a:solidFill>
                  <a:srgbClr val="FFFFFF"/>
                </a:solidFill>
                <a:latin typeface="Verdana"/>
              </a:rPr>
              <a:t>anti-</a:t>
            </a:r>
            <a:r>
              <a:rPr lang="es-ES_tradnl" sz="900" b="1" kern="0" err="1">
                <a:solidFill>
                  <a:srgbClr val="FFFFFF"/>
                </a:solidFill>
                <a:latin typeface="Verdana"/>
              </a:rPr>
              <a:t>TNFs</a:t>
            </a:r>
            <a:endParaRPr lang="es-ES" sz="900" b="1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48" name="Rectángulo: esquinas redondeadas 247">
            <a:extLst>
              <a:ext uri="{FF2B5EF4-FFF2-40B4-BE49-F238E27FC236}">
                <a16:creationId xmlns:a16="http://schemas.microsoft.com/office/drawing/2014/main" id="{FF0061C2-22DC-4B5F-BAFA-ABD89892C7C2}"/>
              </a:ext>
            </a:extLst>
          </p:cNvPr>
          <p:cNvSpPr/>
          <p:nvPr/>
        </p:nvSpPr>
        <p:spPr>
          <a:xfrm>
            <a:off x="1117600" y="5575300"/>
            <a:ext cx="1092200" cy="231775"/>
          </a:xfrm>
          <a:prstGeom prst="roundRect">
            <a:avLst/>
          </a:prstGeom>
          <a:solidFill>
            <a:srgbClr val="FF99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="1" kern="0" err="1">
                <a:solidFill>
                  <a:srgbClr val="FFFFFF"/>
                </a:solidFill>
                <a:latin typeface="Verdana"/>
              </a:rPr>
              <a:t>anti-integrinas</a:t>
            </a:r>
            <a:endParaRPr lang="es-ES" sz="900" b="1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49" name="Rectángulo: esquinas redondeadas 248">
            <a:extLst>
              <a:ext uri="{FF2B5EF4-FFF2-40B4-BE49-F238E27FC236}">
                <a16:creationId xmlns:a16="http://schemas.microsoft.com/office/drawing/2014/main" id="{DFF48F6D-243C-3E9D-9127-D963E432F54D}"/>
              </a:ext>
            </a:extLst>
          </p:cNvPr>
          <p:cNvSpPr/>
          <p:nvPr/>
        </p:nvSpPr>
        <p:spPr>
          <a:xfrm>
            <a:off x="2311400" y="5292725"/>
            <a:ext cx="1092200" cy="233363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="1" kern="0">
                <a:solidFill>
                  <a:srgbClr val="FFFFFF"/>
                </a:solidFill>
                <a:latin typeface="Verdana"/>
              </a:rPr>
              <a:t>anti-IL-12/23</a:t>
            </a:r>
            <a:endParaRPr lang="es-ES" sz="900" b="1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50" name="Rectángulo: esquinas redondeadas 249">
            <a:extLst>
              <a:ext uri="{FF2B5EF4-FFF2-40B4-BE49-F238E27FC236}">
                <a16:creationId xmlns:a16="http://schemas.microsoft.com/office/drawing/2014/main" id="{5E55F588-7200-4F18-DB96-D35D9348EDF8}"/>
              </a:ext>
            </a:extLst>
          </p:cNvPr>
          <p:cNvSpPr/>
          <p:nvPr/>
        </p:nvSpPr>
        <p:spPr>
          <a:xfrm>
            <a:off x="2311400" y="5575300"/>
            <a:ext cx="1092200" cy="233363"/>
          </a:xfrm>
          <a:prstGeom prst="roundRect">
            <a:avLst/>
          </a:prstGeom>
          <a:solidFill>
            <a:srgbClr val="8989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="1" kern="0" err="1">
                <a:solidFill>
                  <a:srgbClr val="FFFFFF"/>
                </a:solidFill>
                <a:latin typeface="Verdana"/>
              </a:rPr>
              <a:t>Inh</a:t>
            </a:r>
            <a:r>
              <a:rPr lang="es-ES_tradnl" sz="900" b="1" kern="0">
                <a:solidFill>
                  <a:srgbClr val="FFFFFF"/>
                </a:solidFill>
                <a:latin typeface="Verdana"/>
              </a:rPr>
              <a:t> JAK</a:t>
            </a:r>
            <a:endParaRPr lang="es-ES" sz="900" b="1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51" name="Rectángulo: esquinas redondeadas 250">
            <a:extLst>
              <a:ext uri="{FF2B5EF4-FFF2-40B4-BE49-F238E27FC236}">
                <a16:creationId xmlns:a16="http://schemas.microsoft.com/office/drawing/2014/main" id="{53B5443C-D6E0-DC21-3453-226A7BB712CF}"/>
              </a:ext>
            </a:extLst>
          </p:cNvPr>
          <p:cNvSpPr/>
          <p:nvPr/>
        </p:nvSpPr>
        <p:spPr>
          <a:xfrm>
            <a:off x="3505200" y="5286375"/>
            <a:ext cx="1092200" cy="233363"/>
          </a:xfrm>
          <a:prstGeom prst="roundRect">
            <a:avLst/>
          </a:prstGeom>
          <a:solidFill>
            <a:srgbClr val="65BE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="1" kern="0" err="1">
                <a:solidFill>
                  <a:srgbClr val="FFFFFF"/>
                </a:solidFill>
                <a:latin typeface="Verdana"/>
              </a:rPr>
              <a:t>Inh</a:t>
            </a:r>
            <a:r>
              <a:rPr lang="es-ES_tradnl" sz="900" b="1" kern="0">
                <a:solidFill>
                  <a:srgbClr val="FFFFFF"/>
                </a:solidFill>
                <a:latin typeface="Verdana"/>
              </a:rPr>
              <a:t> S1P</a:t>
            </a:r>
            <a:endParaRPr lang="es-ES" sz="900" b="1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52" name="Rectángulo: esquinas redondeadas 251">
            <a:extLst>
              <a:ext uri="{FF2B5EF4-FFF2-40B4-BE49-F238E27FC236}">
                <a16:creationId xmlns:a16="http://schemas.microsoft.com/office/drawing/2014/main" id="{0168B376-74B8-C75C-C38A-3A58B1395414}"/>
              </a:ext>
            </a:extLst>
          </p:cNvPr>
          <p:cNvSpPr/>
          <p:nvPr/>
        </p:nvSpPr>
        <p:spPr>
          <a:xfrm>
            <a:off x="3498850" y="5575300"/>
            <a:ext cx="1092200" cy="231775"/>
          </a:xfrm>
          <a:prstGeom prst="roundRect">
            <a:avLst/>
          </a:prstGeom>
          <a:solidFill>
            <a:srgbClr val="CC99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="1" kern="0">
                <a:solidFill>
                  <a:srgbClr val="FFFFFF"/>
                </a:solidFill>
                <a:latin typeface="Verdana"/>
              </a:rPr>
              <a:t>anti-IL-23</a:t>
            </a:r>
            <a:endParaRPr lang="es-ES" sz="900" b="1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53" name="Rectángulo: esquinas redondeadas 252">
            <a:extLst>
              <a:ext uri="{FF2B5EF4-FFF2-40B4-BE49-F238E27FC236}">
                <a16:creationId xmlns:a16="http://schemas.microsoft.com/office/drawing/2014/main" id="{A70A2C04-F892-B005-14C7-20CD7779F475}"/>
              </a:ext>
            </a:extLst>
          </p:cNvPr>
          <p:cNvSpPr/>
          <p:nvPr/>
        </p:nvSpPr>
        <p:spPr>
          <a:xfrm rot="1598879">
            <a:off x="8878888" y="5772150"/>
            <a:ext cx="1243012" cy="284163"/>
          </a:xfrm>
          <a:prstGeom prst="round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lIns="36000" r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kern="0">
                <a:solidFill>
                  <a:srgbClr val="C00000"/>
                </a:solidFill>
                <a:latin typeface="Stencil" panose="040409050D0802020404" pitchFamily="82" charset="0"/>
              </a:rPr>
              <a:t>DISCONTINUADO</a:t>
            </a:r>
            <a:endParaRPr lang="es-ES" sz="1100" kern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254" name="Oval 130">
            <a:extLst>
              <a:ext uri="{FF2B5EF4-FFF2-40B4-BE49-F238E27FC236}">
                <a16:creationId xmlns:a16="http://schemas.microsoft.com/office/drawing/2014/main" id="{F1D576CE-4B6F-AF81-2417-3F48081A0EA6}"/>
              </a:ext>
            </a:extLst>
          </p:cNvPr>
          <p:cNvSpPr/>
          <p:nvPr/>
        </p:nvSpPr>
        <p:spPr>
          <a:xfrm>
            <a:off x="10374313" y="2749550"/>
            <a:ext cx="428625" cy="428625"/>
          </a:xfrm>
          <a:prstGeom prst="ellipse">
            <a:avLst/>
          </a:prstGeom>
          <a:solidFill>
            <a:srgbClr val="3D3D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kern="0">
                <a:solidFill>
                  <a:srgbClr val="FFFFFF"/>
                </a:solidFill>
                <a:latin typeface="Verdana"/>
              </a:rPr>
              <a:t>2024</a:t>
            </a:r>
          </a:p>
        </p:txBody>
      </p:sp>
      <p:pic>
        <p:nvPicPr>
          <p:cNvPr id="52284" name="Graphic 131" descr="IV">
            <a:extLst>
              <a:ext uri="{FF2B5EF4-FFF2-40B4-BE49-F238E27FC236}">
                <a16:creationId xmlns:a16="http://schemas.microsoft.com/office/drawing/2014/main" id="{C49E553B-123C-5CAF-1E33-D69E286F9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363" y="5762625"/>
            <a:ext cx="3000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85" name="Graphic 137" descr="Needle">
            <a:extLst>
              <a:ext uri="{FF2B5EF4-FFF2-40B4-BE49-F238E27FC236}">
                <a16:creationId xmlns:a16="http://schemas.microsoft.com/office/drawing/2014/main" id="{48E1C29E-A636-8C4A-F24B-2B53933CB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213" y="5789613"/>
            <a:ext cx="3206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" name="Rectangle: Rounded Corners 109">
            <a:extLst>
              <a:ext uri="{FF2B5EF4-FFF2-40B4-BE49-F238E27FC236}">
                <a16:creationId xmlns:a16="http://schemas.microsoft.com/office/drawing/2014/main" id="{076DB508-44B6-D6F0-C6FD-1EE370B1F381}"/>
              </a:ext>
            </a:extLst>
          </p:cNvPr>
          <p:cNvSpPr/>
          <p:nvPr/>
        </p:nvSpPr>
        <p:spPr>
          <a:xfrm>
            <a:off x="10225088" y="5726113"/>
            <a:ext cx="1547812" cy="417512"/>
          </a:xfrm>
          <a:prstGeom prst="roundRect">
            <a:avLst>
              <a:gd name="adj" fmla="val 34849"/>
            </a:avLst>
          </a:prstGeom>
          <a:solidFill>
            <a:srgbClr val="FF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29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6" algn="l" defTabSz="91429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91" algn="l" defTabSz="91429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38" algn="l" defTabSz="91429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84" algn="l" defTabSz="91429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29" algn="l" defTabSz="91429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75" algn="l" defTabSz="91429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21" algn="l" defTabSz="91429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67" algn="l" defTabSz="91429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err="1">
                <a:solidFill>
                  <a:srgbClr val="FFFFFF"/>
                </a:solidFill>
                <a:latin typeface="Verdana"/>
              </a:rPr>
              <a:t>Etrolizumab</a:t>
            </a:r>
            <a:endParaRPr lang="en-US" sz="900" b="1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52287" name="Picture 141">
            <a:extLst>
              <a:ext uri="{FF2B5EF4-FFF2-40B4-BE49-F238E27FC236}">
                <a16:creationId xmlns:a16="http://schemas.microsoft.com/office/drawing/2014/main" id="{AD0FBDD9-DA94-BBE5-D2C7-03292ED61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788" y="5480050"/>
            <a:ext cx="12620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88" name="Título 5">
            <a:extLst>
              <a:ext uri="{FF2B5EF4-FFF2-40B4-BE49-F238E27FC236}">
                <a16:creationId xmlns:a16="http://schemas.microsoft.com/office/drawing/2014/main" id="{9CB0CA34-2CC3-A657-E0B4-3A378368F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181100"/>
          </a:xfrm>
        </p:spPr>
        <p:txBody>
          <a:bodyPr/>
          <a:lstStyle/>
          <a:p>
            <a:pPr algn="ctr" eaLnBrk="1" hangingPunct="1"/>
            <a:r>
              <a:rPr lang="es-ES" altLang="en-US" sz="3600" b="1">
                <a:solidFill>
                  <a:srgbClr val="C00000"/>
                </a:solidFill>
              </a:rPr>
              <a:t>EMA-approved therapies approved for IBD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73052-4D9C-C61A-D38B-021E2B924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7E867-1865-F06C-1AA6-7BDB526DD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BASICS OF IBD</a:t>
            </a:r>
          </a:p>
          <a:p>
            <a:endParaRPr lang="en-US" dirty="0"/>
          </a:p>
          <a:p>
            <a:r>
              <a:rPr lang="en-US" dirty="0"/>
              <a:t>TREATMENT APPROACH</a:t>
            </a:r>
          </a:p>
          <a:p>
            <a:endParaRPr lang="en-US" dirty="0"/>
          </a:p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88418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ítulo 1">
            <a:extLst>
              <a:ext uri="{FF2B5EF4-FFF2-40B4-BE49-F238E27FC236}">
                <a16:creationId xmlns:a16="http://schemas.microsoft.com/office/drawing/2014/main" id="{F7A89EC5-8607-A838-EE98-B349FABF2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155575"/>
            <a:ext cx="10515600" cy="763588"/>
          </a:xfrm>
        </p:spPr>
        <p:txBody>
          <a:bodyPr/>
          <a:lstStyle/>
          <a:p>
            <a:pPr eaLnBrk="1" hangingPunct="1"/>
            <a:r>
              <a:rPr lang="es-ES_tradnl" altLang="en-US"/>
              <a:t>SAFETY</a:t>
            </a:r>
            <a:endParaRPr lang="es-ES" altLang="en-US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E481B1D6-C9F9-74C2-65AD-603A439975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838" y="6137275"/>
            <a:ext cx="8950325" cy="6143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CD, </a:t>
            </a:r>
            <a:r>
              <a:rPr lang="es-ES" dirty="0" err="1"/>
              <a:t>Crohn’s</a:t>
            </a:r>
            <a:r>
              <a:rPr lang="es-ES" dirty="0"/>
              <a:t> </a:t>
            </a:r>
            <a:r>
              <a:rPr lang="es-ES" dirty="0" err="1"/>
              <a:t>disease</a:t>
            </a:r>
            <a:r>
              <a:rPr lang="es-ES" dirty="0"/>
              <a:t>; IL, </a:t>
            </a:r>
            <a:r>
              <a:rPr lang="es-ES" dirty="0" err="1"/>
              <a:t>interleukin</a:t>
            </a:r>
            <a:r>
              <a:rPr lang="es-ES" dirty="0"/>
              <a:t>; </a:t>
            </a:r>
            <a:r>
              <a:rPr lang="es-ES" dirty="0" err="1"/>
              <a:t>JAKi</a:t>
            </a:r>
            <a:r>
              <a:rPr lang="es-ES" dirty="0"/>
              <a:t>, </a:t>
            </a:r>
            <a:r>
              <a:rPr lang="es-ES" dirty="0" err="1"/>
              <a:t>Janus</a:t>
            </a:r>
            <a:r>
              <a:rPr lang="es-ES" dirty="0"/>
              <a:t> </a:t>
            </a:r>
            <a:r>
              <a:rPr lang="es-ES" dirty="0" err="1"/>
              <a:t>kinase</a:t>
            </a:r>
            <a:r>
              <a:rPr lang="es-ES" dirty="0"/>
              <a:t> </a:t>
            </a:r>
            <a:r>
              <a:rPr lang="es-ES" dirty="0" err="1"/>
              <a:t>inhibitor</a:t>
            </a:r>
            <a:r>
              <a:rPr lang="es-ES" dirty="0"/>
              <a:t>; RCT, </a:t>
            </a:r>
            <a:r>
              <a:rPr lang="es-ES" dirty="0" err="1"/>
              <a:t>randomised</a:t>
            </a:r>
            <a:r>
              <a:rPr lang="es-ES" dirty="0"/>
              <a:t> control trial; RWE, real-</a:t>
            </a:r>
            <a:r>
              <a:rPr lang="es-ES" dirty="0" err="1"/>
              <a:t>world</a:t>
            </a:r>
            <a:r>
              <a:rPr lang="es-ES" dirty="0"/>
              <a:t> </a:t>
            </a:r>
            <a:r>
              <a:rPr lang="es-ES" dirty="0" err="1"/>
              <a:t>evidence</a:t>
            </a:r>
            <a:r>
              <a:rPr lang="es-ES" dirty="0"/>
              <a:t>; S1PR, sphingosine-1-phosphate receptor;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TNF, </a:t>
            </a:r>
            <a:r>
              <a:rPr lang="es-ES" dirty="0" err="1"/>
              <a:t>tumour</a:t>
            </a:r>
            <a:r>
              <a:rPr lang="es-ES" dirty="0"/>
              <a:t> necrosis factor; UC, ulcerative colitis; VEDO, </a:t>
            </a:r>
            <a:r>
              <a:rPr lang="es-ES" dirty="0" err="1"/>
              <a:t>vedolizumab.Bhat</a:t>
            </a:r>
            <a:r>
              <a:rPr lang="es-ES" dirty="0"/>
              <a:t> S et al. </a:t>
            </a:r>
            <a:r>
              <a:rPr lang="es-ES" dirty="0" err="1"/>
              <a:t>Inflamm</a:t>
            </a:r>
            <a:r>
              <a:rPr lang="es-ES" dirty="0"/>
              <a:t> </a:t>
            </a:r>
            <a:r>
              <a:rPr lang="es-ES" dirty="0" err="1"/>
              <a:t>Bowel</a:t>
            </a:r>
            <a:r>
              <a:rPr lang="es-ES" dirty="0"/>
              <a:t> </a:t>
            </a:r>
            <a:r>
              <a:rPr lang="es-ES" dirty="0" err="1"/>
              <a:t>Dis</a:t>
            </a:r>
            <a:r>
              <a:rPr lang="es-ES" dirty="0"/>
              <a:t> 2023; </a:t>
            </a:r>
            <a:r>
              <a:rPr lang="es-ES" dirty="0" err="1"/>
              <a:t>doi</a:t>
            </a:r>
            <a:r>
              <a:rPr lang="es-ES" dirty="0"/>
              <a:t>: 10.1093/</a:t>
            </a:r>
            <a:r>
              <a:rPr lang="es-ES" dirty="0" err="1"/>
              <a:t>ibd</a:t>
            </a:r>
            <a:r>
              <a:rPr lang="es-ES" dirty="0"/>
              <a:t>/izad120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ES" dirty="0"/>
          </a:p>
        </p:txBody>
      </p:sp>
      <p:grpSp>
        <p:nvGrpSpPr>
          <p:cNvPr id="64516" name="Group 12">
            <a:extLst>
              <a:ext uri="{FF2B5EF4-FFF2-40B4-BE49-F238E27FC236}">
                <a16:creationId xmlns:a16="http://schemas.microsoft.com/office/drawing/2014/main" id="{94468D95-B70C-DF3D-777E-482BD5B7BCB0}"/>
              </a:ext>
            </a:extLst>
          </p:cNvPr>
          <p:cNvGrpSpPr>
            <a:grpSpLocks/>
          </p:cNvGrpSpPr>
          <p:nvPr/>
        </p:nvGrpSpPr>
        <p:grpSpPr bwMode="auto">
          <a:xfrm>
            <a:off x="3394075" y="1373188"/>
            <a:ext cx="4713288" cy="3141662"/>
            <a:chOff x="10324730" y="1802165"/>
            <a:chExt cx="4714043" cy="3142698"/>
          </a:xfrm>
        </p:grpSpPr>
        <p:sp>
          <p:nvSpPr>
            <p:cNvPr id="18" name="Freeform: Shape 13">
              <a:extLst>
                <a:ext uri="{FF2B5EF4-FFF2-40B4-BE49-F238E27FC236}">
                  <a16:creationId xmlns:a16="http://schemas.microsoft.com/office/drawing/2014/main" id="{6B7E35DD-0DA1-3B2D-862A-81987BBDB6E3}"/>
                </a:ext>
              </a:extLst>
            </p:cNvPr>
            <p:cNvSpPr/>
            <p:nvPr/>
          </p:nvSpPr>
          <p:spPr>
            <a:xfrm>
              <a:off x="12276081" y="1802165"/>
              <a:ext cx="811342" cy="531987"/>
            </a:xfrm>
            <a:custGeom>
              <a:avLst/>
              <a:gdLst>
                <a:gd name="connsiteX0" fmla="*/ 398371 w 810018"/>
                <a:gd name="connsiteY0" fmla="*/ 0 h 532663"/>
                <a:gd name="connsiteX1" fmla="*/ 411646 w 810018"/>
                <a:gd name="connsiteY1" fmla="*/ 0 h 532663"/>
                <a:gd name="connsiteX2" fmla="*/ 810018 w 810018"/>
                <a:gd name="connsiteY2" fmla="*/ 532663 h 532663"/>
                <a:gd name="connsiteX3" fmla="*/ 0 w 810018"/>
                <a:gd name="connsiteY3" fmla="*/ 532663 h 532663"/>
                <a:gd name="connsiteX4" fmla="*/ 398371 w 810018"/>
                <a:gd name="connsiteY4" fmla="*/ 0 h 53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018" h="532663">
                  <a:moveTo>
                    <a:pt x="398371" y="0"/>
                  </a:moveTo>
                  <a:lnTo>
                    <a:pt x="411646" y="0"/>
                  </a:lnTo>
                  <a:lnTo>
                    <a:pt x="810018" y="532663"/>
                  </a:lnTo>
                  <a:lnTo>
                    <a:pt x="0" y="532663"/>
                  </a:lnTo>
                  <a:lnTo>
                    <a:pt x="39837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b="1">
                <a:solidFill>
                  <a:srgbClr val="000000"/>
                </a:solidFill>
                <a:latin typeface="Johnson Text"/>
              </a:endParaRPr>
            </a:p>
          </p:txBody>
        </p:sp>
        <p:sp>
          <p:nvSpPr>
            <p:cNvPr id="19" name="Freeform: Shape 14">
              <a:extLst>
                <a:ext uri="{FF2B5EF4-FFF2-40B4-BE49-F238E27FC236}">
                  <a16:creationId xmlns:a16="http://schemas.microsoft.com/office/drawing/2014/main" id="{85BA042E-8D77-1FBF-7878-30B0820F83A4}"/>
                </a:ext>
              </a:extLst>
            </p:cNvPr>
            <p:cNvSpPr/>
            <p:nvPr/>
          </p:nvSpPr>
          <p:spPr>
            <a:xfrm>
              <a:off x="11893431" y="2340504"/>
              <a:ext cx="1576641" cy="504991"/>
            </a:xfrm>
            <a:custGeom>
              <a:avLst/>
              <a:gdLst>
                <a:gd name="connsiteX0" fmla="*/ 378451 w 1576880"/>
                <a:gd name="connsiteY0" fmla="*/ 0 h 506027"/>
                <a:gd name="connsiteX1" fmla="*/ 1198429 w 1576880"/>
                <a:gd name="connsiteY1" fmla="*/ 0 h 506027"/>
                <a:gd name="connsiteX2" fmla="*/ 1576880 w 1576880"/>
                <a:gd name="connsiteY2" fmla="*/ 506027 h 506027"/>
                <a:gd name="connsiteX3" fmla="*/ 0 w 1576880"/>
                <a:gd name="connsiteY3" fmla="*/ 506027 h 506027"/>
                <a:gd name="connsiteX4" fmla="*/ 378451 w 1576880"/>
                <a:gd name="connsiteY4" fmla="*/ 0 h 5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6880" h="506027">
                  <a:moveTo>
                    <a:pt x="378451" y="0"/>
                  </a:moveTo>
                  <a:lnTo>
                    <a:pt x="1198429" y="0"/>
                  </a:lnTo>
                  <a:lnTo>
                    <a:pt x="1576880" y="506027"/>
                  </a:lnTo>
                  <a:lnTo>
                    <a:pt x="0" y="506027"/>
                  </a:lnTo>
                  <a:lnTo>
                    <a:pt x="378451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>
                  <a:solidFill>
                    <a:srgbClr val="000000"/>
                  </a:solidFill>
                  <a:latin typeface="Johnson Text"/>
                </a:rPr>
                <a:t>S1PR</a:t>
              </a:r>
            </a:p>
          </p:txBody>
        </p:sp>
        <p:sp>
          <p:nvSpPr>
            <p:cNvPr id="20" name="Freeform: Shape 15">
              <a:extLst>
                <a:ext uri="{FF2B5EF4-FFF2-40B4-BE49-F238E27FC236}">
                  <a16:creationId xmlns:a16="http://schemas.microsoft.com/office/drawing/2014/main" id="{7BA8F03B-CB1C-2AB1-EC76-751AA0D2AF5F}"/>
                </a:ext>
              </a:extLst>
            </p:cNvPr>
            <p:cNvSpPr/>
            <p:nvPr/>
          </p:nvSpPr>
          <p:spPr>
            <a:xfrm>
              <a:off x="11502844" y="2851848"/>
              <a:ext cx="2357816" cy="514520"/>
            </a:xfrm>
            <a:custGeom>
              <a:avLst/>
              <a:gdLst>
                <a:gd name="connsiteX0" fmla="*/ 385090 w 2357020"/>
                <a:gd name="connsiteY0" fmla="*/ 0 h 514905"/>
                <a:gd name="connsiteX1" fmla="*/ 1971929 w 2357020"/>
                <a:gd name="connsiteY1" fmla="*/ 0 h 514905"/>
                <a:gd name="connsiteX2" fmla="*/ 2357020 w 2357020"/>
                <a:gd name="connsiteY2" fmla="*/ 514905 h 514905"/>
                <a:gd name="connsiteX3" fmla="*/ 0 w 2357020"/>
                <a:gd name="connsiteY3" fmla="*/ 514905 h 514905"/>
                <a:gd name="connsiteX4" fmla="*/ 385090 w 2357020"/>
                <a:gd name="connsiteY4" fmla="*/ 0 h 514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020" h="514905">
                  <a:moveTo>
                    <a:pt x="385090" y="0"/>
                  </a:moveTo>
                  <a:lnTo>
                    <a:pt x="1971929" y="0"/>
                  </a:lnTo>
                  <a:lnTo>
                    <a:pt x="2357020" y="514905"/>
                  </a:lnTo>
                  <a:lnTo>
                    <a:pt x="0" y="514905"/>
                  </a:lnTo>
                  <a:lnTo>
                    <a:pt x="38509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err="1">
                  <a:solidFill>
                    <a:srgbClr val="000000"/>
                  </a:solidFill>
                  <a:latin typeface="Johnson Text"/>
                </a:rPr>
                <a:t>JAKi</a:t>
              </a:r>
              <a:endParaRPr lang="en-GB" sz="1200" b="1">
                <a:solidFill>
                  <a:srgbClr val="000000"/>
                </a:solidFill>
                <a:latin typeface="Johnson Text"/>
              </a:endParaRPr>
            </a:p>
          </p:txBody>
        </p:sp>
        <p:sp>
          <p:nvSpPr>
            <p:cNvPr id="21" name="Freeform: Shape 16">
              <a:extLst>
                <a:ext uri="{FF2B5EF4-FFF2-40B4-BE49-F238E27FC236}">
                  <a16:creationId xmlns:a16="http://schemas.microsoft.com/office/drawing/2014/main" id="{6D096541-4647-2169-4BE3-6FF07EE1B8E0}"/>
                </a:ext>
              </a:extLst>
            </p:cNvPr>
            <p:cNvSpPr/>
            <p:nvPr/>
          </p:nvSpPr>
          <p:spPr>
            <a:xfrm>
              <a:off x="11066212" y="3371132"/>
              <a:ext cx="3231079" cy="578041"/>
            </a:xfrm>
            <a:custGeom>
              <a:avLst/>
              <a:gdLst>
                <a:gd name="connsiteX0" fmla="*/ 431568 w 3230115"/>
                <a:gd name="connsiteY0" fmla="*/ 0 h 577049"/>
                <a:gd name="connsiteX1" fmla="*/ 2798548 w 3230115"/>
                <a:gd name="connsiteY1" fmla="*/ 0 h 577049"/>
                <a:gd name="connsiteX2" fmla="*/ 3230115 w 3230115"/>
                <a:gd name="connsiteY2" fmla="*/ 577049 h 577049"/>
                <a:gd name="connsiteX3" fmla="*/ 0 w 3230115"/>
                <a:gd name="connsiteY3" fmla="*/ 577049 h 577049"/>
                <a:gd name="connsiteX4" fmla="*/ 431568 w 3230115"/>
                <a:gd name="connsiteY4" fmla="*/ 0 h 57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115" h="577049">
                  <a:moveTo>
                    <a:pt x="431568" y="0"/>
                  </a:moveTo>
                  <a:lnTo>
                    <a:pt x="2798548" y="0"/>
                  </a:lnTo>
                  <a:lnTo>
                    <a:pt x="3230115" y="577049"/>
                  </a:lnTo>
                  <a:lnTo>
                    <a:pt x="0" y="577049"/>
                  </a:lnTo>
                  <a:lnTo>
                    <a:pt x="43156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>
                  <a:solidFill>
                    <a:srgbClr val="000000"/>
                  </a:solidFill>
                  <a:latin typeface="Johnson Text"/>
                </a:rPr>
                <a:t>Anti-TNF</a:t>
              </a:r>
            </a:p>
          </p:txBody>
        </p:sp>
        <p:sp>
          <p:nvSpPr>
            <p:cNvPr id="22" name="Freeform: Shape 17">
              <a:extLst>
                <a:ext uri="{FF2B5EF4-FFF2-40B4-BE49-F238E27FC236}">
                  <a16:creationId xmlns:a16="http://schemas.microsoft.com/office/drawing/2014/main" id="{1AC9A2ED-9E40-1851-CF4D-A1D349680556}"/>
                </a:ext>
              </a:extLst>
            </p:cNvPr>
            <p:cNvSpPr/>
            <p:nvPr/>
          </p:nvSpPr>
          <p:spPr>
            <a:xfrm>
              <a:off x="10710555" y="3953936"/>
              <a:ext cx="3942393" cy="470055"/>
            </a:xfrm>
            <a:custGeom>
              <a:avLst/>
              <a:gdLst>
                <a:gd name="connsiteX0" fmla="*/ 351893 w 3943859"/>
                <a:gd name="connsiteY0" fmla="*/ 0 h 470516"/>
                <a:gd name="connsiteX1" fmla="*/ 3591967 w 3943859"/>
                <a:gd name="connsiteY1" fmla="*/ 0 h 470516"/>
                <a:gd name="connsiteX2" fmla="*/ 3943859 w 3943859"/>
                <a:gd name="connsiteY2" fmla="*/ 470516 h 470516"/>
                <a:gd name="connsiteX3" fmla="*/ 0 w 3943859"/>
                <a:gd name="connsiteY3" fmla="*/ 470516 h 470516"/>
                <a:gd name="connsiteX4" fmla="*/ 351893 w 3943859"/>
                <a:gd name="connsiteY4" fmla="*/ 0 h 47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3859" h="470516">
                  <a:moveTo>
                    <a:pt x="351893" y="0"/>
                  </a:moveTo>
                  <a:lnTo>
                    <a:pt x="3591967" y="0"/>
                  </a:lnTo>
                  <a:lnTo>
                    <a:pt x="3943859" y="470516"/>
                  </a:lnTo>
                  <a:lnTo>
                    <a:pt x="0" y="470516"/>
                  </a:lnTo>
                  <a:lnTo>
                    <a:pt x="351893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>
                  <a:solidFill>
                    <a:srgbClr val="000000"/>
                  </a:solidFill>
                  <a:latin typeface="Johnson Text"/>
                </a:rPr>
                <a:t>Thiopurine</a:t>
              </a:r>
            </a:p>
          </p:txBody>
        </p:sp>
        <p:sp>
          <p:nvSpPr>
            <p:cNvPr id="23" name="Freeform: Shape 18">
              <a:extLst>
                <a:ext uri="{FF2B5EF4-FFF2-40B4-BE49-F238E27FC236}">
                  <a16:creationId xmlns:a16="http://schemas.microsoft.com/office/drawing/2014/main" id="{AFA6E9E3-AAF6-349C-58EC-182E3337B975}"/>
                </a:ext>
              </a:extLst>
            </p:cNvPr>
            <p:cNvSpPr/>
            <p:nvPr/>
          </p:nvSpPr>
          <p:spPr>
            <a:xfrm>
              <a:off x="10324730" y="4430343"/>
              <a:ext cx="4714043" cy="514520"/>
            </a:xfrm>
            <a:custGeom>
              <a:avLst/>
              <a:gdLst>
                <a:gd name="connsiteX0" fmla="*/ 385091 w 4714043"/>
                <a:gd name="connsiteY0" fmla="*/ 0 h 514905"/>
                <a:gd name="connsiteX1" fmla="*/ 4328952 w 4714043"/>
                <a:gd name="connsiteY1" fmla="*/ 0 h 514905"/>
                <a:gd name="connsiteX2" fmla="*/ 4714043 w 4714043"/>
                <a:gd name="connsiteY2" fmla="*/ 514905 h 514905"/>
                <a:gd name="connsiteX3" fmla="*/ 0 w 4714043"/>
                <a:gd name="connsiteY3" fmla="*/ 514905 h 514905"/>
                <a:gd name="connsiteX4" fmla="*/ 385091 w 4714043"/>
                <a:gd name="connsiteY4" fmla="*/ 0 h 514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4043" h="514905">
                  <a:moveTo>
                    <a:pt x="385091" y="0"/>
                  </a:moveTo>
                  <a:lnTo>
                    <a:pt x="4328952" y="0"/>
                  </a:lnTo>
                  <a:lnTo>
                    <a:pt x="4714043" y="514905"/>
                  </a:lnTo>
                  <a:lnTo>
                    <a:pt x="0" y="514905"/>
                  </a:lnTo>
                  <a:lnTo>
                    <a:pt x="385091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>
                  <a:solidFill>
                    <a:srgbClr val="000000"/>
                  </a:solidFill>
                  <a:latin typeface="Johnson Text"/>
                </a:rPr>
                <a:t>Thiopurine/anti-TNF combo</a:t>
              </a:r>
            </a:p>
          </p:txBody>
        </p:sp>
      </p:grpSp>
      <p:sp>
        <p:nvSpPr>
          <p:cNvPr id="8" name="TextBox 19">
            <a:extLst>
              <a:ext uri="{FF2B5EF4-FFF2-40B4-BE49-F238E27FC236}">
                <a16:creationId xmlns:a16="http://schemas.microsoft.com/office/drawing/2014/main" id="{496B7EE2-0828-B905-334A-E6554E8745B3}"/>
              </a:ext>
            </a:extLst>
          </p:cNvPr>
          <p:cNvSpPr txBox="1"/>
          <p:nvPr/>
        </p:nvSpPr>
        <p:spPr>
          <a:xfrm>
            <a:off x="4724400" y="4613275"/>
            <a:ext cx="2058988" cy="276225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>
                <a:solidFill>
                  <a:srgbClr val="000000"/>
                </a:solidFill>
                <a:latin typeface="Johnson Text"/>
              </a:rPr>
              <a:t>STEROIDS</a:t>
            </a:r>
            <a:endParaRPr lang="en-GB" sz="1400" b="1">
              <a:solidFill>
                <a:srgbClr val="000000"/>
              </a:solidFill>
              <a:latin typeface="Johnson Text"/>
            </a:endParaRPr>
          </a:p>
        </p:txBody>
      </p:sp>
      <p:sp>
        <p:nvSpPr>
          <p:cNvPr id="11" name="Arrow: Right 20">
            <a:extLst>
              <a:ext uri="{FF2B5EF4-FFF2-40B4-BE49-F238E27FC236}">
                <a16:creationId xmlns:a16="http://schemas.microsoft.com/office/drawing/2014/main" id="{8D3C8A10-C69C-C141-F8FE-592DB3FE2F37}"/>
              </a:ext>
            </a:extLst>
          </p:cNvPr>
          <p:cNvSpPr/>
          <p:nvPr/>
        </p:nvSpPr>
        <p:spPr>
          <a:xfrm rot="16200000">
            <a:off x="1622425" y="2868613"/>
            <a:ext cx="2928938" cy="417512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  <a:latin typeface="Johnson Text"/>
            </a:endParaRPr>
          </a:p>
        </p:txBody>
      </p:sp>
      <p:sp>
        <p:nvSpPr>
          <p:cNvPr id="64519" name="TextBox 21">
            <a:extLst>
              <a:ext uri="{FF2B5EF4-FFF2-40B4-BE49-F238E27FC236}">
                <a16:creationId xmlns:a16="http://schemas.microsoft.com/office/drawing/2014/main" id="{67BD393C-63BE-C254-C007-08754084B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0" y="1222375"/>
            <a:ext cx="1401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0000"/>
                </a:solidFill>
                <a:latin typeface="Johnson Text"/>
              </a:rPr>
              <a:t>Safest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67278A6B-025A-CC1B-EBAE-85068432028F}"/>
              </a:ext>
            </a:extLst>
          </p:cNvPr>
          <p:cNvSpPr txBox="1"/>
          <p:nvPr/>
        </p:nvSpPr>
        <p:spPr>
          <a:xfrm>
            <a:off x="2868613" y="5000625"/>
            <a:ext cx="5762625" cy="5111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ysClr val="windowText" lastClr="000000"/>
                </a:solidFill>
                <a:latin typeface="Johnson Text"/>
              </a:rPr>
              <a:t>Inadequate treatment of CD and UC is an adverse event and should be balanced with risks of therapies on an individual basis</a:t>
            </a: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F9EA52A8-8545-D726-F2A8-7801CC18372D}"/>
              </a:ext>
            </a:extLst>
          </p:cNvPr>
          <p:cNvSpPr txBox="1"/>
          <p:nvPr/>
        </p:nvSpPr>
        <p:spPr>
          <a:xfrm>
            <a:off x="8142288" y="1816100"/>
            <a:ext cx="2139950" cy="18319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>
                <a:solidFill>
                  <a:srgbClr val="000000"/>
                </a:solidFill>
                <a:latin typeface="Johnson Text"/>
              </a:rPr>
              <a:t>Patient-specific considerations</a:t>
            </a:r>
            <a:br>
              <a:rPr lang="en-GB" sz="900" b="1" dirty="0">
                <a:solidFill>
                  <a:srgbClr val="000000"/>
                </a:solidFill>
                <a:latin typeface="Johnson Text"/>
              </a:rPr>
            </a:br>
            <a:r>
              <a:rPr lang="en-GB" sz="900" b="1" dirty="0">
                <a:solidFill>
                  <a:srgbClr val="000000"/>
                </a:solidFill>
                <a:latin typeface="Johnson Text"/>
              </a:rPr>
              <a:t>influencing safety profile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 b="1" dirty="0">
              <a:solidFill>
                <a:srgbClr val="000000"/>
              </a:solidFill>
              <a:latin typeface="Johnson Text"/>
            </a:endParaRPr>
          </a:p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900" dirty="0">
                <a:solidFill>
                  <a:srgbClr val="000000"/>
                </a:solidFill>
                <a:latin typeface="Johnson Text"/>
              </a:rPr>
              <a:t>Age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900" dirty="0">
                <a:solidFill>
                  <a:srgbClr val="000000"/>
                </a:solidFill>
                <a:latin typeface="Johnson Text"/>
              </a:rPr>
              <a:t>Disease classification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900" dirty="0">
                <a:solidFill>
                  <a:srgbClr val="000000"/>
                </a:solidFill>
                <a:latin typeface="Johnson Text"/>
              </a:rPr>
              <a:t>Disease presentation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900" dirty="0">
                <a:solidFill>
                  <a:srgbClr val="000000"/>
                </a:solidFill>
                <a:latin typeface="Johnson Text"/>
              </a:rPr>
              <a:t>Disease phenotype and inflammatory burden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900" dirty="0">
                <a:solidFill>
                  <a:srgbClr val="000000"/>
                </a:solidFill>
                <a:latin typeface="Johnson Text"/>
              </a:rPr>
              <a:t>Comorbidities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900" dirty="0">
                <a:solidFill>
                  <a:srgbClr val="000000"/>
                </a:solidFill>
                <a:latin typeface="Johnson Text"/>
              </a:rPr>
              <a:t>Concurrent medications </a:t>
            </a:r>
            <a:br>
              <a:rPr lang="en-GB" sz="900" dirty="0">
                <a:solidFill>
                  <a:srgbClr val="000000"/>
                </a:solidFill>
                <a:latin typeface="Johnson Text"/>
              </a:rPr>
            </a:br>
            <a:r>
              <a:rPr lang="en-GB" sz="900" dirty="0">
                <a:solidFill>
                  <a:srgbClr val="000000"/>
                </a:solidFill>
                <a:latin typeface="Johnson Text"/>
              </a:rPr>
              <a:t>(drug-interactions)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900" dirty="0">
                <a:solidFill>
                  <a:srgbClr val="000000"/>
                </a:solidFill>
                <a:latin typeface="Johnson Text"/>
              </a:rPr>
              <a:t>Conception plans</a:t>
            </a:r>
          </a:p>
        </p:txBody>
      </p:sp>
      <p:cxnSp>
        <p:nvCxnSpPr>
          <p:cNvPr id="15" name="Straight Connector 24">
            <a:extLst>
              <a:ext uri="{FF2B5EF4-FFF2-40B4-BE49-F238E27FC236}">
                <a16:creationId xmlns:a16="http://schemas.microsoft.com/office/drawing/2014/main" id="{B61CB316-E617-4484-7B8E-FC15580EDEF0}"/>
              </a:ext>
            </a:extLst>
          </p:cNvPr>
          <p:cNvCxnSpPr/>
          <p:nvPr/>
        </p:nvCxnSpPr>
        <p:spPr>
          <a:xfrm>
            <a:off x="8142288" y="2330450"/>
            <a:ext cx="21399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23" name="CuadroTexto 14">
            <a:extLst>
              <a:ext uri="{FF2B5EF4-FFF2-40B4-BE49-F238E27FC236}">
                <a16:creationId xmlns:a16="http://schemas.microsoft.com/office/drawing/2014/main" id="{66863E2B-45F2-C815-05B1-E50DCB229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8" y="1474788"/>
            <a:ext cx="10556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000000"/>
                </a:solidFill>
                <a:latin typeface="Verdana" panose="020B0604030504040204" pitchFamily="34" charset="0"/>
              </a:rPr>
              <a:t>VEDO</a:t>
            </a:r>
            <a:br>
              <a:rPr lang="en-GB" altLang="en-US" sz="1200" b="1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n-GB" altLang="en-US" sz="1200" b="1">
                <a:solidFill>
                  <a:srgbClr val="000000"/>
                </a:solidFill>
                <a:latin typeface="Verdana" panose="020B0604030504040204" pitchFamily="34" charset="0"/>
              </a:rPr>
              <a:t>anti-IL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n-US" sz="1400">
              <a:solidFill>
                <a:srgbClr val="000000"/>
              </a:solidFill>
              <a:latin typeface="Johnson Text"/>
            </a:endParaRPr>
          </a:p>
        </p:txBody>
      </p:sp>
      <p:sp>
        <p:nvSpPr>
          <p:cNvPr id="64524" name="CuadroTexto 15">
            <a:extLst>
              <a:ext uri="{FF2B5EF4-FFF2-40B4-BE49-F238E27FC236}">
                <a16:creationId xmlns:a16="http://schemas.microsoft.com/office/drawing/2014/main" id="{74DDE153-30BA-7ED1-E587-4AB7A13F2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525" y="5570538"/>
            <a:ext cx="3162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n-US" sz="80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Figure 1 from Bhat S </a:t>
            </a:r>
            <a:r>
              <a:rPr lang="es-ES_tradnl" altLang="en-US" sz="800" i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et al. </a:t>
            </a:r>
            <a:r>
              <a:rPr lang="es-ES_tradnl" altLang="en-US" sz="80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</a:t>
            </a:r>
            <a:endParaRPr lang="es-ES" altLang="en-US" sz="800">
              <a:solidFill>
                <a:srgbClr val="585858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111619-1FB3-3B77-01FC-50174437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LETS HAVE A 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ED1951-33FA-65FF-8210-D2F095E4F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83307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7F9974-F955-06B3-3A73-03250DC88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OF THERAPY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A09980-6BFE-D918-D0EE-E25A05A1B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749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5 </a:t>
            </a:r>
            <a:r>
              <a:rPr lang="en-US" dirty="0" err="1"/>
              <a:t>asa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-   Renal function, liver, intolerance</a:t>
            </a:r>
          </a:p>
          <a:p>
            <a:endParaRPr lang="en-US" dirty="0"/>
          </a:p>
          <a:p>
            <a:r>
              <a:rPr lang="en-US" dirty="0"/>
              <a:t>Immunomodulator therapy</a:t>
            </a:r>
          </a:p>
          <a:p>
            <a:pPr marL="0" indent="0">
              <a:buNone/>
            </a:pPr>
            <a:r>
              <a:rPr lang="en-US" dirty="0"/>
              <a:t>         - Hematological effects (HB, Macrocytosis, Cytopenia: Aza)</a:t>
            </a:r>
          </a:p>
          <a:p>
            <a:pPr marL="0" indent="0">
              <a:buNone/>
            </a:pPr>
            <a:r>
              <a:rPr lang="en-US" dirty="0"/>
              <a:t>         - Liver  (Aza, MTX)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Biological therapy</a:t>
            </a:r>
          </a:p>
          <a:p>
            <a:pPr marL="0" indent="0">
              <a:buNone/>
            </a:pPr>
            <a:r>
              <a:rPr lang="en-US" dirty="0"/>
              <a:t>         - Drug specific</a:t>
            </a:r>
          </a:p>
        </p:txBody>
      </p:sp>
    </p:spTree>
    <p:extLst>
      <p:ext uri="{BB962C8B-B14F-4D97-AF65-F5344CB8AC3E}">
        <p14:creationId xmlns:p14="http://schemas.microsoft.com/office/powerpoint/2010/main" val="561237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026DD-AA33-3AF3-94EB-B278697B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7B7F2E-67E9-7148-0916-122555EC9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2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2EDCE-CF25-625D-8A1F-24280774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9F4A4-BB5C-7A6F-A833-84879E8CE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1800" dirty="0">
                <a:solidFill>
                  <a:srgbClr val="FFFFFF"/>
                </a:solidFill>
                <a:effectLst/>
                <a:latin typeface="FrutigerBold"/>
              </a:rPr>
              <a:t>What is inflammatory bowel disease (IBD)? </a:t>
            </a:r>
            <a:endParaRPr lang="en-ZA" dirty="0"/>
          </a:p>
          <a:p>
            <a:r>
              <a:rPr lang="en-ZA" dirty="0">
                <a:effectLst/>
                <a:latin typeface="Frutiger"/>
              </a:rPr>
              <a:t>Inflammatory bowel disease (IBD) is a term used to describe disorders that involve chronic inflammation of your digestive tract.</a:t>
            </a:r>
          </a:p>
          <a:p>
            <a:endParaRPr lang="en-ZA" dirty="0">
              <a:latin typeface="Frutiger"/>
            </a:endParaRPr>
          </a:p>
          <a:p>
            <a:r>
              <a:rPr lang="en-ZA" dirty="0">
                <a:effectLst/>
                <a:latin typeface="Frutiger"/>
              </a:rPr>
              <a:t> Prolonged inflammation results in damage to the GI tract.</a:t>
            </a:r>
          </a:p>
          <a:p>
            <a:pPr marL="0" indent="0">
              <a:buNone/>
            </a:pPr>
            <a:endParaRPr lang="en-ZA" sz="4000" dirty="0"/>
          </a:p>
          <a:p>
            <a:r>
              <a:rPr lang="en-ZA" dirty="0">
                <a:effectLst/>
                <a:latin typeface="Frutiger"/>
              </a:rPr>
              <a:t>The two main types of IBD are </a:t>
            </a:r>
            <a:r>
              <a:rPr lang="en-ZA" dirty="0">
                <a:effectLst/>
                <a:latin typeface="FrutigerBold"/>
              </a:rPr>
              <a:t>Crohn’s disease </a:t>
            </a:r>
            <a:r>
              <a:rPr lang="en-ZA" dirty="0">
                <a:effectLst/>
                <a:latin typeface="Frutiger"/>
              </a:rPr>
              <a:t>and </a:t>
            </a:r>
            <a:r>
              <a:rPr lang="en-ZA" dirty="0">
                <a:effectLst/>
                <a:latin typeface="FrutigerBold"/>
              </a:rPr>
              <a:t>ulcerative colitis.</a:t>
            </a:r>
          </a:p>
          <a:p>
            <a:endParaRPr lang="en-ZA" sz="1800" dirty="0">
              <a:solidFill>
                <a:srgbClr val="5928FF"/>
              </a:solidFill>
              <a:latin typeface="FrutigerBold"/>
            </a:endParaRPr>
          </a:p>
          <a:p>
            <a:endParaRPr lang="en-Z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1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A63367-42BD-A7F2-90A9-661DF0314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450850"/>
            <a:ext cx="10587037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6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0ECE-C9C9-C28D-3880-AEB2954F0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0BA18-067E-7DCE-760E-D4F588C04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>
                <a:effectLst/>
                <a:latin typeface="Helvetica" pitchFamily="2" charset="0"/>
              </a:rPr>
              <a:t>Diet</a:t>
            </a:r>
          </a:p>
          <a:p>
            <a:pPr marL="0" indent="0">
              <a:buNone/>
            </a:pPr>
            <a:endParaRPr lang="en-ZA" dirty="0">
              <a:effectLst/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ZA" dirty="0">
                <a:effectLst/>
                <a:latin typeface="Helvetica" pitchFamily="2" charset="0"/>
              </a:rPr>
              <a:t>﻿﻿NSAIDS</a:t>
            </a:r>
          </a:p>
          <a:p>
            <a:pPr marL="0" indent="0">
              <a:buNone/>
            </a:pPr>
            <a:endParaRPr lang="en-ZA" dirty="0">
              <a:effectLst/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ZA" dirty="0">
                <a:effectLst/>
                <a:latin typeface="Helvetica" pitchFamily="2" charset="0"/>
              </a:rPr>
              <a:t>﻿﻿Smoking</a:t>
            </a:r>
          </a:p>
          <a:p>
            <a:pPr marL="0" indent="0">
              <a:buNone/>
            </a:pPr>
            <a:endParaRPr lang="en-ZA" dirty="0">
              <a:effectLst/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ZA" dirty="0">
                <a:effectLst/>
                <a:latin typeface="Helvetica" pitchFamily="2" charset="0"/>
              </a:rPr>
              <a:t>﻿﻿Infections</a:t>
            </a:r>
          </a:p>
          <a:p>
            <a:pPr marL="0" indent="0">
              <a:buNone/>
            </a:pPr>
            <a:endParaRPr lang="en-ZA" dirty="0">
              <a:effectLst/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ZA" dirty="0">
                <a:effectLst/>
                <a:latin typeface="Helvetica" pitchFamily="2" charset="0"/>
              </a:rPr>
              <a:t>﻿﻿Oral Contraceptives</a:t>
            </a:r>
          </a:p>
          <a:p>
            <a:pPr marL="0" indent="0">
              <a:buNone/>
            </a:pPr>
            <a:endParaRPr lang="en-ZA" dirty="0">
              <a:effectLst/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ZA" dirty="0">
                <a:effectLst/>
                <a:latin typeface="Helvetica" pitchFamily="2" charset="0"/>
              </a:rPr>
              <a:t>﻿﻿Psycho social factors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10B3DF-F3FB-0AAC-F8C8-239A93AB7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221" y="481263"/>
            <a:ext cx="588444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9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CE573-2A81-1EA6-B8AE-CFDC4B77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E7BEF-9617-E1DD-97F0-9FECCD58B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ZA" dirty="0">
                <a:effectLst/>
                <a:latin typeface="Helvetica" pitchFamily="2" charset="0"/>
              </a:rPr>
              <a:t>﻿﻿Ulcerative Colitis</a:t>
            </a:r>
          </a:p>
          <a:p>
            <a:pPr marL="0" indent="0">
              <a:buNone/>
            </a:pPr>
            <a:r>
              <a:rPr lang="en-ZA" sz="2600" dirty="0">
                <a:latin typeface="Helvetica" pitchFamily="2" charset="0"/>
              </a:rPr>
              <a:t>          -     </a:t>
            </a:r>
            <a:r>
              <a:rPr lang="en-ZA" sz="2600" dirty="0">
                <a:effectLst/>
                <a:latin typeface="Helvetica" pitchFamily="2" charset="0"/>
              </a:rPr>
              <a:t>Bloody diarrhoea</a:t>
            </a:r>
          </a:p>
          <a:p>
            <a:pPr marL="0" indent="0">
              <a:buNone/>
            </a:pPr>
            <a:r>
              <a:rPr lang="en-ZA" sz="2600" dirty="0">
                <a:latin typeface="Helvetica" pitchFamily="2" charset="0"/>
              </a:rPr>
              <a:t>          -     </a:t>
            </a:r>
            <a:r>
              <a:rPr lang="en-ZA" sz="2600" dirty="0">
                <a:effectLst/>
                <a:latin typeface="Helvetica" pitchFamily="2" charset="0"/>
              </a:rPr>
              <a:t>Rectum involved</a:t>
            </a:r>
          </a:p>
          <a:p>
            <a:pPr marL="0" indent="0">
              <a:buNone/>
            </a:pPr>
            <a:r>
              <a:rPr lang="en-ZA" sz="2600" dirty="0">
                <a:latin typeface="Helvetica" pitchFamily="2" charset="0"/>
              </a:rPr>
              <a:t>          -     </a:t>
            </a:r>
            <a:r>
              <a:rPr lang="en-ZA" sz="2600" dirty="0">
                <a:effectLst/>
                <a:latin typeface="Helvetica" pitchFamily="2" charset="0"/>
              </a:rPr>
              <a:t>Inflammation continuous</a:t>
            </a:r>
          </a:p>
          <a:p>
            <a:pPr marL="0" indent="0">
              <a:buNone/>
            </a:pPr>
            <a:endParaRPr lang="en-ZA" sz="2600" dirty="0">
              <a:effectLst/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ZA" dirty="0">
                <a:effectLst/>
                <a:latin typeface="Helvetica" pitchFamily="2" charset="0"/>
              </a:rPr>
              <a:t>﻿﻿Crohn's Disease</a:t>
            </a:r>
          </a:p>
          <a:p>
            <a:pPr marL="0" indent="0">
              <a:buNone/>
            </a:pPr>
            <a:r>
              <a:rPr lang="en-ZA" sz="2600" dirty="0">
                <a:latin typeface="Helvetica" pitchFamily="2" charset="0"/>
              </a:rPr>
              <a:t>         -     </a:t>
            </a:r>
            <a:r>
              <a:rPr lang="en-ZA" sz="2600" dirty="0">
                <a:effectLst/>
                <a:latin typeface="Helvetica" pitchFamily="2" charset="0"/>
              </a:rPr>
              <a:t>Diarrhoea, RLQ pain, fever, weight loss</a:t>
            </a:r>
          </a:p>
          <a:p>
            <a:pPr marL="0" indent="0">
              <a:buNone/>
            </a:pPr>
            <a:r>
              <a:rPr lang="en-ZA" sz="2600" dirty="0">
                <a:latin typeface="Helvetica" pitchFamily="2" charset="0"/>
              </a:rPr>
              <a:t>         -     </a:t>
            </a:r>
            <a:r>
              <a:rPr lang="en-ZA" sz="2600" dirty="0">
                <a:effectLst/>
                <a:latin typeface="Helvetica" pitchFamily="2" charset="0"/>
              </a:rPr>
              <a:t>Transmural inflammation-large ulcers, rectum spared, skip lesions</a:t>
            </a:r>
          </a:p>
          <a:p>
            <a:pPr marL="0" indent="0">
              <a:buNone/>
            </a:pPr>
            <a:r>
              <a:rPr lang="en-ZA" sz="2600" dirty="0">
                <a:latin typeface="Helvetica" pitchFamily="2" charset="0"/>
              </a:rPr>
              <a:t>         -     </a:t>
            </a:r>
            <a:r>
              <a:rPr lang="en-ZA" sz="2600" dirty="0">
                <a:effectLst/>
                <a:latin typeface="Helvetica" pitchFamily="2" charset="0"/>
              </a:rPr>
              <a:t>Fistulae</a:t>
            </a:r>
          </a:p>
          <a:p>
            <a:pPr marL="0" indent="0">
              <a:buNone/>
            </a:pPr>
            <a:r>
              <a:rPr lang="en-ZA" sz="2600" dirty="0">
                <a:latin typeface="Helvetica" pitchFamily="2" charset="0"/>
              </a:rPr>
              <a:t>         -     </a:t>
            </a:r>
            <a:r>
              <a:rPr lang="en-ZA" sz="2600" dirty="0">
                <a:effectLst/>
                <a:latin typeface="Helvetica" pitchFamily="2" charset="0"/>
              </a:rPr>
              <a:t>Strictures</a:t>
            </a:r>
          </a:p>
          <a:p>
            <a:pPr marL="0" indent="0">
              <a:buNone/>
            </a:pPr>
            <a:endParaRPr lang="en-ZA" sz="2600" dirty="0">
              <a:latin typeface="Helvetica" pitchFamily="2" charset="0"/>
            </a:endParaRPr>
          </a:p>
          <a:p>
            <a:r>
              <a:rPr lang="en-ZA" sz="2600" dirty="0">
                <a:effectLst/>
                <a:latin typeface="Helvetica" pitchFamily="2" charset="0"/>
              </a:rPr>
              <a:t>Extraintestinal Manifestation</a:t>
            </a:r>
          </a:p>
          <a:p>
            <a:pPr marL="0" indent="0">
              <a:buNone/>
            </a:pPr>
            <a:r>
              <a:rPr lang="en-ZA" sz="2600" dirty="0">
                <a:effectLst/>
                <a:latin typeface="Helvetica" pitchFamily="2" charset="0"/>
              </a:rPr>
              <a:t>         -     Skin, Eyes, Rheumatic, Haematological, Malabsorption, Side effects</a:t>
            </a:r>
          </a:p>
          <a:p>
            <a:endParaRPr lang="en-US" dirty="0"/>
          </a:p>
        </p:txBody>
      </p:sp>
      <p:pic>
        <p:nvPicPr>
          <p:cNvPr id="2050" name="Picture 2" descr="Bimodal Distribution&#10; ">
            <a:extLst>
              <a:ext uri="{FF2B5EF4-FFF2-40B4-BE49-F238E27FC236}">
                <a16:creationId xmlns:a16="http://schemas.microsoft.com/office/drawing/2014/main" id="{5DD52C8C-4500-5C08-793C-669868CC2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b="7368"/>
          <a:stretch/>
        </p:blipFill>
        <p:spPr bwMode="auto">
          <a:xfrm>
            <a:off x="8696158" y="2306052"/>
            <a:ext cx="3495842" cy="282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53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66694-97F6-BDC5-FE83-C20675C1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Work 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6A1E3-9A0B-1836-566D-B31D6AC64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Clinical</a:t>
            </a:r>
          </a:p>
          <a:p>
            <a:endParaRPr lang="en-US" dirty="0"/>
          </a:p>
          <a:p>
            <a:r>
              <a:rPr lang="en-US" dirty="0"/>
              <a:t>Biochemical</a:t>
            </a:r>
          </a:p>
          <a:p>
            <a:endParaRPr lang="en-US" dirty="0"/>
          </a:p>
          <a:p>
            <a:r>
              <a:rPr lang="en-US" dirty="0"/>
              <a:t>Radiological</a:t>
            </a:r>
          </a:p>
          <a:p>
            <a:endParaRPr lang="en-US" dirty="0"/>
          </a:p>
          <a:p>
            <a:r>
              <a:rPr lang="en-US" dirty="0"/>
              <a:t>Endoscopic</a:t>
            </a:r>
          </a:p>
          <a:p>
            <a:endParaRPr lang="en-US" dirty="0"/>
          </a:p>
          <a:p>
            <a:r>
              <a:rPr lang="en-US" dirty="0"/>
              <a:t>Histopathological</a:t>
            </a:r>
          </a:p>
        </p:txBody>
      </p:sp>
      <p:pic>
        <p:nvPicPr>
          <p:cNvPr id="3074" name="Picture 2" descr="Tips for Planning Labwork - Labtag Blog">
            <a:extLst>
              <a:ext uri="{FF2B5EF4-FFF2-40B4-BE49-F238E27FC236}">
                <a16:creationId xmlns:a16="http://schemas.microsoft.com/office/drawing/2014/main" id="{68D2E946-6842-9BEA-5755-2FD5167C4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1825625"/>
            <a:ext cx="5272088" cy="413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954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E71A8-8646-D82F-FC44-BF27B8241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workup – Target: Clinical remission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631D7-32A6-FF9B-1B7D-D90BD1A4E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symptoms (Cramps, pain, diarrhea, EIM)</a:t>
            </a:r>
          </a:p>
          <a:p>
            <a:endParaRPr lang="en-US" dirty="0"/>
          </a:p>
          <a:p>
            <a:r>
              <a:rPr lang="en-US" dirty="0"/>
              <a:t>Good quality of life</a:t>
            </a:r>
          </a:p>
          <a:p>
            <a:endParaRPr lang="en-US" dirty="0"/>
          </a:p>
          <a:p>
            <a:r>
              <a:rPr lang="en-US" dirty="0"/>
              <a:t>Happy patient</a:t>
            </a:r>
          </a:p>
          <a:p>
            <a:endParaRPr lang="en-US" dirty="0"/>
          </a:p>
          <a:p>
            <a:r>
              <a:rPr lang="en-US" dirty="0"/>
              <a:t>Minimize complication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1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4EA1D-8B68-B614-4C85-D46478C9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IBD DISC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C646660-FC7F-8D31-836B-055C4EC304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03"/>
          <a:stretch/>
        </p:blipFill>
        <p:spPr bwMode="auto">
          <a:xfrm>
            <a:off x="838200" y="1690688"/>
            <a:ext cx="5013693" cy="440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CB23DD3-119C-7A78-7B3A-AA975BAE7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340109" y="1690687"/>
            <a:ext cx="5013692" cy="440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404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1321</Words>
  <Application>Microsoft Macintosh PowerPoint</Application>
  <PresentationFormat>Widescreen</PresentationFormat>
  <Paragraphs>298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Aptos</vt:lpstr>
      <vt:lpstr>Aptos Display</vt:lpstr>
      <vt:lpstr>Arial</vt:lpstr>
      <vt:lpstr>Arial Narrow</vt:lpstr>
      <vt:lpstr>Calibri</vt:lpstr>
      <vt:lpstr>Calibri Light</vt:lpstr>
      <vt:lpstr>Frutiger</vt:lpstr>
      <vt:lpstr>FrutigerBold</vt:lpstr>
      <vt:lpstr>Helvetica</vt:lpstr>
      <vt:lpstr>Johnson Text</vt:lpstr>
      <vt:lpstr>Stencil</vt:lpstr>
      <vt:lpstr>Verdana</vt:lpstr>
      <vt:lpstr>Office Theme</vt:lpstr>
      <vt:lpstr>MEDICAL MANAGEMENT OF INFLAMMATORY BOWEL DISEASE</vt:lpstr>
      <vt:lpstr>PRESENTATION OUTLINE</vt:lpstr>
      <vt:lpstr>Introduction</vt:lpstr>
      <vt:lpstr>PowerPoint Presentation</vt:lpstr>
      <vt:lpstr>Potential risk factors</vt:lpstr>
      <vt:lpstr>CLINICAL PRESENTATION</vt:lpstr>
      <vt:lpstr>Medical Work -up</vt:lpstr>
      <vt:lpstr>Clinical workup – Target: Clinical remission</vt:lpstr>
      <vt:lpstr>IBD DISC</vt:lpstr>
      <vt:lpstr>BIOCHEMICAL WRKUP: REMISSION</vt:lpstr>
      <vt:lpstr>RADIOLOGICAL WORKUP: REMISSION</vt:lpstr>
      <vt:lpstr>ENDOSCOPIC WORKUP: REMISSION</vt:lpstr>
      <vt:lpstr>What are the current goals of therapy in CD and UC</vt:lpstr>
      <vt:lpstr>MANAGEMENT APPROACH</vt:lpstr>
      <vt:lpstr>MANAGEMENT APPROACH</vt:lpstr>
      <vt:lpstr>Ulcerative colitis treatment paradigms</vt:lpstr>
      <vt:lpstr>PowerPoint Presentation</vt:lpstr>
      <vt:lpstr>Early diagnosis and early treatment improve outcomes</vt:lpstr>
      <vt:lpstr>EMA-approved therapies approved for IBD</vt:lpstr>
      <vt:lpstr>SAFETY</vt:lpstr>
      <vt:lpstr>LETS HAVE A DISCUSSION</vt:lpstr>
      <vt:lpstr>MONITORING OF THERAPY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Nnete Nimrod Mokhele</dc:creator>
  <cp:lastModifiedBy>Nnete Nimrod Mokhele</cp:lastModifiedBy>
  <cp:revision>1</cp:revision>
  <dcterms:created xsi:type="dcterms:W3CDTF">2024-07-18T09:36:57Z</dcterms:created>
  <dcterms:modified xsi:type="dcterms:W3CDTF">2024-07-18T11:51:13Z</dcterms:modified>
</cp:coreProperties>
</file>