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2"/>
  </p:notesMasterIdLst>
  <p:sldIdLst>
    <p:sldId id="258" r:id="rId6"/>
    <p:sldId id="266" r:id="rId7"/>
    <p:sldId id="267" r:id="rId8"/>
    <p:sldId id="268" r:id="rId9"/>
    <p:sldId id="257" r:id="rId10"/>
    <p:sldId id="302" r:id="rId11"/>
    <p:sldId id="276" r:id="rId12"/>
    <p:sldId id="263" r:id="rId13"/>
    <p:sldId id="261" r:id="rId14"/>
    <p:sldId id="278" r:id="rId15"/>
    <p:sldId id="300" r:id="rId16"/>
    <p:sldId id="279" r:id="rId17"/>
    <p:sldId id="280" r:id="rId18"/>
    <p:sldId id="281" r:id="rId19"/>
    <p:sldId id="282" r:id="rId20"/>
    <p:sldId id="284" r:id="rId21"/>
    <p:sldId id="294" r:id="rId22"/>
    <p:sldId id="283" r:id="rId23"/>
    <p:sldId id="287" r:id="rId24"/>
    <p:sldId id="285" r:id="rId25"/>
    <p:sldId id="290" r:id="rId26"/>
    <p:sldId id="288" r:id="rId27"/>
    <p:sldId id="272" r:id="rId28"/>
    <p:sldId id="291" r:id="rId29"/>
    <p:sldId id="292" r:id="rId30"/>
    <p:sldId id="297" r:id="rId31"/>
    <p:sldId id="298" r:id="rId32"/>
    <p:sldId id="293" r:id="rId33"/>
    <p:sldId id="296" r:id="rId34"/>
    <p:sldId id="299" r:id="rId35"/>
    <p:sldId id="289" r:id="rId36"/>
    <p:sldId id="273" r:id="rId37"/>
    <p:sldId id="277" r:id="rId38"/>
    <p:sldId id="286" r:id="rId39"/>
    <p:sldId id="295" r:id="rId40"/>
    <p:sldId id="301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1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3"/>
    <p:restoredTop sz="94237" autoAdjust="0"/>
  </p:normalViewPr>
  <p:slideViewPr>
    <p:cSldViewPr>
      <p:cViewPr varScale="1">
        <p:scale>
          <a:sx n="133" d="100"/>
          <a:sy n="133" d="100"/>
        </p:scale>
        <p:origin x="10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C2CCF-7165-4ACD-85BA-F373960461C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5BD343C-6B52-439D-9B61-E97A66A5F4FC}">
      <dgm:prSet/>
      <dgm:spPr/>
      <dgm:t>
        <a:bodyPr/>
        <a:lstStyle/>
        <a:p>
          <a:r>
            <a:rPr lang="en-US"/>
            <a:t>ODS</a:t>
          </a:r>
        </a:p>
      </dgm:t>
    </dgm:pt>
    <dgm:pt modelId="{03DBA84B-B007-4480-AAC0-A3C7B5DEEB34}" type="parTrans" cxnId="{3970F07B-DD58-4BB5-A90C-B71C14F74B4E}">
      <dgm:prSet/>
      <dgm:spPr/>
      <dgm:t>
        <a:bodyPr/>
        <a:lstStyle/>
        <a:p>
          <a:endParaRPr lang="en-US"/>
        </a:p>
      </dgm:t>
    </dgm:pt>
    <dgm:pt modelId="{FF61A829-D6ED-45C8-B0E6-FA1EEB77E0A8}" type="sibTrans" cxnId="{3970F07B-DD58-4BB5-A90C-B71C14F74B4E}">
      <dgm:prSet/>
      <dgm:spPr/>
      <dgm:t>
        <a:bodyPr/>
        <a:lstStyle/>
        <a:p>
          <a:endParaRPr lang="en-US"/>
        </a:p>
      </dgm:t>
    </dgm:pt>
    <dgm:pt modelId="{5FD11E06-80AE-4664-9DB7-3F206D3C9AD4}">
      <dgm:prSet/>
      <dgm:spPr/>
      <dgm:t>
        <a:bodyPr/>
        <a:lstStyle/>
        <a:p>
          <a:r>
            <a:rPr lang="en-US"/>
            <a:t>All investigations except ARM and BET in normal limits</a:t>
          </a:r>
        </a:p>
      </dgm:t>
    </dgm:pt>
    <dgm:pt modelId="{739D7AA4-539E-4E3B-A9C5-660DA66D4318}" type="parTrans" cxnId="{26B5742F-A453-464E-B8C2-0D820E848F6F}">
      <dgm:prSet/>
      <dgm:spPr/>
      <dgm:t>
        <a:bodyPr/>
        <a:lstStyle/>
        <a:p>
          <a:endParaRPr lang="en-US"/>
        </a:p>
      </dgm:t>
    </dgm:pt>
    <dgm:pt modelId="{62AFB39F-7586-4118-99BA-748867F6F5F0}" type="sibTrans" cxnId="{26B5742F-A453-464E-B8C2-0D820E848F6F}">
      <dgm:prSet/>
      <dgm:spPr/>
      <dgm:t>
        <a:bodyPr/>
        <a:lstStyle/>
        <a:p>
          <a:endParaRPr lang="en-US"/>
        </a:p>
      </dgm:t>
    </dgm:pt>
    <dgm:pt modelId="{C02F5E29-DEF2-4CD6-BCE4-88B091A7D5BE}">
      <dgm:prSet/>
      <dgm:spPr/>
      <dgm:t>
        <a:bodyPr/>
        <a:lstStyle/>
        <a:p>
          <a:r>
            <a:rPr lang="en-US"/>
            <a:t>Manage with biofeedback training</a:t>
          </a:r>
        </a:p>
      </dgm:t>
    </dgm:pt>
    <dgm:pt modelId="{F222A1D7-A5C3-46BA-A11F-90D29BF77707}" type="parTrans" cxnId="{8908BA8B-F874-4A64-B02E-56D924E4762D}">
      <dgm:prSet/>
      <dgm:spPr/>
      <dgm:t>
        <a:bodyPr/>
        <a:lstStyle/>
        <a:p>
          <a:endParaRPr lang="en-US"/>
        </a:p>
      </dgm:t>
    </dgm:pt>
    <dgm:pt modelId="{E2E3B304-5BDD-4503-A0E6-ED0CC790CD85}" type="sibTrans" cxnId="{8908BA8B-F874-4A64-B02E-56D924E4762D}">
      <dgm:prSet/>
      <dgm:spPr/>
      <dgm:t>
        <a:bodyPr/>
        <a:lstStyle/>
        <a:p>
          <a:endParaRPr lang="en-US"/>
        </a:p>
      </dgm:t>
    </dgm:pt>
    <dgm:pt modelId="{6C5C02FF-0839-4426-9DA8-EEF17C55E6D1}" type="pres">
      <dgm:prSet presAssocID="{870C2CCF-7165-4ACD-85BA-F373960461C3}" presName="root" presStyleCnt="0">
        <dgm:presLayoutVars>
          <dgm:dir/>
          <dgm:resizeHandles val="exact"/>
        </dgm:presLayoutVars>
      </dgm:prSet>
      <dgm:spPr/>
    </dgm:pt>
    <dgm:pt modelId="{A422D9B5-86BC-43AB-8060-4B578B06B882}" type="pres">
      <dgm:prSet presAssocID="{85BD343C-6B52-439D-9B61-E97A66A5F4FC}" presName="compNode" presStyleCnt="0"/>
      <dgm:spPr/>
    </dgm:pt>
    <dgm:pt modelId="{831CB6B4-8FA9-48A9-8C90-33EDF48E5B12}" type="pres">
      <dgm:prSet presAssocID="{85BD343C-6B52-439D-9B61-E97A66A5F4FC}" presName="bgRect" presStyleLbl="bgShp" presStyleIdx="0" presStyleCnt="3"/>
      <dgm:spPr/>
    </dgm:pt>
    <dgm:pt modelId="{CA7BF775-CC63-48FA-B3BB-3D69F1CE6DEC}" type="pres">
      <dgm:prSet presAssocID="{85BD343C-6B52-439D-9B61-E97A66A5F4F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3DB85994-4FDA-4F57-A88C-649F35CF59DB}" type="pres">
      <dgm:prSet presAssocID="{85BD343C-6B52-439D-9B61-E97A66A5F4FC}" presName="spaceRect" presStyleCnt="0"/>
      <dgm:spPr/>
    </dgm:pt>
    <dgm:pt modelId="{693D2A63-C073-4277-B967-F2887D8B027E}" type="pres">
      <dgm:prSet presAssocID="{85BD343C-6B52-439D-9B61-E97A66A5F4FC}" presName="parTx" presStyleLbl="revTx" presStyleIdx="0" presStyleCnt="3">
        <dgm:presLayoutVars>
          <dgm:chMax val="0"/>
          <dgm:chPref val="0"/>
        </dgm:presLayoutVars>
      </dgm:prSet>
      <dgm:spPr/>
    </dgm:pt>
    <dgm:pt modelId="{E6745427-0C15-49D4-8B7B-A935A2441C76}" type="pres">
      <dgm:prSet presAssocID="{FF61A829-D6ED-45C8-B0E6-FA1EEB77E0A8}" presName="sibTrans" presStyleCnt="0"/>
      <dgm:spPr/>
    </dgm:pt>
    <dgm:pt modelId="{C0282D9C-0FA9-4A67-A5CC-22DED1490D8D}" type="pres">
      <dgm:prSet presAssocID="{5FD11E06-80AE-4664-9DB7-3F206D3C9AD4}" presName="compNode" presStyleCnt="0"/>
      <dgm:spPr/>
    </dgm:pt>
    <dgm:pt modelId="{1DFA714B-14EC-4F90-8C98-5BC9416633E1}" type="pres">
      <dgm:prSet presAssocID="{5FD11E06-80AE-4664-9DB7-3F206D3C9AD4}" presName="bgRect" presStyleLbl="bgShp" presStyleIdx="1" presStyleCnt="3"/>
      <dgm:spPr/>
    </dgm:pt>
    <dgm:pt modelId="{38020D36-CE6B-433E-B91E-66D84A310CCB}" type="pres">
      <dgm:prSet presAssocID="{5FD11E06-80AE-4664-9DB7-3F206D3C9AD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6F5CD268-1526-4AED-9DB0-50B35010CA75}" type="pres">
      <dgm:prSet presAssocID="{5FD11E06-80AE-4664-9DB7-3F206D3C9AD4}" presName="spaceRect" presStyleCnt="0"/>
      <dgm:spPr/>
    </dgm:pt>
    <dgm:pt modelId="{55705125-E0AB-4C86-B78A-47EBCB9A0EC1}" type="pres">
      <dgm:prSet presAssocID="{5FD11E06-80AE-4664-9DB7-3F206D3C9AD4}" presName="parTx" presStyleLbl="revTx" presStyleIdx="1" presStyleCnt="3">
        <dgm:presLayoutVars>
          <dgm:chMax val="0"/>
          <dgm:chPref val="0"/>
        </dgm:presLayoutVars>
      </dgm:prSet>
      <dgm:spPr/>
    </dgm:pt>
    <dgm:pt modelId="{8770BF00-7351-4562-AE65-F707535AEE7C}" type="pres">
      <dgm:prSet presAssocID="{62AFB39F-7586-4118-99BA-748867F6F5F0}" presName="sibTrans" presStyleCnt="0"/>
      <dgm:spPr/>
    </dgm:pt>
    <dgm:pt modelId="{DF6E87E5-7FCD-4382-BB58-454C29C781FA}" type="pres">
      <dgm:prSet presAssocID="{C02F5E29-DEF2-4CD6-BCE4-88B091A7D5BE}" presName="compNode" presStyleCnt="0"/>
      <dgm:spPr/>
    </dgm:pt>
    <dgm:pt modelId="{85D74D67-7160-4E9A-8268-CC2DA80F1E86}" type="pres">
      <dgm:prSet presAssocID="{C02F5E29-DEF2-4CD6-BCE4-88B091A7D5BE}" presName="bgRect" presStyleLbl="bgShp" presStyleIdx="2" presStyleCnt="3"/>
      <dgm:spPr/>
    </dgm:pt>
    <dgm:pt modelId="{314A29E0-973C-4EE8-9F4C-400716953178}" type="pres">
      <dgm:prSet presAssocID="{C02F5E29-DEF2-4CD6-BCE4-88B091A7D5B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3B3A821-5A24-491B-AD71-461A6CFB5ECE}" type="pres">
      <dgm:prSet presAssocID="{C02F5E29-DEF2-4CD6-BCE4-88B091A7D5BE}" presName="spaceRect" presStyleCnt="0"/>
      <dgm:spPr/>
    </dgm:pt>
    <dgm:pt modelId="{760888A9-260C-4D74-9847-98CE39141316}" type="pres">
      <dgm:prSet presAssocID="{C02F5E29-DEF2-4CD6-BCE4-88B091A7D5B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6B5742F-A453-464E-B8C2-0D820E848F6F}" srcId="{870C2CCF-7165-4ACD-85BA-F373960461C3}" destId="{5FD11E06-80AE-4664-9DB7-3F206D3C9AD4}" srcOrd="1" destOrd="0" parTransId="{739D7AA4-539E-4E3B-A9C5-660DA66D4318}" sibTransId="{62AFB39F-7586-4118-99BA-748867F6F5F0}"/>
    <dgm:cxn modelId="{EDCCF02F-1134-4286-AB58-20A41DD6B76F}" type="presOf" srcId="{5FD11E06-80AE-4664-9DB7-3F206D3C9AD4}" destId="{55705125-E0AB-4C86-B78A-47EBCB9A0EC1}" srcOrd="0" destOrd="0" presId="urn:microsoft.com/office/officeart/2018/2/layout/IconVerticalSolidList"/>
    <dgm:cxn modelId="{63065864-4A00-4802-91AB-A2F8C4DD59C7}" type="presOf" srcId="{C02F5E29-DEF2-4CD6-BCE4-88B091A7D5BE}" destId="{760888A9-260C-4D74-9847-98CE39141316}" srcOrd="0" destOrd="0" presId="urn:microsoft.com/office/officeart/2018/2/layout/IconVerticalSolidList"/>
    <dgm:cxn modelId="{3970F07B-DD58-4BB5-A90C-B71C14F74B4E}" srcId="{870C2CCF-7165-4ACD-85BA-F373960461C3}" destId="{85BD343C-6B52-439D-9B61-E97A66A5F4FC}" srcOrd="0" destOrd="0" parTransId="{03DBA84B-B007-4480-AAC0-A3C7B5DEEB34}" sibTransId="{FF61A829-D6ED-45C8-B0E6-FA1EEB77E0A8}"/>
    <dgm:cxn modelId="{8908BA8B-F874-4A64-B02E-56D924E4762D}" srcId="{870C2CCF-7165-4ACD-85BA-F373960461C3}" destId="{C02F5E29-DEF2-4CD6-BCE4-88B091A7D5BE}" srcOrd="2" destOrd="0" parTransId="{F222A1D7-A5C3-46BA-A11F-90D29BF77707}" sibTransId="{E2E3B304-5BDD-4503-A0E6-ED0CC790CD85}"/>
    <dgm:cxn modelId="{709A0EF1-42C6-4690-AD0A-46BFF03F3282}" type="presOf" srcId="{85BD343C-6B52-439D-9B61-E97A66A5F4FC}" destId="{693D2A63-C073-4277-B967-F2887D8B027E}" srcOrd="0" destOrd="0" presId="urn:microsoft.com/office/officeart/2018/2/layout/IconVerticalSolidList"/>
    <dgm:cxn modelId="{4FA5C7FD-0FCA-4E59-99A5-0C744B8CEE6B}" type="presOf" srcId="{870C2CCF-7165-4ACD-85BA-F373960461C3}" destId="{6C5C02FF-0839-4426-9DA8-EEF17C55E6D1}" srcOrd="0" destOrd="0" presId="urn:microsoft.com/office/officeart/2018/2/layout/IconVerticalSolidList"/>
    <dgm:cxn modelId="{CF7CFD8E-1EFE-434F-9AF7-51A8A8E00EBE}" type="presParOf" srcId="{6C5C02FF-0839-4426-9DA8-EEF17C55E6D1}" destId="{A422D9B5-86BC-43AB-8060-4B578B06B882}" srcOrd="0" destOrd="0" presId="urn:microsoft.com/office/officeart/2018/2/layout/IconVerticalSolidList"/>
    <dgm:cxn modelId="{0864F418-66E9-453E-9023-FD75B2532266}" type="presParOf" srcId="{A422D9B5-86BC-43AB-8060-4B578B06B882}" destId="{831CB6B4-8FA9-48A9-8C90-33EDF48E5B12}" srcOrd="0" destOrd="0" presId="urn:microsoft.com/office/officeart/2018/2/layout/IconVerticalSolidList"/>
    <dgm:cxn modelId="{D98DB31D-84D9-4D90-9D26-0EBCB03FCBA6}" type="presParOf" srcId="{A422D9B5-86BC-43AB-8060-4B578B06B882}" destId="{CA7BF775-CC63-48FA-B3BB-3D69F1CE6DEC}" srcOrd="1" destOrd="0" presId="urn:microsoft.com/office/officeart/2018/2/layout/IconVerticalSolidList"/>
    <dgm:cxn modelId="{416136AB-8BEF-4D88-B0C5-EB6A9847EE8D}" type="presParOf" srcId="{A422D9B5-86BC-43AB-8060-4B578B06B882}" destId="{3DB85994-4FDA-4F57-A88C-649F35CF59DB}" srcOrd="2" destOrd="0" presId="urn:microsoft.com/office/officeart/2018/2/layout/IconVerticalSolidList"/>
    <dgm:cxn modelId="{EEE9908C-7B97-4001-B0EC-CA38BFB11E63}" type="presParOf" srcId="{A422D9B5-86BC-43AB-8060-4B578B06B882}" destId="{693D2A63-C073-4277-B967-F2887D8B027E}" srcOrd="3" destOrd="0" presId="urn:microsoft.com/office/officeart/2018/2/layout/IconVerticalSolidList"/>
    <dgm:cxn modelId="{B33F9A76-8D37-4382-8F8A-28C5FCEEA8B5}" type="presParOf" srcId="{6C5C02FF-0839-4426-9DA8-EEF17C55E6D1}" destId="{E6745427-0C15-49D4-8B7B-A935A2441C76}" srcOrd="1" destOrd="0" presId="urn:microsoft.com/office/officeart/2018/2/layout/IconVerticalSolidList"/>
    <dgm:cxn modelId="{36DEAF3C-7F76-4C09-8177-9BB42614B6F0}" type="presParOf" srcId="{6C5C02FF-0839-4426-9DA8-EEF17C55E6D1}" destId="{C0282D9C-0FA9-4A67-A5CC-22DED1490D8D}" srcOrd="2" destOrd="0" presId="urn:microsoft.com/office/officeart/2018/2/layout/IconVerticalSolidList"/>
    <dgm:cxn modelId="{5A15D96D-0705-4708-B0AC-3B8044FF1133}" type="presParOf" srcId="{C0282D9C-0FA9-4A67-A5CC-22DED1490D8D}" destId="{1DFA714B-14EC-4F90-8C98-5BC9416633E1}" srcOrd="0" destOrd="0" presId="urn:microsoft.com/office/officeart/2018/2/layout/IconVerticalSolidList"/>
    <dgm:cxn modelId="{A49B57D2-58B5-455D-920F-4A1A5FBB7C45}" type="presParOf" srcId="{C0282D9C-0FA9-4A67-A5CC-22DED1490D8D}" destId="{38020D36-CE6B-433E-B91E-66D84A310CCB}" srcOrd="1" destOrd="0" presId="urn:microsoft.com/office/officeart/2018/2/layout/IconVerticalSolidList"/>
    <dgm:cxn modelId="{A547507F-8215-4BDE-9A9B-9FBB23804BB8}" type="presParOf" srcId="{C0282D9C-0FA9-4A67-A5CC-22DED1490D8D}" destId="{6F5CD268-1526-4AED-9DB0-50B35010CA75}" srcOrd="2" destOrd="0" presId="urn:microsoft.com/office/officeart/2018/2/layout/IconVerticalSolidList"/>
    <dgm:cxn modelId="{53F63C9B-3A54-4117-BF91-28E77B70A69F}" type="presParOf" srcId="{C0282D9C-0FA9-4A67-A5CC-22DED1490D8D}" destId="{55705125-E0AB-4C86-B78A-47EBCB9A0EC1}" srcOrd="3" destOrd="0" presId="urn:microsoft.com/office/officeart/2018/2/layout/IconVerticalSolidList"/>
    <dgm:cxn modelId="{FDFBA8CB-470E-4FB3-A407-E68E9C7E13E4}" type="presParOf" srcId="{6C5C02FF-0839-4426-9DA8-EEF17C55E6D1}" destId="{8770BF00-7351-4562-AE65-F707535AEE7C}" srcOrd="3" destOrd="0" presId="urn:microsoft.com/office/officeart/2018/2/layout/IconVerticalSolidList"/>
    <dgm:cxn modelId="{1ADD4541-5CE9-4956-8D8C-4436FBD5B204}" type="presParOf" srcId="{6C5C02FF-0839-4426-9DA8-EEF17C55E6D1}" destId="{DF6E87E5-7FCD-4382-BB58-454C29C781FA}" srcOrd="4" destOrd="0" presId="urn:microsoft.com/office/officeart/2018/2/layout/IconVerticalSolidList"/>
    <dgm:cxn modelId="{F0A11AEA-15B4-4514-B9ED-3370DA977451}" type="presParOf" srcId="{DF6E87E5-7FCD-4382-BB58-454C29C781FA}" destId="{85D74D67-7160-4E9A-8268-CC2DA80F1E86}" srcOrd="0" destOrd="0" presId="urn:microsoft.com/office/officeart/2018/2/layout/IconVerticalSolidList"/>
    <dgm:cxn modelId="{987C6CD4-E027-4C84-8497-09700F60BCE6}" type="presParOf" srcId="{DF6E87E5-7FCD-4382-BB58-454C29C781FA}" destId="{314A29E0-973C-4EE8-9F4C-400716953178}" srcOrd="1" destOrd="0" presId="urn:microsoft.com/office/officeart/2018/2/layout/IconVerticalSolidList"/>
    <dgm:cxn modelId="{5129A1AB-60B6-401E-8268-103C2623049B}" type="presParOf" srcId="{DF6E87E5-7FCD-4382-BB58-454C29C781FA}" destId="{93B3A821-5A24-491B-AD71-461A6CFB5ECE}" srcOrd="2" destOrd="0" presId="urn:microsoft.com/office/officeart/2018/2/layout/IconVerticalSolidList"/>
    <dgm:cxn modelId="{512D30CE-2118-4973-85C1-965F04F6EF3B}" type="presParOf" srcId="{DF6E87E5-7FCD-4382-BB58-454C29C781FA}" destId="{760888A9-260C-4D74-9847-98CE391413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CB6B4-8FA9-48A9-8C90-33EDF48E5B12}">
      <dsp:nvSpPr>
        <dsp:cNvPr id="0" name=""/>
        <dsp:cNvSpPr/>
      </dsp:nvSpPr>
      <dsp:spPr>
        <a:xfrm>
          <a:off x="0" y="395"/>
          <a:ext cx="8229600" cy="9265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F775-CC63-48FA-B3BB-3D69F1CE6DEC}">
      <dsp:nvSpPr>
        <dsp:cNvPr id="0" name=""/>
        <dsp:cNvSpPr/>
      </dsp:nvSpPr>
      <dsp:spPr>
        <a:xfrm>
          <a:off x="280289" y="208875"/>
          <a:ext cx="509616" cy="5096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D2A63-C073-4277-B967-F2887D8B027E}">
      <dsp:nvSpPr>
        <dsp:cNvPr id="0" name=""/>
        <dsp:cNvSpPr/>
      </dsp:nvSpPr>
      <dsp:spPr>
        <a:xfrm>
          <a:off x="1070194" y="395"/>
          <a:ext cx="7159405" cy="92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63" tIns="98063" rIns="98063" bIns="980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ODS</a:t>
          </a:r>
        </a:p>
      </dsp:txBody>
      <dsp:txXfrm>
        <a:off x="1070194" y="395"/>
        <a:ext cx="7159405" cy="926575"/>
      </dsp:txXfrm>
    </dsp:sp>
    <dsp:sp modelId="{1DFA714B-14EC-4F90-8C98-5BC9416633E1}">
      <dsp:nvSpPr>
        <dsp:cNvPr id="0" name=""/>
        <dsp:cNvSpPr/>
      </dsp:nvSpPr>
      <dsp:spPr>
        <a:xfrm>
          <a:off x="0" y="1158615"/>
          <a:ext cx="8229600" cy="9265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20D36-CE6B-433E-B91E-66D84A310CCB}">
      <dsp:nvSpPr>
        <dsp:cNvPr id="0" name=""/>
        <dsp:cNvSpPr/>
      </dsp:nvSpPr>
      <dsp:spPr>
        <a:xfrm>
          <a:off x="280289" y="1367095"/>
          <a:ext cx="509616" cy="5096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05125-E0AB-4C86-B78A-47EBCB9A0EC1}">
      <dsp:nvSpPr>
        <dsp:cNvPr id="0" name=""/>
        <dsp:cNvSpPr/>
      </dsp:nvSpPr>
      <dsp:spPr>
        <a:xfrm>
          <a:off x="1070194" y="1158615"/>
          <a:ext cx="7159405" cy="92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63" tIns="98063" rIns="98063" bIns="980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All investigations except ARM and BET in normal limits</a:t>
          </a:r>
        </a:p>
      </dsp:txBody>
      <dsp:txXfrm>
        <a:off x="1070194" y="1158615"/>
        <a:ext cx="7159405" cy="926575"/>
      </dsp:txXfrm>
    </dsp:sp>
    <dsp:sp modelId="{85D74D67-7160-4E9A-8268-CC2DA80F1E86}">
      <dsp:nvSpPr>
        <dsp:cNvPr id="0" name=""/>
        <dsp:cNvSpPr/>
      </dsp:nvSpPr>
      <dsp:spPr>
        <a:xfrm>
          <a:off x="0" y="2316835"/>
          <a:ext cx="8229600" cy="9265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A29E0-973C-4EE8-9F4C-400716953178}">
      <dsp:nvSpPr>
        <dsp:cNvPr id="0" name=""/>
        <dsp:cNvSpPr/>
      </dsp:nvSpPr>
      <dsp:spPr>
        <a:xfrm>
          <a:off x="280289" y="2525314"/>
          <a:ext cx="509616" cy="5096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888A9-260C-4D74-9847-98CE39141316}">
      <dsp:nvSpPr>
        <dsp:cNvPr id="0" name=""/>
        <dsp:cNvSpPr/>
      </dsp:nvSpPr>
      <dsp:spPr>
        <a:xfrm>
          <a:off x="1070194" y="2316835"/>
          <a:ext cx="7159405" cy="92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63" tIns="98063" rIns="98063" bIns="980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Manage with biofeedback training</a:t>
          </a:r>
        </a:p>
      </dsp:txBody>
      <dsp:txXfrm>
        <a:off x="1070194" y="2316835"/>
        <a:ext cx="7159405" cy="926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1:22.56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15,'16'0,"-2"0,-6 0,2-2,2 0,5 0,4-1,2 1,1 0,-3 0,-3 2,-3 0,-3 0,-1 0,1 0,1 0,2 0,0 0,-3 0,-1 0,-2 0,0 0,-1 0,2 0,2 0,2 0,4 0,1 0,1 0,-1 0,-2 0,-3 0,-2 0,-3 0,-1 0,0 0,0 0,2 0,0 0,2 0,3 0,3 0,2 0,-1 0,-2 0,-1 0,-1 0,0 0,1 2,-3 0,-1 0,-2-1,-2-1,0 1,0-1,1 0,3 0,3 0,4 0,3 0,0 0,-2 0,-2 0,-3 0,0 0,-1 0,-1 0,0 0,1 0,3 0,1 0,0 0,-1 0,-2 0,1 0,-1 0,0 0,1 1,-1 3,0 1,1 3,-1-1,-3-1,-1-2,-3-2,0-2,1 0,3 0,0 0,3 0,4 0,2 0,2 0,-6 0,-5 0,-2 0,0 0,1 0,0 0,2 0,1 0,3 0,1 0,0 0,-4 0,0 0,-1 0,0 0,0 0,0 0,0 0,-1 0,1 1,0 1,0 0,1 0,-3-2,-2 0,-1 0,0 0,0 0,0 0,4 0,7 0,5 0,3 0,-4 0,-5 0,-5 0,-3 0,3 0,4 0,2 0,1 0,-3 0,-3 0,-4 0,0 0,-3 0,3 0,2 0,1 0,-1 0,-2 0,-4-1,-1-1,0-1,3 0,5-1,4-1,3 0,0 2,-3 0,-1 2,-4 1,-3 0,-2-1,-2-1,3 0,2 1,0 1,2-1,2 1,4 0,7 0,0 0,-3 0,-4 0,-5 0,-1 0,3 0,2 0,2 0,-3 0,-4 0,-3 0,1 0,-1 0,5 0,4 0,3 0,2 0,-7 0,-3 0,-4 0,-1 0,-1 0,3 0,3 0,3 0,2 0,-3 0,-4 1,-1 1,-4 0,1 0,3 1,2-1,2-1,1 2,-2-1,-2 2,-4-1,1-1,2 0,3-2,3 0,-1 0,1 0,-2 0,-2 0,-2 0,-2 0,-2 0,0 0,0 0,1 0,0 0,3 0,-1 0,1 0,1 0,-4 0,-2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7T18:02:20.13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21,'44'0,"4"0,5 0,7 0,-8 0,5 2,0 2,-1 3,3-1,-13-2,-7-2,-4-2,-5 0,-5-1,-5-3,-4 1,-2-2,21-1,-16 3,17-2,-19 3,3 1,1-1,3 1,0 1,0 0,0 0,-2 0,0 0,-1 0,0 0,-2 0,-1 0,-3 0,0 0,-2 0,1 0,-1 0,1 0,-2 0,-1 0,-1 0,-3 0,0 0,-2 0,1 0,2-1,3-3,2 1,1 0,-1 1,1 2,-1 0,0 0,-4 0,-4 0,-2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7T18:02:32.54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0,'24'0,"7"0,11 0,12 0,6 0,-8 0,-3 0,-7 0,-3 0,6 0,-5 0,0 0,0 0,-1 0,-2 0,-2 0,-5 0,-3 0,-3 0,0 0,2 0,3 0,1 0,0 0,-1 0,-5 0,-5 0,-3 0,-3 0,-2 0,-2 0,-2 0,0 0,4 0,7 0,4 0,3 0,1 0,-2 0,-1 0,-3 0,-2 0,-4 0,-4 0,-4 0,-2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7T18:02:51.08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53,'34'0,"10"0,16 0,9-2,-2 0,-14 0,-10 0,-10 1,-5 1,4-2,-2-1,2-3,0-2,0 1,-3 0,-1 2,0 1,0 3,1 1,2 0,0 0,4 0,3 0,1 0,1 0,0 0,-4 0,-3 0,-3 0,-2 0,3 0,4 0,4 0,3 0,0 0,0 0,-2 0,0 0,-1 0,0 0,-3 0,-1 0,-2 0,-4 1,-4 1,-4 1,-5 1,0-3,1 1,5-2,2 0,-1 0,0 0,0 2,2 0,3 0,4-2,1 0,-1 2,-3 0,-3 0,-2 0,-2-1,2 1,4 1,3 3,4-1,2 0,-2-1,0-2,-3-1,-5-1,-3 0,-5 0,-2 0,0 0,0 0,1 0,0 0,-3 0,-1 1,-1 0,-1 1,-1 1,-1-1,0 0,4 0,4-2,4 0,5 0,1 0,1 0,-2 0,-3 0,-1 0,-3 0,-2 0,-1 0,1 0,1 0,3 0,-2 0,-3 0,-1 0,-4 0,-1 0,-3 0,1 0,0 0,3 0,4 0,1 0,2 0,-3 0,-2 0,-3 0,-4 0,-3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1:30.30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25,'20'0,"-2"0,-1 0,3-4,6-1,0 1,-4 0,-2 4,-3 0,-2 0,2 0,2 0,4 0,6 0,3 0,0 0,-3 0,-4 0,-5 0,-3 0,-2 0,-2 0,-1 0,-1 0,1 0,0 0,1 0,0 0,1 0,1-1,0-1,0-1,0 2,-1 1,-1 0,0 0,3 0,1 0,1 0,0 0,-2 0,-1 0,0 0,-1 0,-1 0,0 0,-2 0,2 0,-2 0,1 0,-1 0,1 0,2 0,0 0,1 0,-1 0,-1 0,0 0,1 0,2 0,3 0,4 0,-1 0,-1 0,-4 0,-1 0,-1 0,0 0,1 0,1 0,1 0,1 2,1 0,-3 0,-2 0,-5-2,-2 0,-2 0,3 0,2 2,0-1,1 1,-1 0,3-2,5 0,3 0,1 0,-5 0,-4 0,-4 0,-1 0,0 1,1 1,4 0,1 2,0-2,-2 2,-2 1,-2-1,0-1,2 0,3-1,2 1,-1 0,0-1,0 0,-1-1,-3-1,-2 0,-1 0,0 0,2 0,-1 0,2 0,1 0,-2 0,-3 0,-3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1:39.52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19,'23'0,"-2"0,2 0,7 0,7 0,7 0,-5 0,-4 0,-8 0,-6 0,-3 0,0 0,0 0,-1 0,0 0,0 0,1 0,0 2,-1 1,-1 1,-1 0,0-2,0-2,1 0,-1 0,-2 0,0 0,-2 0,1 0,1 0,3 0,4 0,3 0,-1 0,-2 0,-3 0,-2 1,1 3,-1 2,2 1,1-1,0 0,-1-2,-1-2,-1-1,-2 1,-1-1,-1 1,1 0,1-2,2 1,-2-1,0 0,1 1,0 1,1 0,-1 0,-2-2,-1 0,-2 0,-2-1,-4-3,-1-3,-2 0,3-3,4 1,5-2,3 0,-2 0,0 3,-6 3,-6 3,-15 2,2 0,-7 0,11 0,1 0,-1 0,0 0,0 0,1 0,1 0,-1 0,0 0,0 0,0 0,0 0,0 0,0 0,0 0,1 1,-1 1,1 0,0-1,-2 1,2 2,0-1,3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1:55.70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25,'25'0,"0"0,-8 0,0 0,-5 0,-3 0,0 0,0 0,0 0,0 0,-1 0,0 0,-2 0,1 0,-1 0,1 0,2 0,0 0,1 0,0 0,-2 0,3 0,2 0,3 0,5 0,-1 0,0 0,-4 0,-4 0,-1 0,-1 0,0 0,1 0,1 0,1 0,1 0,2 0,-3 0,1 0,-3 0,-1 0,0 0,-2 0,2 0,3 0,1 0,2 0,-2 0,0 0,-1 1,1 1,0 2,1 0,-2-2,0-1,-2-1,-3 2,1 0,-2 0,1-1,2 0,0-1,1 0,0 0,2 0,-1 0,2 1,-3 1,0 0,3 0,-1 0,3 0,-1 0,0 0,1-2,-1 0,-1 0,-2 0,-2 0,-2 0,0 0,1 0,-1 0,3 0,2 0,0 0,3 0,-3-2,-3 1,-3-1,0 0,5 0,5-2,0-2,4 0,-3 0,-2 2,1 2,-6 1,-2 1,0 0,-1 0,2 0,2 0,4 0,2 0,-1 0,-1 0,-4 0,1 0,4 0,5 0,1 0,1 0,-4 0,-3 0,-1 0,-4 0,-1 0,-1 0,-1 0,2 0,1 0,4 0,4 0,0 0,-1 0,-3 0,-4 0,-3 0,-2 0,2 0,3 0,4 0,4 0,0 0,2 0,-3 0,-1 0,-2 0,-4 0,-2 0,-1 0,1 0,5 0,6 0,2 0,-1 0,-3 0,-4 0,-1 0,3 0,3 0,4 0,1 0,-5 0,-4 0,-3 0,-3 0,-1 0,3 0,4 0,3 0,3 0,-1 0,-4 0,-3 0,-5 0,1 0,-1 0,2 0,2 0,0 0,1 0,-2 0,-1 0,1 0,6 0,5 0,1 0,0 0,-4 0,-5 0,-4 0,1 0,-2 0,3 0,2 0,3 0,2 0,-2 0,0 0,1 0,-1 0,2 0,1 0,-2 0,1 0,-4 0,-3 0,0 0,4 0,1 0,4 0,0 0,-4 0,0 0,-5 0,-3 0,0 0,-1 0,5 0,5 0,5 0,6 0,0 0,2 0,-2 0,-3 0,-4 0,-4 0,-5 0,0 0,-2 0,6 0,1 0,-2 0,-1 0,-7 0,-1 0,5 0,1 0,4 0,1 0,-2 0,0 0,-4 0,-1 0,0 0,0 0,-1 0,0 0,4 0,2 0,0 0,1 0,-2-2,3 0,-1 0,4-1,3 1,-1 0,1 0,-7 2,-3 0,-2 0,2 0,3-2,2 0,0-1,-4 2,-4 1,1 0,1 0,5 0,2 0,1 0,-2 0,-1 0,0 0,-2 0,-1 0,-4 0,-1 2,0 0,3 2,3 1,1 0,1-2,-6-2,-3-1,6 0,10 0,7 0,2 1,-9 1,-8 0,-6 0,2-1,-2-1,1 0,1 0,-2 0,1 0,-4 0,-2 0,3 0,1 0,-1 0,0 0,-6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2:07.13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2,'19'0,"-2"0,-2 0,5 0,6 0,7 0,-1 0,-2 0,-5 0,-4 0,-3 0,-2 0,-3 0,0 0,0 0,-3 0,0 0,-2 0,-1 0,0 0,1 0,6 0,4 0,5 0,-1 0,-4 0,-4 0,-4 0,0 0,-1 0,2 0,2 0,1 2,-1 1,0 0,-1 1,-1-2,0-1,1-1,1 0,1 0,2 0,-1 0,0 0,2 0,3 0,1 0,-2 0,-1 0,-4 1,-2 1,-3 2,-5 1,1-1,0 0,4 0,6-2,4 1,4 0,-1 0,-2 0,-4-1,-4 1,-2 0,-4 0,1 0,2-1,-1 2,1-2,0 0,2 0,3-2,1 2,0-1,-1 1,-2 0,-3-1,-2-1,1 0,-1 0,2 0,1 0,1-2,-1 0,1 0,-3-1,-3 0,-2-2,0-2,3-1,7-2,8-2,2 0,-1 1,-5 5,-6 2,-1 2,-2 2,2 0,2 0,1 0,2 0,-1 0,0 0,-4 0,2 0,1 0,0 0,3 0,-4 0,-1 0,1 0,1 2,1 0,2 1,-1 1,-2 0,-3 2,-4-3,-1 1,3-3,3-1,1 0,-1 0,-1 0,1 0,-2 0,2 0,2 0,0 0,3 0,-3 0,2 0,0 0,0 0,-1 0,-5 0,-1 0,-2 0,3 0,1 0,0 0,-4 0,-23 0,9 0,-17 0,17 0,-2 0,0 0,2 0,-1 0,0 0,-1 0,1 0,0 0,1 0,0 0,0 0,-1 0,-3 0,-5 0,-7 0,-3 0,2 0,6 0,4 0,6 0,2 0,-2 0,1 0,-1 0,0 0,1 0,0 0,0 0,-1 0,-2 0,-4 0,-2 0,-3 0,2 0,3 0,1 0,3 0,-1 0,-2 0,2 0,-7 0,-1 0,2 0,-1 0,5 0,1 0,3 0,-3 0,-1 0,-3 0,-4 0,4 0,3 0,4 0,-4 0,-5 0,-5 0,0 0,8 2,6 1,5 2,4-2,1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2:18.17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1,'23'0,"3"0,-2 0,2 0,-5 0,-6 0,-4 0,-1 0,-1 0,7 0,5 0,4 0,5 0,2 0,1 0,-1 0,-4 0,-6 0,-4 0,-2 0,-3 0,-1 0,-3 0,0 0,0 0,-1 0,1 0,0 0,2 0,0 0,-1 0,0 0,1 0,3 0,1 0,0 0,1 0,-1 1,0 1,1 2,-1 1,2 0,1 0,2-1,2-2,-2-1,0-1,-3 0,-2 0,0 0,-1 0,-1 0,2 0,1 0,4 0,0 0,-4 0,-2 0,-4 0,-1 0,2 0,0 0,2 0,-1 0,-1 0,0 0,0 0,0 0,2 0,0 0,1 0,2 0,-1 0,-1-1,-3-1,-2 0,-2 0,0 2,3 0,2 0,3-2,0 0,-1 0,-2 1,-1 1,-2 0,1-2,4 0,2-2,2 1,-2 1,-4 0,-4 2,-1 0,0 0,3 0,2 0,0 0,1 0,0 0,-1 0,1 0,-2 0,0 0,0 0,-2 0,1 0,-2 0,0 0,2 0,-1 0,-1 0,0 0,-3 0,2 0,1 0,1 0,1 0,0 0,0 0,-2 0,-1 0,1 0,0 0,0 0,0 0,-1 0,-1 0,1 0,0 0,-1 0,0 0,0 0,1 0,1 0,-1 0,0 0,1 0,1 0,1 0,0 0,0 0,-1 0,-4 0,-2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2:29.56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53,'16'0,"-2"0,-6 0,2 0,2 0,2 0,1 0,0 0,3 0,-1 0,1 0,2 0,-1 0,4 0,-1 0,-1 0,-2 0,-1 0,0 0,-2 0,-1 0,1 0,1 0,5 0,1 0,1 2,-2 1,-6 1,-3-1,-4-1,-2-1,3-1,2 1,2-1,2 0,-1 0,-3 0,-1 0,-4 0,1 0,0 0,3 0,0 0,0 0,0 0,0 0,1 0,0 0,0 0,0 0,1 0,0 0,3 0,-1 0,0 0,-1 0,-1 0,0 0,1 0,1 0,1 0,-1 0,-2 0,-1 0,-2 0,-1 0,3 0,1 0,2 0,0 0,1 0,1 0,3 0,2 0,0 0,-2 0,-3 0,-2 0,-2 0,-1 0,-1 0,1 0,2 0,0 0,-1 0,-1 0,-2 0,-1 0,0 0,0 0,2 0,2 0,0 0,0 0,-2 0,1 0,-1 0,1 0,1-1,-1 0,0-1,0 0,-2 1,-2 0,-1 1,1 0,0 0,1 0,1 0,0 0,1 0,0 0,0 0,0 0,1-1,0-1,-1 0,1 0,-2 1,1-1,0-1,3 2,1 1,0 0,0 0,-1 0,-3 0,-1 0,-3 0,0 0,-1 0,2 0,1 0,2 0,-1 0,2 0,-2 0,1 0,1 0,-1-2,2-1,1-1,4-2,3 1,4 0,2-1,1 2,-2 2,-2 0,0 2,-2-2,1 0,-1 0,-3 1,-1 1,-3 0,-4 0,-2 0,-2 0,0 0,0 0,2 0,2 0,2 0,-2 0,0 0,0 0,-1 0,0 0,-2 0,0 0,2 0,1 0,0 0,2 0,-3 0,-1 0,-1 0,1 0,-1 0,0 0,1 0,-1 0,0 0,0 0,0 0,-1 0,1 0,-2 0,1 0,0 0,0 1,0 2,2-1,1-1,0-1,-1 0,-1 1,0 1,-1 0,-1 0,0 1,0-1,1 0,-2 0,0 0,0-1,0 1,2 0,0 0,-1-1,0 1,1 0,-1 0,1 1,-1 0,1-1,1 1,-1-1,1 1,-2 0,-1-2,0 1,-1 2,1-2,0 0,-1 1,1-1,-2 4,-1 1,0 3,-2 1,-2-2,-1-3,-1-3,-3-3,2 2,0 0,0 0,-1 1,0-1,-1 0,2-1,-1-1,0 0,-1 0,-2 0,0 1,0-1,0 0,1 0,-1 0,1 0,-1 0,-1 0,2 0,-1-2,2 0,-2 0,-2 0,0 0,-1-1,1-1,-1-1,-2 0,0-1,1 0,3-1,1 2,2 0,1 0,1 1,1-1,0 1,0 1,-1 1,-1 2,-2 0,-1 0,-2-2,0 0,-1-2,-1-1,0 1,0-1,0 1,3 2,0 0,1 2,-2 0,-2-1,-1-1,-1 0,-2 1,-1 0,0-1,1 0,2-2,1 1,1 1,4 0,1 2,0 0,1 0,0 0,3-2,1-2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5T19:43:29.11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16,'15'0,"-2"0,-4 0,2 0,7 0,8 0,5 0,1 1,-4 1,-7 2,-8 0,-4 0,-3 0,2-1,2-1,4 1,6-2,2-1,2 0,-1 0,-4 0,-3 0,-4 0,4 0,3 1,6 2,3 3,-1 5,-2 4,-4-1,0-1,-1-3,-3-4,1-2,-4-2,-1-2,-3 0,-2 0,0 0,2 1,1 2,5 0,2 1,3-2,1 0,0 0,-4 0,-1 0,-2-1,0 0,-1 1,-2 0,-2 0,-2-2,1 0,-2 0,4 0,5 0,3 0,1 0,-4-1,-6-1,-1-1,-1-3,2 0,0-5,-3-1,-4 2,-2 1,-1 2,5-5,0 1,3-1,1 1,-3 4,0-1,-3 2,0 0,-3 0,-2 1,-5 1,0 3,-5 0,2 1,-2 0,-3 1,-2 2,1 3,5-1,1-1,1-2,-2-2,-3 0,-1 0,0 0,0 0,1 0,1 0,0 0,0 2,1 2,2 0,3-1,1-1,-1-2,-2 0,-5 0,-9 0,-10 2,-7 0,-2 1,0-1,5-2,2 0,3 0,5 0,1 0,5 0,5 0,4 2,2-1,3 1,-2 0,-4-2,-1 0,0 0,2 1,6 3,1-1,0 1,-6-2,-4 0,-4 1,1 0,4 0,3-1,3-1,1 0,1 1,-6 2,-6 2,-9 1,-2 1,4-2,9-1,8-3,6-4,3-1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7T18:02:16.59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66,'22'0,"4"0,1 0,4 0,-1 0,1-3,1-1,3-2,7-1,8 3,6 0,2 2,-6 2,-11 0,-11 0,-10 0,-4-2,-3 0,1 1,1-1,4 2,5 0,4 0,4 0,3 0,2 0,3 0,-2 0,-1 0,-4 0,-6 0,-4 0,-1 0,0 0,4 0,2 0,4 0,1 0,2 0,-1 2,-4 1,0 0,-2 3,2-2,0 0,-1-1,-5-1,-5 0,-3-2,0 0,-1 0,2 0,0 0,0 0,1 0,0 0,1 0,2 0,2 0,4 0,1 0,4 0,0 0,3 0,1 0,2 0,0 0,-3 0,-2 0,-3 0,-2 0,-4 0,-2 0,-3 0,-3 0,-1 0,-2 0,-2 0,-4-1,-3-2,1 0,2-2,6 2,5 0,4 2,0 1,-2 0,-3 0,-1 0,0 0,-2 0,0 0,0 0,-1 0,1 0,1 2,3-1,2 1,2 0,2-2,3 0,2 2,0 1,-1 1,-1-2,-3 2,-2-2,-5 0,-1 0,-2-2,-1 0,1 0,1 0,2 0,2 0,2 0,1 0,0 0,2 0,0 0,0 0,0 0,-2 0,2 0,-1 0,0 1,0 3,-4 1,1 0,1-2,1 0,2-1,0 0,-2-1,-2-1,-3 0,-2 0,-1 0,0 0,2 0,0 0,0 0,-2 0,-1 0,1 0,0 0,-1 0,1 0,-1 0,1 0,0 0,-1 0,2 0,1 0,0 0,1 0,0 0,-2 0,-1 0,-3 0,-2 0,-2 0,0 0,-1 0,0 0,-1-2,0-2,-2-1,-1 0,0 0,1-2,7-2,1 0,5-2,5 0,0 2,2 0,-8 5,-7 2,-6 2,-4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F791-0E45-C04F-837D-3E49BD72580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085E3-B07C-2A4A-8DF8-40B446F38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9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Discalaimers</a:t>
            </a:r>
            <a:r>
              <a:rPr lang="en-US" dirty="0"/>
              <a:t>:</a:t>
            </a:r>
          </a:p>
          <a:p>
            <a:r>
              <a:rPr lang="en-US" dirty="0"/>
              <a:t>This is a digital art image of </a:t>
            </a:r>
            <a:r>
              <a:rPr lang="en-US" dirty="0" err="1"/>
              <a:t>Supertubes</a:t>
            </a:r>
            <a:r>
              <a:rPr lang="en-US" dirty="0"/>
              <a:t>. </a:t>
            </a:r>
          </a:p>
          <a:p>
            <a:r>
              <a:rPr lang="en-US" dirty="0"/>
              <a:t>There are those who say it is the best break in the world to surf. </a:t>
            </a:r>
          </a:p>
          <a:p>
            <a:r>
              <a:rPr lang="en-US" dirty="0"/>
              <a:t>Much like this claim, most of what I will discuss comes down to experience rather than science.</a:t>
            </a:r>
          </a:p>
          <a:p>
            <a:r>
              <a:rPr lang="en-US" dirty="0"/>
              <a:t>Additionally, like with surfing I have not had much experience in dealing with pouches, and the las time I did, it nearly killed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Endoscopic management: Mucosal prolapse: Sclerotherapy, Rubber band ligation, Hot snare of polypoid mucosal prolapse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can stick to this, we and our patients may be stoked with the result…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Pouches like </a:t>
            </a:r>
            <a:r>
              <a:rPr lang="en-US" dirty="0" err="1"/>
              <a:t>Supertubes</a:t>
            </a:r>
            <a:r>
              <a:rPr lang="en-US" dirty="0"/>
              <a:t>, are not for beginners. It will be easier for some, just like a regular should find </a:t>
            </a:r>
            <a:r>
              <a:rPr lang="en-US" dirty="0" err="1"/>
              <a:t>supertubes</a:t>
            </a:r>
            <a:r>
              <a:rPr lang="en-US" dirty="0"/>
              <a:t> easier than a goofy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Kelly Slater is an 11 times </a:t>
            </a:r>
            <a:r>
              <a:rPr lang="en-US" dirty="0" err="1"/>
              <a:t>Wolrd</a:t>
            </a:r>
            <a:r>
              <a:rPr lang="en-US" dirty="0"/>
              <a:t> surf league Champion, the most ever, and this is him surfing </a:t>
            </a:r>
            <a:r>
              <a:rPr lang="en-US" dirty="0" err="1"/>
              <a:t>Supertubes</a:t>
            </a:r>
            <a:r>
              <a:rPr lang="en-US" dirty="0"/>
              <a:t>. Given my lack of experience, I will be quoting the Kelly Slaters of the Colorectal surgery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0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unfortunately, there is data for management of constipation.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2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when we are faced with someone who’s pouch won’t work, we should identify the reasons, as we </a:t>
            </a:r>
            <a:r>
              <a:rPr lang="en-US" dirty="0" err="1"/>
              <a:t>afterall</a:t>
            </a:r>
            <a:r>
              <a:rPr lang="en-US" dirty="0"/>
              <a:t> offered this as an alternative to living with a stoma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1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 of labeling everything Crohn’s </a:t>
            </a:r>
            <a:r>
              <a:rPr lang="en-US" dirty="0" err="1"/>
              <a:t>pouchitis</a:t>
            </a:r>
            <a:r>
              <a:rPr lang="en-US" dirty="0"/>
              <a:t>. Wipeout…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History: Stool frequency, Seepage/continence, </a:t>
            </a:r>
            <a:r>
              <a:rPr lang="en-US" dirty="0" err="1"/>
              <a:t>Dyschezia</a:t>
            </a:r>
            <a:r>
              <a:rPr lang="en-US" dirty="0"/>
              <a:t>, Straining, digitation, </a:t>
            </a:r>
            <a:r>
              <a:rPr lang="en-US" dirty="0" err="1"/>
              <a:t>Haematochezia</a:t>
            </a:r>
            <a:r>
              <a:rPr lang="en-US" dirty="0"/>
              <a:t>. Review prior operation notes and histology</a:t>
            </a:r>
          </a:p>
          <a:p>
            <a:r>
              <a:rPr lang="en-US" dirty="0"/>
              <a:t>Biopsy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5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may have adhesive bowel obstruction not related to the pouch.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23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really a problem of lack of adhesion of the SB mesentery to the retroperitoneum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085E3-B07C-2A4A-8DF8-40B446F38A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9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145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068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563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135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946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145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251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167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12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087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262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380"/>
            <a:ext cx="9144000" cy="5791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43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DC51-BA1A-4A58-A325-FFF2E7AC2367}" type="datetimeFigureOut">
              <a:rPr lang="en-ZA" smtClean="0"/>
              <a:t>2024/07/18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3"/>
            <a:ext cx="755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14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6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5.xml"/><Relationship Id="rId24" Type="http://schemas.openxmlformats.org/officeDocument/2006/relationships/image" Target="../media/image2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16.png"/><Relationship Id="rId19" Type="http://schemas.openxmlformats.org/officeDocument/2006/relationships/customXml" Target="../ink/ink9.xml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lww.com/dcrjournal/toc/2023/0100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44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-1"/>
            <a:ext cx="4571999" cy="3832623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r="3372"/>
          <a:stretch/>
        </p:blipFill>
        <p:spPr>
          <a:xfrm>
            <a:off x="4788025" y="-1"/>
            <a:ext cx="4355976" cy="4201674"/>
          </a:xfrm>
          <a:prstGeom prst="rect">
            <a:avLst/>
          </a:prstGeom>
        </p:spPr>
      </p:pic>
      <p:sp>
        <p:nvSpPr>
          <p:cNvPr id="17" name="Slide Title"/>
          <p:cNvSpPr txBox="1">
            <a:spLocks/>
          </p:cNvSpPr>
          <p:nvPr/>
        </p:nvSpPr>
        <p:spPr>
          <a:xfrm>
            <a:off x="251520" y="1332234"/>
            <a:ext cx="4104456" cy="1080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>
                <a:solidFill>
                  <a:schemeClr val="bg1"/>
                </a:solidFill>
              </a:rPr>
              <a:t>Doctor, my pouch won’t work, now what?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r="3372"/>
          <a:stretch/>
        </p:blipFill>
        <p:spPr>
          <a:xfrm>
            <a:off x="4788025" y="-1"/>
            <a:ext cx="4355976" cy="4201674"/>
          </a:xfrm>
          <a:prstGeom prst="rect">
            <a:avLst/>
          </a:prstGeom>
        </p:spPr>
      </p:pic>
      <p:sp>
        <p:nvSpPr>
          <p:cNvPr id="16" name="Shadow"/>
          <p:cNvSpPr/>
          <p:nvPr/>
        </p:nvSpPr>
        <p:spPr>
          <a:xfrm>
            <a:off x="0" y="3024468"/>
            <a:ext cx="9144000" cy="808154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ound Same Side Corner Rectangle 22"/>
          <p:cNvSpPr/>
          <p:nvPr/>
        </p:nvSpPr>
        <p:spPr>
          <a:xfrm rot="10800000">
            <a:off x="2772000" y="0"/>
            <a:ext cx="3600000" cy="288000"/>
          </a:xfrm>
          <a:prstGeom prst="round2SameRect">
            <a:avLst>
              <a:gd name="adj1" fmla="val 3512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Corporate Stri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735324"/>
            <a:ext cx="9143986" cy="1408173"/>
          </a:xfrm>
          <a:prstGeom prst="rect">
            <a:avLst/>
          </a:prstGeom>
        </p:spPr>
      </p:pic>
      <p:sp>
        <p:nvSpPr>
          <p:cNvPr id="11" name="Contact Detail"/>
          <p:cNvSpPr txBox="1"/>
          <p:nvPr/>
        </p:nvSpPr>
        <p:spPr>
          <a:xfrm>
            <a:off x="382639" y="3832622"/>
            <a:ext cx="87203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ZA" sz="1000" b="1" dirty="0">
                <a:solidFill>
                  <a:schemeClr val="bg1"/>
                </a:solidFill>
              </a:rPr>
              <a:t>www.ufs.ac.za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FE02FD-686E-5F6B-66B0-54C3EFCE4CBF}"/>
              </a:ext>
            </a:extLst>
          </p:cNvPr>
          <p:cNvSpPr txBox="1"/>
          <p:nvPr/>
        </p:nvSpPr>
        <p:spPr>
          <a:xfrm>
            <a:off x="2772000" y="4299942"/>
            <a:ext cx="38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 </a:t>
            </a:r>
            <a:r>
              <a:rPr lang="en-US" sz="1400" dirty="0" err="1"/>
              <a:t>vd</a:t>
            </a:r>
            <a:r>
              <a:rPr lang="en-US" sz="1400" dirty="0"/>
              <a:t> Merwe</a:t>
            </a:r>
          </a:p>
          <a:p>
            <a:r>
              <a:rPr lang="en-US" sz="1400" dirty="0" err="1"/>
              <a:t>ColoEscape</a:t>
            </a:r>
            <a:r>
              <a:rPr lang="en-US" sz="14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65425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414-AF54-0547-9D41-BDA9C383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Classification of common pouch disorders</a:t>
            </a:r>
          </a:p>
        </p:txBody>
      </p:sp>
      <p:pic>
        <p:nvPicPr>
          <p:cNvPr id="7" name="Content Placeholder 6" descr="A list of medical information&#10;&#10;Description automatically generated">
            <a:extLst>
              <a:ext uri="{FF2B5EF4-FFF2-40B4-BE49-F238E27FC236}">
                <a16:creationId xmlns:a16="http://schemas.microsoft.com/office/drawing/2014/main" id="{9712E708-F9B8-48F5-A0D7-02B3C49D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02" y="1200150"/>
            <a:ext cx="3122396" cy="324326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3F7335-1779-AAA6-CDBD-D7DAD6ED5836}"/>
                  </a:ext>
                </a:extLst>
              </p14:cNvPr>
              <p14:cNvContentPartPr/>
              <p14:nvPr/>
            </p14:nvContentPartPr>
            <p14:xfrm>
              <a:off x="4313556" y="1288129"/>
              <a:ext cx="1081800" cy="19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3F7335-1779-AAA6-CDBD-D7DAD6ED58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916" y="1252129"/>
                <a:ext cx="11174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8C1C44-3917-1EE1-A359-CCD8D138613F}"/>
                  </a:ext>
                </a:extLst>
              </p14:cNvPr>
              <p14:cNvContentPartPr/>
              <p14:nvPr/>
            </p14:nvContentPartPr>
            <p14:xfrm>
              <a:off x="4318236" y="1405129"/>
              <a:ext cx="640080" cy="2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8C1C44-3917-1EE1-A359-CCD8D13861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0236" y="1369489"/>
                <a:ext cx="6757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3D96E4-3733-B33D-DD60-B93286B4ACE5}"/>
                  </a:ext>
                </a:extLst>
              </p14:cNvPr>
              <p14:cNvContentPartPr/>
              <p14:nvPr/>
            </p14:nvContentPartPr>
            <p14:xfrm>
              <a:off x="4317516" y="1666489"/>
              <a:ext cx="415080" cy="3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3D96E4-3733-B33D-DD60-B93286B4AC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9876" y="1630489"/>
                <a:ext cx="45072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1EB5536-1A9A-19B1-50D9-F9B106F01F9D}"/>
                  </a:ext>
                </a:extLst>
              </p14:cNvPr>
              <p14:cNvContentPartPr/>
              <p14:nvPr/>
            </p14:nvContentPartPr>
            <p14:xfrm>
              <a:off x="4310316" y="1793569"/>
              <a:ext cx="1617120" cy="22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1EB5536-1A9A-19B1-50D9-F9B106F01F9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92316" y="1757929"/>
                <a:ext cx="16527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83E28D-E07E-F836-C88E-C7739D509414}"/>
                  </a:ext>
                </a:extLst>
              </p14:cNvPr>
              <p14:cNvContentPartPr/>
              <p14:nvPr/>
            </p14:nvContentPartPr>
            <p14:xfrm>
              <a:off x="4417596" y="1923529"/>
              <a:ext cx="668880" cy="32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83E28D-E07E-F836-C88E-C7739D5094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9596" y="1887529"/>
                <a:ext cx="7045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E5EBC2-FCFB-7336-D502-BE1550055784}"/>
                  </a:ext>
                </a:extLst>
              </p14:cNvPr>
              <p14:cNvContentPartPr/>
              <p14:nvPr/>
            </p14:nvContentPartPr>
            <p14:xfrm>
              <a:off x="4306356" y="2317369"/>
              <a:ext cx="66600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E5EBC2-FCFB-7336-D502-BE15500557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8356" y="2281729"/>
                <a:ext cx="7016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DB718D9-DA6E-170B-C05C-3206366E9312}"/>
                  </a:ext>
                </a:extLst>
              </p14:cNvPr>
              <p14:cNvContentPartPr/>
              <p14:nvPr/>
            </p14:nvContentPartPr>
            <p14:xfrm>
              <a:off x="5053716" y="2296129"/>
              <a:ext cx="986760" cy="51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DB718D9-DA6E-170B-C05C-3206366E93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36076" y="2260489"/>
                <a:ext cx="102240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2990F4-B86E-2C85-F44E-897C7FA2080F}"/>
                  </a:ext>
                </a:extLst>
              </p14:cNvPr>
              <p14:cNvContentPartPr/>
              <p14:nvPr/>
            </p14:nvContentPartPr>
            <p14:xfrm>
              <a:off x="4313556" y="2552809"/>
              <a:ext cx="403560" cy="56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2990F4-B86E-2C85-F44E-897C7FA208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95916" y="2517169"/>
                <a:ext cx="4392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348D46-0E81-FC9A-76F5-5FFED589DB9E}"/>
                  </a:ext>
                </a:extLst>
              </p14:cNvPr>
              <p14:cNvContentPartPr/>
              <p14:nvPr/>
            </p14:nvContentPartPr>
            <p14:xfrm>
              <a:off x="4321728" y="2928960"/>
              <a:ext cx="1374120" cy="33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348D46-0E81-FC9A-76F5-5FFED589DB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03728" y="2893320"/>
                <a:ext cx="140976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E7AD838-04BA-D3C8-A679-2A851F8C7D84}"/>
                  </a:ext>
                </a:extLst>
              </p14:cNvPr>
              <p14:cNvContentPartPr/>
              <p14:nvPr/>
            </p14:nvContentPartPr>
            <p14:xfrm>
              <a:off x="4435848" y="3081960"/>
              <a:ext cx="480960" cy="16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E7AD838-04BA-D3C8-A679-2A851F8C7D8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17848" y="3045960"/>
                <a:ext cx="51660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E37609-D297-585F-3D33-C2433E161B0E}"/>
                  </a:ext>
                </a:extLst>
              </p14:cNvPr>
              <p14:cNvContentPartPr/>
              <p14:nvPr/>
            </p14:nvContentPartPr>
            <p14:xfrm>
              <a:off x="3109968" y="3330360"/>
              <a:ext cx="4485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E37609-D297-585F-3D33-C2433E161B0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92328" y="3294360"/>
                <a:ext cx="484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4316F7-6443-BDF6-C091-403C4B0E0D19}"/>
                  </a:ext>
                </a:extLst>
              </p14:cNvPr>
              <p14:cNvContentPartPr/>
              <p14:nvPr/>
            </p14:nvContentPartPr>
            <p14:xfrm>
              <a:off x="3092328" y="3696840"/>
              <a:ext cx="1130040" cy="25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4316F7-6443-BDF6-C091-403C4B0E0D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328" y="3661200"/>
                <a:ext cx="1165680" cy="968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05D4CEA-071E-31D1-1861-8115C374A550}"/>
              </a:ext>
            </a:extLst>
          </p:cNvPr>
          <p:cNvSpPr txBox="1"/>
          <p:nvPr/>
        </p:nvSpPr>
        <p:spPr>
          <a:xfrm>
            <a:off x="457200" y="4659982"/>
            <a:ext cx="45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Khan et al. </a:t>
            </a:r>
            <a:r>
              <a:rPr lang="en-ZA" sz="1200" i="1" dirty="0">
                <a:solidFill>
                  <a:schemeClr val="bg1"/>
                </a:solidFill>
                <a:effectLst/>
                <a:latin typeface="AdvOT8163c0db.I"/>
              </a:rPr>
              <a:t>Gastroenterology Report</a:t>
            </a:r>
            <a:r>
              <a:rPr lang="en-ZA" sz="1200" i="1" dirty="0">
                <a:solidFill>
                  <a:schemeClr val="bg1"/>
                </a:solidFill>
                <a:effectLst/>
                <a:latin typeface="AdvOTbf7bbdaa"/>
              </a:rPr>
              <a:t>, 6(4), 2018, 246–256 </a:t>
            </a:r>
            <a:endParaRPr lang="en-ZA" sz="1200" i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4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4CF8C2-D7A4-6A2D-41D0-2EEA6EABBA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 a patient with pouch dysfunction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3B728F7-8869-52C3-B0CC-F7D711FFF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Introduce ileostomy as a concept early in the conversation</a:t>
            </a:r>
          </a:p>
        </p:txBody>
      </p:sp>
    </p:spTree>
    <p:extLst>
      <p:ext uri="{BB962C8B-B14F-4D97-AF65-F5344CB8AC3E}">
        <p14:creationId xmlns:p14="http://schemas.microsoft.com/office/powerpoint/2010/main" val="1770021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1AF4-A263-4E91-1E4F-359F650F29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“proximal” to the pouch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A64086-2A1C-6774-1D6E-51A2E93102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0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5E25-A1EF-02C3-1E6F-F5EB07DB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Pouch volvulus</a:t>
            </a:r>
          </a:p>
        </p:txBody>
      </p:sp>
      <p:pic>
        <p:nvPicPr>
          <p:cNvPr id="5" name="Content Placeholder 4" descr="A close up of a human body&#10;&#10;Description automatically generated">
            <a:extLst>
              <a:ext uri="{FF2B5EF4-FFF2-40B4-BE49-F238E27FC236}">
                <a16:creationId xmlns:a16="http://schemas.microsoft.com/office/drawing/2014/main" id="{0742E520-5B0A-7580-5877-258121517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9" y="2427734"/>
            <a:ext cx="1932222" cy="1527894"/>
          </a:xfrm>
        </p:spPr>
      </p:pic>
      <p:pic>
        <p:nvPicPr>
          <p:cNvPr id="9" name="Picture 8" descr="An x-ray of a person's stomach&#10;&#10;Description automatically generated">
            <a:extLst>
              <a:ext uri="{FF2B5EF4-FFF2-40B4-BE49-F238E27FC236}">
                <a16:creationId xmlns:a16="http://schemas.microsoft.com/office/drawing/2014/main" id="{21628735-18B8-67E6-8CE4-7E6325E10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29" y="1119479"/>
            <a:ext cx="2093143" cy="2607355"/>
          </a:xfrm>
          <a:prstGeom prst="rect">
            <a:avLst/>
          </a:prstGeom>
        </p:spPr>
      </p:pic>
      <p:pic>
        <p:nvPicPr>
          <p:cNvPr id="11" name="Picture 10" descr="An x-ray of a pelvis&#10;&#10;Description automatically generated">
            <a:extLst>
              <a:ext uri="{FF2B5EF4-FFF2-40B4-BE49-F238E27FC236}">
                <a16:creationId xmlns:a16="http://schemas.microsoft.com/office/drawing/2014/main" id="{1E80E057-AE52-8B8C-9054-11FE8A771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3899"/>
            <a:ext cx="1872208" cy="1527894"/>
          </a:xfrm>
          <a:prstGeom prst="rect">
            <a:avLst/>
          </a:prstGeom>
        </p:spPr>
      </p:pic>
      <p:pic>
        <p:nvPicPr>
          <p:cNvPr id="13" name="Picture 12" descr="A drawing of a person's hand&#10;&#10;Description automatically generated">
            <a:extLst>
              <a:ext uri="{FF2B5EF4-FFF2-40B4-BE49-F238E27FC236}">
                <a16:creationId xmlns:a16="http://schemas.microsoft.com/office/drawing/2014/main" id="{D4A78C8A-6BB1-DFFF-08DB-F0CA37314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69" y="1036752"/>
            <a:ext cx="1664367" cy="2690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E1C44-FA1B-FB0D-E789-AC1C910C90D3}"/>
              </a:ext>
            </a:extLst>
          </p:cNvPr>
          <p:cNvSpPr txBox="1"/>
          <p:nvPr/>
        </p:nvSpPr>
        <p:spPr>
          <a:xfrm>
            <a:off x="3347864" y="473199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dirty="0">
                <a:solidFill>
                  <a:schemeClr val="bg1"/>
                </a:solidFill>
                <a:effectLst/>
                <a:latin typeface="MyriadPro"/>
              </a:rPr>
              <a:t>Itabashi </a:t>
            </a:r>
            <a:r>
              <a:rPr lang="en-ZA" sz="1800" i="1" dirty="0">
                <a:solidFill>
                  <a:schemeClr val="bg1"/>
                </a:solidFill>
                <a:effectLst/>
                <a:latin typeface="MyriadPro"/>
              </a:rPr>
              <a:t>et al. </a:t>
            </a:r>
            <a:r>
              <a:rPr lang="en-ZA" sz="1800" i="1" dirty="0" err="1">
                <a:solidFill>
                  <a:schemeClr val="bg1"/>
                </a:solidFill>
                <a:effectLst/>
                <a:latin typeface="MyriadPro"/>
              </a:rPr>
              <a:t>surg</a:t>
            </a:r>
            <a:r>
              <a:rPr lang="en-ZA" sz="1800" i="1" dirty="0">
                <a:solidFill>
                  <a:schemeClr val="bg1"/>
                </a:solidFill>
                <a:effectLst/>
                <a:latin typeface="MyriadPro"/>
              </a:rPr>
              <a:t> case rep (2020) 6:218 </a:t>
            </a:r>
            <a:endParaRPr lang="en-ZA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DDD17-0997-9F51-7D32-345847C09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14" y="1119479"/>
            <a:ext cx="2825998" cy="22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A605-CF88-AC98-D4B6-01CA92B1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Rotated pouch/ mesentery</a:t>
            </a:r>
          </a:p>
        </p:txBody>
      </p:sp>
      <p:pic>
        <p:nvPicPr>
          <p:cNvPr id="5" name="Content Placeholder 4" descr="A diagram of the human body&#10;&#10;Description automatically generated with medium confidence">
            <a:extLst>
              <a:ext uri="{FF2B5EF4-FFF2-40B4-BE49-F238E27FC236}">
                <a16:creationId xmlns:a16="http://schemas.microsoft.com/office/drawing/2014/main" id="{D0AAF93A-D1D2-8C99-78A7-2C8F4C014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55958"/>
            <a:ext cx="5886938" cy="26199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1922B-F80F-1143-6A10-DCE0E5FA51DF}"/>
              </a:ext>
            </a:extLst>
          </p:cNvPr>
          <p:cNvSpPr txBox="1"/>
          <p:nvPr/>
        </p:nvSpPr>
        <p:spPr>
          <a:xfrm>
            <a:off x="323528" y="4731990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</a:rPr>
              <a:t>Holubar</a:t>
            </a:r>
            <a:r>
              <a:rPr lang="en-US" sz="1200" i="1" dirty="0">
                <a:solidFill>
                  <a:schemeClr val="bg1"/>
                </a:solidFill>
              </a:rPr>
              <a:t> SD. Diseases of the Colon and Rectum 2018(61):5</a:t>
            </a:r>
          </a:p>
        </p:txBody>
      </p:sp>
    </p:spTree>
    <p:extLst>
      <p:ext uri="{BB962C8B-B14F-4D97-AF65-F5344CB8AC3E}">
        <p14:creationId xmlns:p14="http://schemas.microsoft.com/office/powerpoint/2010/main" val="355660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4779-051D-D40A-3174-6A9D37C9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Afferent limb stricture</a:t>
            </a:r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8C37D00D-9F3F-C282-A4A9-F7895BF51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45222"/>
            <a:ext cx="2448272" cy="354461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8BEA0E-808C-CA10-27CF-76E068B7BA54}"/>
              </a:ext>
            </a:extLst>
          </p:cNvPr>
          <p:cNvSpPr txBox="1"/>
          <p:nvPr/>
        </p:nvSpPr>
        <p:spPr>
          <a:xfrm>
            <a:off x="323528" y="4731990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</a:rPr>
              <a:t>Holubar</a:t>
            </a:r>
            <a:r>
              <a:rPr lang="en-US" sz="1200" i="1" dirty="0">
                <a:solidFill>
                  <a:schemeClr val="bg1"/>
                </a:solidFill>
              </a:rPr>
              <a:t> SD. Diseases of the Colon and Rectum 2018(61):5</a:t>
            </a:r>
          </a:p>
        </p:txBody>
      </p:sp>
    </p:spTree>
    <p:extLst>
      <p:ext uri="{BB962C8B-B14F-4D97-AF65-F5344CB8AC3E}">
        <p14:creationId xmlns:p14="http://schemas.microsoft.com/office/powerpoint/2010/main" val="1259406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D6D2-6F14-A058-ECE0-13BF6BF9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Afferent limb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BA01B-8B51-3CE3-203E-6ACDEE262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Angulation resulting in poor pouch filling:</a:t>
            </a:r>
          </a:p>
          <a:p>
            <a:pPr lvl="1"/>
            <a:r>
              <a:rPr lang="en-US" sz="1800" dirty="0"/>
              <a:t>Displacement of pre-pouch ileum posterior to the pouch</a:t>
            </a:r>
          </a:p>
          <a:p>
            <a:pPr lvl="1"/>
            <a:r>
              <a:rPr lang="en-US" sz="1800" dirty="0"/>
              <a:t>With adhesions- fixed sharp angulation</a:t>
            </a:r>
          </a:p>
        </p:txBody>
      </p:sp>
      <p:pic>
        <p:nvPicPr>
          <p:cNvPr id="7" name="Picture 6" descr="An x-ray of a baby&#10;&#10;Description automatically generated">
            <a:extLst>
              <a:ext uri="{FF2B5EF4-FFF2-40B4-BE49-F238E27FC236}">
                <a16:creationId xmlns:a16="http://schemas.microsoft.com/office/drawing/2014/main" id="{7570078F-3B90-DC67-C484-24B3E060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52919"/>
            <a:ext cx="2564131" cy="2112640"/>
          </a:xfrm>
          <a:prstGeom prst="rect">
            <a:avLst/>
          </a:prstGeom>
        </p:spPr>
      </p:pic>
      <p:pic>
        <p:nvPicPr>
          <p:cNvPr id="9" name="Picture 8" descr="An open intestine with a green arrow&#10;&#10;Description automatically generated">
            <a:extLst>
              <a:ext uri="{FF2B5EF4-FFF2-40B4-BE49-F238E27FC236}">
                <a16:creationId xmlns:a16="http://schemas.microsoft.com/office/drawing/2014/main" id="{DEF3E918-71F0-B582-D23C-2D57A4DA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96" y="2252919"/>
            <a:ext cx="2150912" cy="21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56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33C3-1425-3407-3A78-0351FE4F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 Management</a:t>
            </a:r>
          </a:p>
        </p:txBody>
      </p:sp>
      <p:pic>
        <p:nvPicPr>
          <p:cNvPr id="5" name="Content Placeholder 4" descr="Close-up of a human body with metal pieces in it&#10;&#10;Description automatically generated">
            <a:extLst>
              <a:ext uri="{FF2B5EF4-FFF2-40B4-BE49-F238E27FC236}">
                <a16:creationId xmlns:a16="http://schemas.microsoft.com/office/drawing/2014/main" id="{CC5FD295-B7B3-79C1-0302-39550CFBF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31" y="3651870"/>
            <a:ext cx="1064836" cy="857251"/>
          </a:xfrm>
        </p:spPr>
      </p:pic>
      <p:pic>
        <p:nvPicPr>
          <p:cNvPr id="7" name="Picture 6" descr="Inside a person's body with large intestine&#10;&#10;Description automatically generated">
            <a:extLst>
              <a:ext uri="{FF2B5EF4-FFF2-40B4-BE49-F238E27FC236}">
                <a16:creationId xmlns:a16="http://schemas.microsoft.com/office/drawing/2014/main" id="{96CAD31A-512C-9316-197F-F9AB0D87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96034"/>
            <a:ext cx="1097747" cy="857251"/>
          </a:xfrm>
          <a:prstGeom prst="rect">
            <a:avLst/>
          </a:prstGeom>
        </p:spPr>
      </p:pic>
      <p:pic>
        <p:nvPicPr>
          <p:cNvPr id="9" name="Picture 8" descr="A close-up of a human body&#10;&#10;Description automatically generated">
            <a:extLst>
              <a:ext uri="{FF2B5EF4-FFF2-40B4-BE49-F238E27FC236}">
                <a16:creationId xmlns:a16="http://schemas.microsoft.com/office/drawing/2014/main" id="{053606BD-6EEF-F1C0-C15B-D8AFAE744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8" y="2139702"/>
            <a:ext cx="1227073" cy="966651"/>
          </a:xfrm>
          <a:prstGeom prst="rect">
            <a:avLst/>
          </a:prstGeom>
        </p:spPr>
      </p:pic>
      <p:pic>
        <p:nvPicPr>
          <p:cNvPr id="11" name="Picture 10" descr="A close-up of a person's body&#10;&#10;Description automatically generated">
            <a:extLst>
              <a:ext uri="{FF2B5EF4-FFF2-40B4-BE49-F238E27FC236}">
                <a16:creationId xmlns:a16="http://schemas.microsoft.com/office/drawing/2014/main" id="{DC4A4E2B-8B6B-7AF5-FB4B-2D58A92D8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78795"/>
            <a:ext cx="1367543" cy="9979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21CD0B-D8BC-88AF-7DE3-CDB2851033DB}"/>
              </a:ext>
            </a:extLst>
          </p:cNvPr>
          <p:cNvSpPr txBox="1"/>
          <p:nvPr/>
        </p:nvSpPr>
        <p:spPr>
          <a:xfrm>
            <a:off x="5049767" y="2067694"/>
            <a:ext cx="3672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Surgical management:</a:t>
            </a:r>
          </a:p>
          <a:p>
            <a:r>
              <a:rPr lang="en-US" dirty="0" err="1"/>
              <a:t>Adhesiolysis</a:t>
            </a:r>
            <a:endParaRPr lang="en-US" dirty="0"/>
          </a:p>
          <a:p>
            <a:r>
              <a:rPr lang="en-US" dirty="0"/>
              <a:t>Pouch-</a:t>
            </a:r>
            <a:r>
              <a:rPr lang="en-US" dirty="0" err="1"/>
              <a:t>pexy</a:t>
            </a:r>
            <a:r>
              <a:rPr lang="en-US" dirty="0"/>
              <a:t> to Pelvic sidewall</a:t>
            </a:r>
          </a:p>
          <a:p>
            <a:r>
              <a:rPr lang="en-US" dirty="0"/>
              <a:t>Pouch-ileal anastomosis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9E229-5786-E8D7-496A-5041C09A28CF}"/>
              </a:ext>
            </a:extLst>
          </p:cNvPr>
          <p:cNvSpPr txBox="1"/>
          <p:nvPr/>
        </p:nvSpPr>
        <p:spPr>
          <a:xfrm>
            <a:off x="0" y="4659982"/>
            <a:ext cx="376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Hassan T </a:t>
            </a:r>
            <a:r>
              <a:rPr lang="en-US" sz="1200" i="1" dirty="0" err="1">
                <a:solidFill>
                  <a:schemeClr val="bg1"/>
                </a:solidFill>
              </a:rPr>
              <a:t>Kirat</a:t>
            </a:r>
            <a:r>
              <a:rPr lang="en-US" sz="1200" i="1" dirty="0">
                <a:solidFill>
                  <a:schemeClr val="bg1"/>
                </a:solidFill>
              </a:rPr>
              <a:t> et al; </a:t>
            </a:r>
            <a:r>
              <a:rPr lang="en-US" sz="1200" i="1" dirty="0" err="1">
                <a:solidFill>
                  <a:schemeClr val="bg1"/>
                </a:solidFill>
              </a:rPr>
              <a:t>Inflamm</a:t>
            </a:r>
            <a:r>
              <a:rPr lang="en-US" sz="1200" i="1" dirty="0">
                <a:solidFill>
                  <a:schemeClr val="bg1"/>
                </a:solidFill>
              </a:rPr>
              <a:t> Bowel Dis 2011; 17(6)</a:t>
            </a:r>
          </a:p>
        </p:txBody>
      </p:sp>
    </p:spTree>
    <p:extLst>
      <p:ext uri="{BB962C8B-B14F-4D97-AF65-F5344CB8AC3E}">
        <p14:creationId xmlns:p14="http://schemas.microsoft.com/office/powerpoint/2010/main" val="3838637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F971-9833-F25A-09B7-6E0E6D52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7642-7AD4-947F-9001-A8D3A7E7B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Alone or in combination with any of the above</a:t>
            </a:r>
          </a:p>
          <a:p>
            <a:r>
              <a:rPr lang="en-US" dirty="0"/>
              <a:t>Management:</a:t>
            </a:r>
          </a:p>
          <a:p>
            <a:pPr lvl="1"/>
            <a:r>
              <a:rPr lang="en-US" dirty="0"/>
              <a:t>Diet (Low FODMAP/ elemental)</a:t>
            </a:r>
          </a:p>
          <a:p>
            <a:pPr lvl="1"/>
            <a:r>
              <a:rPr lang="en-US" dirty="0"/>
              <a:t>Oral antibiotics (Rifaximin)</a:t>
            </a:r>
          </a:p>
          <a:p>
            <a:pPr lvl="1"/>
            <a:r>
              <a:rPr lang="en-US" dirty="0"/>
              <a:t>FMT</a:t>
            </a:r>
          </a:p>
        </p:txBody>
      </p:sp>
    </p:spTree>
    <p:extLst>
      <p:ext uri="{BB962C8B-B14F-4D97-AF65-F5344CB8AC3E}">
        <p14:creationId xmlns:p14="http://schemas.microsoft.com/office/powerpoint/2010/main" val="265199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1A4782-88DC-8E02-6121-2C1D250F99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Problems with the pouch body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DD6A0F-F855-6289-054E-D2CBB35121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44C3-A072-54BE-9940-013A2015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each with waves crashing on the shore&#10;&#10;Description automatically generated">
            <a:extLst>
              <a:ext uri="{FF2B5EF4-FFF2-40B4-BE49-F238E27FC236}">
                <a16:creationId xmlns:a16="http://schemas.microsoft.com/office/drawing/2014/main" id="{BCD8CA5D-9A18-EA4A-2D96-85628E749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" y="205979"/>
            <a:ext cx="9091612" cy="4248199"/>
          </a:xfrm>
        </p:spPr>
      </p:pic>
    </p:spTree>
    <p:extLst>
      <p:ext uri="{BB962C8B-B14F-4D97-AF65-F5344CB8AC3E}">
        <p14:creationId xmlns:p14="http://schemas.microsoft.com/office/powerpoint/2010/main" val="503426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0380-51C4-5CB7-69AD-95D13FC9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325E-361B-7A01-3AC1-68615D92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Pouch prolapse</a:t>
            </a:r>
          </a:p>
          <a:p>
            <a:pPr lvl="1"/>
            <a:r>
              <a:rPr lang="en-US" dirty="0"/>
              <a:t>Full thickness</a:t>
            </a:r>
          </a:p>
          <a:p>
            <a:pPr lvl="1"/>
            <a:r>
              <a:rPr lang="en-US" dirty="0"/>
              <a:t>Mucosal prolapse</a:t>
            </a:r>
          </a:p>
          <a:p>
            <a:r>
              <a:rPr lang="en-US" dirty="0" err="1"/>
              <a:t>Pouchocoele</a:t>
            </a:r>
            <a:endParaRPr lang="en-US" dirty="0"/>
          </a:p>
        </p:txBody>
      </p:sp>
      <p:pic>
        <p:nvPicPr>
          <p:cNvPr id="5" name="Picture 4" descr="An organ with a green arrow&#10;&#10;Description automatically generated">
            <a:extLst>
              <a:ext uri="{FF2B5EF4-FFF2-40B4-BE49-F238E27FC236}">
                <a16:creationId xmlns:a16="http://schemas.microsoft.com/office/drawing/2014/main" id="{591E73D3-1ACA-FF16-CF36-BF3A30FD8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89" y="2961506"/>
            <a:ext cx="2059023" cy="1619374"/>
          </a:xfrm>
          <a:prstGeom prst="rect">
            <a:avLst/>
          </a:prstGeom>
        </p:spPr>
      </p:pic>
      <p:pic>
        <p:nvPicPr>
          <p:cNvPr id="7" name="Picture 6" descr="Close-up of a person's tongue&#10;&#10;Description automatically generated">
            <a:extLst>
              <a:ext uri="{FF2B5EF4-FFF2-40B4-BE49-F238E27FC236}">
                <a16:creationId xmlns:a16="http://schemas.microsoft.com/office/drawing/2014/main" id="{9806E064-5153-2124-373F-C373E5E9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94209"/>
            <a:ext cx="2476259" cy="2042914"/>
          </a:xfrm>
          <a:prstGeom prst="rect">
            <a:avLst/>
          </a:prstGeom>
        </p:spPr>
      </p:pic>
      <p:pic>
        <p:nvPicPr>
          <p:cNvPr id="9" name="Picture 8" descr="A close-up of an organ&#10;&#10;Description automatically generated">
            <a:extLst>
              <a:ext uri="{FF2B5EF4-FFF2-40B4-BE49-F238E27FC236}">
                <a16:creationId xmlns:a16="http://schemas.microsoft.com/office/drawing/2014/main" id="{0C9FA463-9CAF-25D0-3545-936FB558E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35" y="988938"/>
            <a:ext cx="1959929" cy="16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5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8847-78C4-2DD6-4ED6-26D06D037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Prolapse management</a:t>
            </a:r>
          </a:p>
        </p:txBody>
      </p:sp>
      <p:pic>
        <p:nvPicPr>
          <p:cNvPr id="5" name="Content Placeholder 4" descr="A close-up of a stomach&#10;&#10;Description automatically generated">
            <a:extLst>
              <a:ext uri="{FF2B5EF4-FFF2-40B4-BE49-F238E27FC236}">
                <a16:creationId xmlns:a16="http://schemas.microsoft.com/office/drawing/2014/main" id="{6999CE7E-11C9-8BC3-13B1-ACCD717F5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31790"/>
            <a:ext cx="1987241" cy="1532821"/>
          </a:xfrm>
        </p:spPr>
      </p:pic>
      <p:pic>
        <p:nvPicPr>
          <p:cNvPr id="7" name="Picture 6" descr="Close-up of a person's stomach&#10;&#10;Description automatically generated">
            <a:extLst>
              <a:ext uri="{FF2B5EF4-FFF2-40B4-BE49-F238E27FC236}">
                <a16:creationId xmlns:a16="http://schemas.microsoft.com/office/drawing/2014/main" id="{51F7EB54-C8CC-382A-C06C-6E6B10B97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59682"/>
            <a:ext cx="1833505" cy="1224135"/>
          </a:xfrm>
          <a:prstGeom prst="rect">
            <a:avLst/>
          </a:prstGeom>
        </p:spPr>
      </p:pic>
      <p:pic>
        <p:nvPicPr>
          <p:cNvPr id="9" name="Picture 8" descr="Close-up of a human internal organs&#10;&#10;Description automatically generated">
            <a:extLst>
              <a:ext uri="{FF2B5EF4-FFF2-40B4-BE49-F238E27FC236}">
                <a16:creationId xmlns:a16="http://schemas.microsoft.com/office/drawing/2014/main" id="{61085923-14DC-33E2-F0EF-5145E736B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89933"/>
            <a:ext cx="1877373" cy="1224135"/>
          </a:xfrm>
          <a:prstGeom prst="rect">
            <a:avLst/>
          </a:prstGeom>
        </p:spPr>
      </p:pic>
      <p:pic>
        <p:nvPicPr>
          <p:cNvPr id="13" name="Picture 12" descr="Close-up of a human body&#10;&#10;Description automatically generated">
            <a:extLst>
              <a:ext uri="{FF2B5EF4-FFF2-40B4-BE49-F238E27FC236}">
                <a16:creationId xmlns:a16="http://schemas.microsoft.com/office/drawing/2014/main" id="{A681B87E-D3D4-85E0-EC33-7380E353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22" y="1026112"/>
            <a:ext cx="4931821" cy="33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E41FEE-7F0E-FE6E-B7BD-6080922CF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Anastomotic complications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EDF3F1-9C13-8E17-9FD1-65CCED22BC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13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332F-60C7-D807-05CD-2E46D096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Anastomotic leaks</a:t>
            </a:r>
          </a:p>
        </p:txBody>
      </p:sp>
      <p:pic>
        <p:nvPicPr>
          <p:cNvPr id="5" name="Picture 4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EE3DC45D-6CD3-4F67-2B68-342EE277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63229"/>
            <a:ext cx="2647687" cy="33944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C6F54-8295-946B-4120-7F2DE6190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Presacral sinus</a:t>
            </a:r>
          </a:p>
          <a:p>
            <a:pPr>
              <a:lnSpc>
                <a:spcPct val="90000"/>
              </a:lnSpc>
            </a:pPr>
            <a:r>
              <a:rPr lang="en-US" dirty="0"/>
              <a:t>Tip of J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Pouch body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Pouch anal anastomosis</a:t>
            </a:r>
          </a:p>
          <a:p>
            <a:pPr>
              <a:lnSpc>
                <a:spcPct val="90000"/>
              </a:lnSpc>
            </a:pPr>
            <a:r>
              <a:rPr lang="en-US" dirty="0"/>
              <a:t>Pouch vaginal fistula</a:t>
            </a:r>
          </a:p>
        </p:txBody>
      </p:sp>
    </p:spTree>
    <p:extLst>
      <p:ext uri="{BB962C8B-B14F-4D97-AF65-F5344CB8AC3E}">
        <p14:creationId xmlns:p14="http://schemas.microsoft.com/office/powerpoint/2010/main" val="3692500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BD01-8D52-24C9-0AC1-F55FA364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Pouch-anal leak management</a:t>
            </a:r>
          </a:p>
        </p:txBody>
      </p:sp>
      <p:pic>
        <p:nvPicPr>
          <p:cNvPr id="5" name="Content Placeholder 4" descr="Inside a person's mouth with a large intestine&#10;&#10;Description automatically generated">
            <a:extLst>
              <a:ext uri="{FF2B5EF4-FFF2-40B4-BE49-F238E27FC236}">
                <a16:creationId xmlns:a16="http://schemas.microsoft.com/office/drawing/2014/main" id="{8EF88018-242F-7B43-7B2F-8558BC1F1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5" y="1063229"/>
            <a:ext cx="2459629" cy="2618886"/>
          </a:xfrm>
        </p:spPr>
      </p:pic>
      <p:pic>
        <p:nvPicPr>
          <p:cNvPr id="7" name="Picture 6" descr="A close-up of a pipette in a human body&#10;&#10;Description automatically generated">
            <a:extLst>
              <a:ext uri="{FF2B5EF4-FFF2-40B4-BE49-F238E27FC236}">
                <a16:creationId xmlns:a16="http://schemas.microsoft.com/office/drawing/2014/main" id="{22682853-30D3-7370-5BB6-437F996F3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6"/>
            <a:ext cx="3336652" cy="2583214"/>
          </a:xfrm>
          <a:prstGeom prst="rect">
            <a:avLst/>
          </a:prstGeom>
        </p:spPr>
      </p:pic>
      <p:pic>
        <p:nvPicPr>
          <p:cNvPr id="9" name="Picture 8" descr="Inside a person's body with a large intestine&#10;&#10;Description automatically generated">
            <a:extLst>
              <a:ext uri="{FF2B5EF4-FFF2-40B4-BE49-F238E27FC236}">
                <a16:creationId xmlns:a16="http://schemas.microsoft.com/office/drawing/2014/main" id="{3CAF227F-AC35-A63A-A8B8-8ECB88FE9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3229"/>
            <a:ext cx="2736304" cy="2375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DD840D-0CD3-273E-FB77-81AA99BB6C9E}"/>
              </a:ext>
            </a:extLst>
          </p:cNvPr>
          <p:cNvSpPr txBox="1"/>
          <p:nvPr/>
        </p:nvSpPr>
        <p:spPr>
          <a:xfrm>
            <a:off x="323528" y="4731990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 err="1">
                <a:solidFill>
                  <a:schemeClr val="bg1"/>
                </a:solidFill>
                <a:effectLst/>
                <a:latin typeface="UniversLTStd"/>
              </a:rPr>
              <a:t>Wasman</a:t>
            </a:r>
            <a:r>
              <a:rPr lang="en-ZA" sz="1200" i="1" dirty="0">
                <a:solidFill>
                  <a:schemeClr val="bg1"/>
                </a:solidFill>
                <a:effectLst/>
                <a:latin typeface="UniversLTStd"/>
              </a:rPr>
              <a:t> et al. Journal of Crohn's and Colitis</a:t>
            </a:r>
            <a:r>
              <a:rPr lang="en-ZA" sz="1200" dirty="0">
                <a:solidFill>
                  <a:schemeClr val="bg1"/>
                </a:solidFill>
                <a:effectLst/>
                <a:latin typeface="UniversLTStd"/>
              </a:rPr>
              <a:t>, 2019, 1537–1545 </a:t>
            </a:r>
            <a:endParaRPr lang="en-Z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0B7F-CC5B-5138-0658-D39F2DA0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of J- leak management</a:t>
            </a:r>
          </a:p>
        </p:txBody>
      </p:sp>
      <p:pic>
        <p:nvPicPr>
          <p:cNvPr id="5" name="Content Placeholder 4" descr="Close-up of a colon cancer&#10;&#10;Description automatically generated">
            <a:extLst>
              <a:ext uri="{FF2B5EF4-FFF2-40B4-BE49-F238E27FC236}">
                <a16:creationId xmlns:a16="http://schemas.microsoft.com/office/drawing/2014/main" id="{16CB8AD5-9DDB-398C-A76B-846F9F12F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4955"/>
            <a:ext cx="3046101" cy="2901049"/>
          </a:xfrm>
        </p:spPr>
      </p:pic>
      <p:pic>
        <p:nvPicPr>
          <p:cNvPr id="7" name="Picture 6" descr="A close-up of a human body&#10;&#10;Description automatically generated">
            <a:extLst>
              <a:ext uri="{FF2B5EF4-FFF2-40B4-BE49-F238E27FC236}">
                <a16:creationId xmlns:a16="http://schemas.microsoft.com/office/drawing/2014/main" id="{BAF099D2-F4B8-2EF0-BAAD-63E47958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36" y="1164955"/>
            <a:ext cx="3612628" cy="290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0A5D-4B4A-453E-48AF-1DFFE09FDA49}"/>
              </a:ext>
            </a:extLst>
          </p:cNvPr>
          <p:cNvSpPr txBox="1"/>
          <p:nvPr/>
        </p:nvSpPr>
        <p:spPr>
          <a:xfrm>
            <a:off x="457200" y="4731990"/>
            <a:ext cx="5266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0" i="1" strike="noStrike" dirty="0" err="1">
                <a:solidFill>
                  <a:schemeClr val="bg1"/>
                </a:solidFill>
                <a:effectLst/>
                <a:latin typeface="Fira Sans" panose="020F0502020204030204" pitchFamily="34" charset="0"/>
              </a:rPr>
              <a:t>Holubar</a:t>
            </a:r>
            <a:r>
              <a:rPr lang="en-ZA" sz="1200" b="0" i="1" strike="noStrike" dirty="0">
                <a:solidFill>
                  <a:schemeClr val="bg1"/>
                </a:solidFill>
                <a:effectLst/>
                <a:latin typeface="Fira Sans" panose="020F0502020204030204" pitchFamily="34" charset="0"/>
              </a:rPr>
              <a:t> SD Diseases of the Colon &amp; Rectum </a:t>
            </a:r>
            <a:r>
              <a:rPr lang="en-ZA" sz="1200" b="0" i="0" u="sng" strike="noStrike" dirty="0">
                <a:solidFill>
                  <a:schemeClr val="bg1"/>
                </a:solidFill>
                <a:effectLst/>
                <a:latin typeface="Fira Sans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66(1):p 97-105, January 2023.</a:t>
            </a:r>
            <a:endParaRPr lang="en-US" sz="12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85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1E91-B361-43E4-BC39-A2713FEE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Presacral sinus management</a:t>
            </a:r>
          </a:p>
        </p:txBody>
      </p:sp>
      <p:pic>
        <p:nvPicPr>
          <p:cNvPr id="5" name="Content Placeholder 4" descr="Close-up of a human body&#10;&#10;Description automatically generated">
            <a:extLst>
              <a:ext uri="{FF2B5EF4-FFF2-40B4-BE49-F238E27FC236}">
                <a16:creationId xmlns:a16="http://schemas.microsoft.com/office/drawing/2014/main" id="{EB9D964C-17F1-1676-5C61-C8B65865D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03598"/>
            <a:ext cx="3552528" cy="2087687"/>
          </a:xfrm>
        </p:spPr>
      </p:pic>
      <p:pic>
        <p:nvPicPr>
          <p:cNvPr id="7" name="Picture 6" descr="A close-up of a human body&#10;&#10;Description automatically generated">
            <a:extLst>
              <a:ext uri="{FF2B5EF4-FFF2-40B4-BE49-F238E27FC236}">
                <a16:creationId xmlns:a16="http://schemas.microsoft.com/office/drawing/2014/main" id="{44336F6C-39E3-26CA-C4E7-1E4726D65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0" y="1013842"/>
            <a:ext cx="29689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31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14E8-8014-2709-EA9F-92CA85E6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female reproductive system&#10;&#10;Description automatically generated">
            <a:extLst>
              <a:ext uri="{FF2B5EF4-FFF2-40B4-BE49-F238E27FC236}">
                <a16:creationId xmlns:a16="http://schemas.microsoft.com/office/drawing/2014/main" id="{9CDEAAEF-9CBA-C242-BA37-005A11AC6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97515"/>
            <a:ext cx="2352955" cy="3243263"/>
          </a:xfrm>
        </p:spPr>
      </p:pic>
      <p:pic>
        <p:nvPicPr>
          <p:cNvPr id="7" name="Picture 6" descr="A medical drawing of a uterus&#10;&#10;Description automatically generated">
            <a:extLst>
              <a:ext uri="{FF2B5EF4-FFF2-40B4-BE49-F238E27FC236}">
                <a16:creationId xmlns:a16="http://schemas.microsoft.com/office/drawing/2014/main" id="{AEEC53A3-0EC8-8ECB-810E-5D8AC856B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41" y="1547115"/>
            <a:ext cx="2352955" cy="2613490"/>
          </a:xfrm>
          <a:prstGeom prst="rect">
            <a:avLst/>
          </a:prstGeom>
        </p:spPr>
      </p:pic>
      <p:pic>
        <p:nvPicPr>
          <p:cNvPr id="9" name="Picture 8" descr="A close up of a person's body&#10;&#10;Description automatically generated">
            <a:extLst>
              <a:ext uri="{FF2B5EF4-FFF2-40B4-BE49-F238E27FC236}">
                <a16:creationId xmlns:a16="http://schemas.microsoft.com/office/drawing/2014/main" id="{462A5F23-1823-171D-AD97-352A3DBB1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1389742"/>
            <a:ext cx="2951760" cy="2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7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2C52C1-E5D0-E064-3EDC-C21837C8B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Efferent limb syndrome/ Pouch outlet obstruction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BC0D070-A5D7-030C-C532-1C4D00FA3D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1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A0E9-DA11-DA53-473E-B9A73850A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61ED7-EC6B-6639-C8FC-57589F395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rectal cuff in J-Pouch</a:t>
            </a:r>
          </a:p>
          <a:p>
            <a:r>
              <a:rPr lang="en-US" dirty="0"/>
              <a:t>Long efferent limb in S-Pouch</a:t>
            </a:r>
          </a:p>
          <a:p>
            <a:r>
              <a:rPr lang="en-US" dirty="0"/>
              <a:t>Anastomotic stricture</a:t>
            </a:r>
          </a:p>
        </p:txBody>
      </p:sp>
    </p:spTree>
    <p:extLst>
      <p:ext uri="{BB962C8B-B14F-4D97-AF65-F5344CB8AC3E}">
        <p14:creationId xmlns:p14="http://schemas.microsoft.com/office/powerpoint/2010/main" val="53491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C827-1E08-BEF8-000E-55E1B94A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riding a surfboard&#10;&#10;Description automatically generated">
            <a:extLst>
              <a:ext uri="{FF2B5EF4-FFF2-40B4-BE49-F238E27FC236}">
                <a16:creationId xmlns:a16="http://schemas.microsoft.com/office/drawing/2014/main" id="{1DD183FE-A040-1363-6EAA-CFEBCA09F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51461"/>
            <a:ext cx="4619389" cy="3070169"/>
          </a:xfrm>
        </p:spPr>
      </p:pic>
      <p:pic>
        <p:nvPicPr>
          <p:cNvPr id="9" name="Picture 8" descr="A person surfing on a wave&#10;&#10;Description automatically generated">
            <a:extLst>
              <a:ext uri="{FF2B5EF4-FFF2-40B4-BE49-F238E27FC236}">
                <a16:creationId xmlns:a16="http://schemas.microsoft.com/office/drawing/2014/main" id="{5AA96342-680F-6B7E-C121-7BD88F48B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94" y="1419622"/>
            <a:ext cx="4527411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6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E365-3915-86FE-00EC-1F0B5A48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pic>
        <p:nvPicPr>
          <p:cNvPr id="5" name="Content Placeholder 4" descr="A diagram of a uterus&#10;&#10;Description automatically generated">
            <a:extLst>
              <a:ext uri="{FF2B5EF4-FFF2-40B4-BE49-F238E27FC236}">
                <a16:creationId xmlns:a16="http://schemas.microsoft.com/office/drawing/2014/main" id="{66226C71-AFDF-507B-A6F5-053F1E3AB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31590"/>
            <a:ext cx="3397704" cy="32432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4987D-18D0-0831-223A-E1A89345A1EF}"/>
              </a:ext>
            </a:extLst>
          </p:cNvPr>
          <p:cNvSpPr txBox="1"/>
          <p:nvPr/>
        </p:nvSpPr>
        <p:spPr>
          <a:xfrm>
            <a:off x="755576" y="220241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Pouch Advancement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785F1-CEDF-95E8-AE3D-4442FF6F11FE}"/>
              </a:ext>
            </a:extLst>
          </p:cNvPr>
          <p:cNvSpPr txBox="1"/>
          <p:nvPr/>
        </p:nvSpPr>
        <p:spPr>
          <a:xfrm>
            <a:off x="323528" y="4731990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</a:rPr>
              <a:t>Holubar</a:t>
            </a:r>
            <a:r>
              <a:rPr lang="en-US" sz="1200" i="1" dirty="0">
                <a:solidFill>
                  <a:schemeClr val="bg1"/>
                </a:solidFill>
              </a:rPr>
              <a:t> SD. Diseases of the Colon and Rectum 2018(61):5</a:t>
            </a:r>
          </a:p>
        </p:txBody>
      </p:sp>
    </p:spTree>
    <p:extLst>
      <p:ext uri="{BB962C8B-B14F-4D97-AF65-F5344CB8AC3E}">
        <p14:creationId xmlns:p14="http://schemas.microsoft.com/office/powerpoint/2010/main" val="1328530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E41E64-7EF9-016C-B1E5-253927340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Functional problems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651542A-426F-C7C4-AD8B-CDF5625F2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30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CB6FA43-F735-C23E-7CE6-6C0A4BC0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BFCD7C-28FB-E29A-51FD-6A43042E86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780392"/>
              </p:ext>
            </p:extLst>
          </p:nvPr>
        </p:nvGraphicFramePr>
        <p:xfrm>
          <a:off x="457200" y="1200151"/>
          <a:ext cx="8229600" cy="324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4481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5327-426B-ED72-DD94-7BD7B715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Pouch neoplasia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3B144-C359-ADB4-0C09-D99205BDF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surveillance for pouch neoplasia</a:t>
            </a:r>
          </a:p>
          <a:p>
            <a:r>
              <a:rPr lang="en-US" dirty="0"/>
              <a:t>Manage endoscopically/ resection</a:t>
            </a:r>
          </a:p>
        </p:txBody>
      </p:sp>
    </p:spTree>
    <p:extLst>
      <p:ext uri="{BB962C8B-B14F-4D97-AF65-F5344CB8AC3E}">
        <p14:creationId xmlns:p14="http://schemas.microsoft.com/office/powerpoint/2010/main" val="3854867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5C7E-44FF-3F4B-A77E-D25BE079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Pouch </a:t>
            </a:r>
            <a:r>
              <a:rPr lang="en-US" dirty="0" err="1"/>
              <a:t>complicaitons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A diagram of a medical procedure&#10;&#10;Description automatically generated">
            <a:extLst>
              <a:ext uri="{FF2B5EF4-FFF2-40B4-BE49-F238E27FC236}">
                <a16:creationId xmlns:a16="http://schemas.microsoft.com/office/drawing/2014/main" id="{72BDDE43-1B6B-B1C6-C8CF-B62863697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915566"/>
            <a:ext cx="4968552" cy="37081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9916C-CFB0-8E6A-D353-D2BB142290F7}"/>
              </a:ext>
            </a:extLst>
          </p:cNvPr>
          <p:cNvSpPr txBox="1"/>
          <p:nvPr/>
        </p:nvSpPr>
        <p:spPr>
          <a:xfrm>
            <a:off x="4788024" y="4751499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i="1" dirty="0" err="1">
                <a:solidFill>
                  <a:schemeClr val="bg1"/>
                </a:solidFill>
                <a:effectLst/>
                <a:latin typeface="Minion"/>
              </a:rPr>
              <a:t>Holubar</a:t>
            </a:r>
            <a:r>
              <a:rPr lang="en-ZA" sz="1000" i="1" dirty="0">
                <a:solidFill>
                  <a:schemeClr val="bg1"/>
                </a:solidFill>
                <a:effectLst/>
                <a:latin typeface="Minion"/>
              </a:rPr>
              <a:t> et el. Dis Colon Rectum 2018; 61: 532–536 </a:t>
            </a:r>
            <a:endParaRPr lang="en-ZA" sz="1000" i="1" dirty="0">
              <a:solidFill>
                <a:schemeClr val="bg1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33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D78D-EA84-D5F7-4ACC-7F4493C8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1105D-BC30-FA10-8628-A94A24951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Careful assessment</a:t>
            </a:r>
          </a:p>
          <a:p>
            <a:r>
              <a:rPr lang="en-US" dirty="0"/>
              <a:t>Various endoscopic and surgical options</a:t>
            </a:r>
          </a:p>
          <a:p>
            <a:r>
              <a:rPr lang="en-US" dirty="0"/>
              <a:t>Introduce the discussion of ileostomy early</a:t>
            </a:r>
          </a:p>
          <a:p>
            <a:r>
              <a:rPr lang="en-US" dirty="0"/>
              <a:t>Ultimately IPAA is a QOL intervention</a:t>
            </a:r>
          </a:p>
          <a:p>
            <a:r>
              <a:rPr lang="en-US" dirty="0"/>
              <a:t>Ileostomy may improve QOL in dysfunctional stoma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73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B2A7-1242-21BB-541F-A4355FFC1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urfing in a wave&#10;&#10;Description automatically generated">
            <a:extLst>
              <a:ext uri="{FF2B5EF4-FFF2-40B4-BE49-F238E27FC236}">
                <a16:creationId xmlns:a16="http://schemas.microsoft.com/office/drawing/2014/main" id="{9263E607-9C5D-68AD-6098-DECEA2758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5" y="76170"/>
            <a:ext cx="6588513" cy="4367244"/>
          </a:xfrm>
        </p:spPr>
      </p:pic>
    </p:spTree>
    <p:extLst>
      <p:ext uri="{BB962C8B-B14F-4D97-AF65-F5344CB8AC3E}">
        <p14:creationId xmlns:p14="http://schemas.microsoft.com/office/powerpoint/2010/main" val="240871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F1CE-9B35-AE87-7ADA-3A635DB2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riding a surfboard in the ocean&#10;&#10;Description automatically generated">
            <a:extLst>
              <a:ext uri="{FF2B5EF4-FFF2-40B4-BE49-F238E27FC236}">
                <a16:creationId xmlns:a16="http://schemas.microsoft.com/office/drawing/2014/main" id="{396787E3-0128-3572-98F7-565F068A2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796"/>
            <a:ext cx="4879826" cy="3243263"/>
          </a:xfrm>
        </p:spPr>
      </p:pic>
      <p:pic>
        <p:nvPicPr>
          <p:cNvPr id="7" name="Picture 6" descr="A person holding a surfboard&#10;&#10;Description automatically generated">
            <a:extLst>
              <a:ext uri="{FF2B5EF4-FFF2-40B4-BE49-F238E27FC236}">
                <a16:creationId xmlns:a16="http://schemas.microsoft.com/office/drawing/2014/main" id="{C97019E3-1CE8-CBEB-15EF-9761E77C8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91630"/>
            <a:ext cx="4397149" cy="2980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2732D-647F-A0C5-EDEE-E596173A6D7B}"/>
              </a:ext>
            </a:extLst>
          </p:cNvPr>
          <p:cNvSpPr txBox="1"/>
          <p:nvPr/>
        </p:nvSpPr>
        <p:spPr>
          <a:xfrm>
            <a:off x="2079365" y="393990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G.O.A.T.</a:t>
            </a:r>
          </a:p>
        </p:txBody>
      </p:sp>
    </p:spTree>
    <p:extLst>
      <p:ext uri="{BB962C8B-B14F-4D97-AF65-F5344CB8AC3E}">
        <p14:creationId xmlns:p14="http://schemas.microsoft.com/office/powerpoint/2010/main" val="273160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ZA" dirty="0"/>
              <a:t>RP is a QOL intervention to provide long-term stoma-free living for people with:</a:t>
            </a:r>
          </a:p>
          <a:p>
            <a:pPr lvl="1"/>
            <a:r>
              <a:rPr lang="en-ZA" dirty="0"/>
              <a:t>UC refractory to medical treatment</a:t>
            </a:r>
          </a:p>
          <a:p>
            <a:pPr lvl="1"/>
            <a:r>
              <a:rPr lang="en-ZA" dirty="0"/>
              <a:t>UC with dysplasia (?malignancy)</a:t>
            </a:r>
          </a:p>
          <a:p>
            <a:pPr lvl="1"/>
            <a:r>
              <a:rPr lang="en-ZA" dirty="0"/>
              <a:t>FAP</a:t>
            </a:r>
            <a:endParaRPr lang="en-ZA" dirty="0">
              <a:solidFill>
                <a:srgbClr val="FF0000"/>
              </a:solidFill>
            </a:endParaRPr>
          </a:p>
          <a:p>
            <a:r>
              <a:rPr lang="en-ZA" dirty="0"/>
              <a:t>Complications not uncommon with:</a:t>
            </a:r>
          </a:p>
          <a:p>
            <a:pPr lvl="1"/>
            <a:r>
              <a:rPr lang="en-ZA" dirty="0"/>
              <a:t>Leak rates of up to 1-17%</a:t>
            </a:r>
          </a:p>
          <a:p>
            <a:pPr lvl="1"/>
            <a:r>
              <a:rPr lang="en-ZA" dirty="0"/>
              <a:t>Failure rates at 5 and 10 </a:t>
            </a:r>
            <a:r>
              <a:rPr lang="en-ZA" dirty="0" err="1"/>
              <a:t>yrs</a:t>
            </a:r>
            <a:r>
              <a:rPr lang="en-ZA" dirty="0"/>
              <a:t> 7,7% and 10,3% respectively</a:t>
            </a:r>
            <a:endParaRPr lang="en-ZA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2F6DA-8ACB-5F3E-EE8A-F9F92E399F27}"/>
              </a:ext>
            </a:extLst>
          </p:cNvPr>
          <p:cNvSpPr txBox="1"/>
          <p:nvPr/>
        </p:nvSpPr>
        <p:spPr>
          <a:xfrm>
            <a:off x="3275856" y="465998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i="1" dirty="0"/>
              <a:t>(</a:t>
            </a:r>
            <a:r>
              <a:rPr lang="en-ZA" sz="1400" i="1" dirty="0" err="1">
                <a:solidFill>
                  <a:schemeClr val="bg1"/>
                </a:solidFill>
              </a:rPr>
              <a:t>Heuthorst</a:t>
            </a:r>
            <a:r>
              <a:rPr lang="en-ZA" sz="1400" i="1" dirty="0">
                <a:solidFill>
                  <a:schemeClr val="bg1"/>
                </a:solidFill>
              </a:rPr>
              <a:t> et Al Ann </a:t>
            </a:r>
            <a:r>
              <a:rPr lang="en-ZA" sz="1400" i="1" dirty="0" err="1">
                <a:solidFill>
                  <a:schemeClr val="bg1"/>
                </a:solidFill>
              </a:rPr>
              <a:t>Surg</a:t>
            </a:r>
            <a:r>
              <a:rPr lang="en-ZA" sz="1400" i="1" dirty="0">
                <a:solidFill>
                  <a:schemeClr val="bg1"/>
                </a:solidFill>
              </a:rPr>
              <a:t> Open (2021)2:e074</a:t>
            </a:r>
            <a:r>
              <a:rPr lang="en-ZA" sz="1800" i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3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3D0E-9734-7D66-B5E2-9DD0E4B0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urfing on a wave&#10;&#10;Description automatically generated">
            <a:extLst>
              <a:ext uri="{FF2B5EF4-FFF2-40B4-BE49-F238E27FC236}">
                <a16:creationId xmlns:a16="http://schemas.microsoft.com/office/drawing/2014/main" id="{67C0C364-A0DD-18AF-576C-126A898AA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1787"/>
            <a:ext cx="6192687" cy="4391627"/>
          </a:xfrm>
        </p:spPr>
      </p:pic>
    </p:spTree>
    <p:extLst>
      <p:ext uri="{BB962C8B-B14F-4D97-AF65-F5344CB8AC3E}">
        <p14:creationId xmlns:p14="http://schemas.microsoft.com/office/powerpoint/2010/main" val="1026320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98F6C34-E626-D3BE-D2B1-98A31531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Content Placeholder 8" descr="A person on a rope attached to a wave&#10;&#10;Description automatically generated">
            <a:extLst>
              <a:ext uri="{FF2B5EF4-FFF2-40B4-BE49-F238E27FC236}">
                <a16:creationId xmlns:a16="http://schemas.microsoft.com/office/drawing/2014/main" id="{AF8D7381-4928-2C17-7C9D-D9633946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78882"/>
            <a:ext cx="8275028" cy="4365077"/>
          </a:xfrm>
          <a:noFill/>
        </p:spPr>
      </p:pic>
    </p:spTree>
    <p:extLst>
      <p:ext uri="{BB962C8B-B14F-4D97-AF65-F5344CB8AC3E}">
        <p14:creationId xmlns:p14="http://schemas.microsoft.com/office/powerpoint/2010/main" val="196032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C690-C7F8-DD49-99A6-6614805D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69125-0B02-8645-A89C-C65BB04CA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Detailed history</a:t>
            </a:r>
          </a:p>
          <a:p>
            <a:r>
              <a:rPr lang="en-US" dirty="0" err="1"/>
              <a:t>Pouchoscopy</a:t>
            </a:r>
            <a:r>
              <a:rPr lang="en-US" dirty="0"/>
              <a:t> &amp; Biopsies</a:t>
            </a:r>
          </a:p>
          <a:p>
            <a:r>
              <a:rPr lang="en-US" dirty="0"/>
              <a:t>Imaging:</a:t>
            </a:r>
          </a:p>
          <a:p>
            <a:pPr lvl="1"/>
            <a:r>
              <a:rPr lang="en-US" dirty="0"/>
              <a:t>CT Abdomen &amp; pelvis</a:t>
            </a:r>
          </a:p>
          <a:p>
            <a:pPr lvl="1"/>
            <a:r>
              <a:rPr lang="en-US" dirty="0"/>
              <a:t>Pelvic MRI</a:t>
            </a:r>
          </a:p>
          <a:p>
            <a:pPr lvl="1"/>
            <a:r>
              <a:rPr lang="en-US" dirty="0"/>
              <a:t>Contrast enema</a:t>
            </a:r>
          </a:p>
          <a:p>
            <a:pPr lvl="1"/>
            <a:r>
              <a:rPr lang="en-US" dirty="0" err="1"/>
              <a:t>Defaecogram</a:t>
            </a:r>
            <a:endParaRPr lang="en-US" dirty="0"/>
          </a:p>
          <a:p>
            <a:r>
              <a:rPr lang="en-US" dirty="0"/>
              <a:t>Examination under </a:t>
            </a:r>
            <a:r>
              <a:rPr lang="en-US" dirty="0" err="1"/>
              <a:t>anaesthesia</a:t>
            </a:r>
            <a:endParaRPr lang="en-US" dirty="0"/>
          </a:p>
          <a:p>
            <a:r>
              <a:rPr lang="en-US" dirty="0"/>
              <a:t>Manometry/ balloon expulsion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DF6F2-4BDA-F5D3-1A2E-AA42006600A8}"/>
              </a:ext>
            </a:extLst>
          </p:cNvPr>
          <p:cNvSpPr txBox="1"/>
          <p:nvPr/>
        </p:nvSpPr>
        <p:spPr>
          <a:xfrm>
            <a:off x="323528" y="4659982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Lan et al. Gastroenterology &amp; Hepatology; 2023(19):1</a:t>
            </a:r>
          </a:p>
        </p:txBody>
      </p:sp>
    </p:spTree>
    <p:extLst>
      <p:ext uri="{BB962C8B-B14F-4D97-AF65-F5344CB8AC3E}">
        <p14:creationId xmlns:p14="http://schemas.microsoft.com/office/powerpoint/2010/main" val="338401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414-AF54-0547-9D41-BDA9C383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Classification of common pouch disorders</a:t>
            </a:r>
          </a:p>
        </p:txBody>
      </p:sp>
      <p:pic>
        <p:nvPicPr>
          <p:cNvPr id="7" name="Content Placeholder 6" descr="A list of medical information&#10;&#10;Description automatically generated">
            <a:extLst>
              <a:ext uri="{FF2B5EF4-FFF2-40B4-BE49-F238E27FC236}">
                <a16:creationId xmlns:a16="http://schemas.microsoft.com/office/drawing/2014/main" id="{9712E708-F9B8-48F5-A0D7-02B3C49D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02" y="1200150"/>
            <a:ext cx="3122396" cy="32432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5542DD-114B-0CEF-7AFF-8179CEB895B4}"/>
              </a:ext>
            </a:extLst>
          </p:cNvPr>
          <p:cNvSpPr txBox="1"/>
          <p:nvPr/>
        </p:nvSpPr>
        <p:spPr>
          <a:xfrm>
            <a:off x="457200" y="4659982"/>
            <a:ext cx="45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Khan et al. </a:t>
            </a:r>
            <a:r>
              <a:rPr lang="en-ZA" sz="1200" i="1" dirty="0">
                <a:solidFill>
                  <a:schemeClr val="bg1"/>
                </a:solidFill>
                <a:effectLst/>
                <a:latin typeface="AdvOT8163c0db.I"/>
              </a:rPr>
              <a:t>Gastroenterology Report</a:t>
            </a:r>
            <a:r>
              <a:rPr lang="en-ZA" sz="1200" i="1" dirty="0">
                <a:solidFill>
                  <a:schemeClr val="bg1"/>
                </a:solidFill>
                <a:effectLst/>
                <a:latin typeface="AdvOTbf7bbdaa"/>
              </a:rPr>
              <a:t>, 6(4), 2018, 246–256 </a:t>
            </a:r>
            <a:endParaRPr lang="en-ZA" sz="1200" i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07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FS Primary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0F204B"/>
      </a:accent1>
      <a:accent2>
        <a:srgbClr val="A71930"/>
      </a:accent2>
      <a:accent3>
        <a:srgbClr val="00675A"/>
      </a:accent3>
      <a:accent4>
        <a:srgbClr val="490E6F"/>
      </a:accent4>
      <a:accent5>
        <a:srgbClr val="0039A7"/>
      </a:accent5>
      <a:accent6>
        <a:srgbClr val="EA8400"/>
      </a:accent6>
      <a:hlink>
        <a:srgbClr val="A71930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c6ec084a-b98f-4399-b421-8b05f7ba3a93">Afrikaans</Language>
    <lcf76f155ced4ddcb4097134ff3c332f xmlns="c6ec084a-b98f-4399-b421-8b05f7ba3a93">
      <Terms xmlns="http://schemas.microsoft.com/office/infopath/2007/PartnerControls"/>
    </lcf76f155ced4ddcb4097134ff3c332f>
    <Sort_x0020_order xmlns="c6ec084a-b98f-4399-b421-8b05f7ba3a93" xsi:nil="true"/>
    <TaxCatchAll xmlns="2e17b6d9-a30c-4ee1-b521-635a6477c378" xsi:nil="true"/>
    <Titel xmlns="c6ec084a-b98f-4399-b421-8b05f7ba3a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5C5E6CDE09C4EB40A0C0482D2EF3D" ma:contentTypeVersion="87" ma:contentTypeDescription="Create a new document." ma:contentTypeScope="" ma:versionID="c53c0caca4d7a6c40af9adac960413c4">
  <xsd:schema xmlns:xsd="http://www.w3.org/2001/XMLSchema" xmlns:xs="http://www.w3.org/2001/XMLSchema" xmlns:p="http://schemas.microsoft.com/office/2006/metadata/properties" xmlns:ns2="2e17b6d9-a30c-4ee1-b521-635a6477c378" xmlns:ns3="c6ec084a-b98f-4399-b421-8b05f7ba3a93" targetNamespace="http://schemas.microsoft.com/office/2006/metadata/properties" ma:root="true" ma:fieldsID="b405cfe3ad021d077f2f58e1dba6333a" ns2:_="" ns3:_="">
    <xsd:import namespace="2e17b6d9-a30c-4ee1-b521-635a6477c378"/>
    <xsd:import namespace="c6ec084a-b98f-4399-b421-8b05f7ba3a9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ort_x0020_order" minOccurs="0"/>
                <xsd:element ref="ns3:Language" minOccurs="0"/>
                <xsd:element ref="ns3:Tite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7b6d9-a30c-4ee1-b521-635a6477c37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e105e2bf-d8c5-4182-a752-8d28c4832cec}" ma:internalName="TaxCatchAll" ma:showField="CatchAllData" ma:web="2e17b6d9-a30c-4ee1-b521-635a6477c3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c084a-b98f-4399-b421-8b05f7ba3a93" elementFormDefault="qualified">
    <xsd:import namespace="http://schemas.microsoft.com/office/2006/documentManagement/types"/>
    <xsd:import namespace="http://schemas.microsoft.com/office/infopath/2007/PartnerControls"/>
    <xsd:element name="Sort_x0020_order" ma:index="11" nillable="true" ma:displayName="Sort Order" ma:internalName="Sort_x0020_order" ma:readOnly="false">
      <xsd:simpleType>
        <xsd:restriction base="dms:Text">
          <xsd:maxLength value="5"/>
        </xsd:restriction>
      </xsd:simpleType>
    </xsd:element>
    <xsd:element name="Language" ma:index="12" nillable="true" ma:displayName="Language" ma:default="Afrikaans" ma:format="Dropdown" ma:internalName="Language" ma:readOnly="false">
      <xsd:simpleType>
        <xsd:restriction base="dms:Choice">
          <xsd:enumeration value="Afrikaans"/>
          <xsd:enumeration value="Bilingual"/>
          <xsd:enumeration value="English"/>
        </xsd:restriction>
      </xsd:simpleType>
    </xsd:element>
    <xsd:element name="Titel" ma:index="13" nillable="true" ma:displayName="Titel" ma:internalName="Titel" ma:readOnly="false">
      <xsd:simpleType>
        <xsd:restriction base="dms:Text">
          <xsd:maxLength value="255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386c9f1-85a7-427c-99b8-c162cb69bd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4B077B-24E3-43FE-8824-5BAAAA977CC5}">
  <ds:schemaRefs>
    <ds:schemaRef ds:uri="http://schemas.microsoft.com/office/2006/metadata/properties"/>
    <ds:schemaRef ds:uri="http://schemas.microsoft.com/office/infopath/2007/PartnerControls"/>
    <ds:schemaRef ds:uri="c6ec084a-b98f-4399-b421-8b05f7ba3a93"/>
    <ds:schemaRef ds:uri="2e17b6d9-a30c-4ee1-b521-635a6477c378"/>
  </ds:schemaRefs>
</ds:datastoreItem>
</file>

<file path=customXml/itemProps2.xml><?xml version="1.0" encoding="utf-8"?>
<ds:datastoreItem xmlns:ds="http://schemas.openxmlformats.org/officeDocument/2006/customXml" ds:itemID="{071101D6-6CD4-4D4B-88BE-E8612E9C78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E72146-4451-4ED9-A2A6-F778CB4488F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3448F99-F5E9-4B69-AF62-4FCCF68233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7b6d9-a30c-4ee1-b521-635a6477c378"/>
    <ds:schemaRef ds:uri="c6ec084a-b98f-4399-b421-8b05f7ba3a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36013</TotalTime>
  <Words>770</Words>
  <Application>Microsoft Macintosh PowerPoint</Application>
  <PresentationFormat>On-screen Show (16:9)</PresentationFormat>
  <Paragraphs>124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AdvOT8163c0db.I</vt:lpstr>
      <vt:lpstr>AdvOTbf7bbdaa</vt:lpstr>
      <vt:lpstr>Aptos</vt:lpstr>
      <vt:lpstr>Arial</vt:lpstr>
      <vt:lpstr>Fira Sans</vt:lpstr>
      <vt:lpstr>Minion</vt:lpstr>
      <vt:lpstr>MyriadPro</vt:lpstr>
      <vt:lpstr>UniversLTStd</vt:lpstr>
      <vt:lpstr>Office Theme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Evaluation</vt:lpstr>
      <vt:lpstr>Classification of common pouch disorders</vt:lpstr>
      <vt:lpstr>Classification of common pouch disorders</vt:lpstr>
      <vt:lpstr>In a patient with pouch dysfunction</vt:lpstr>
      <vt:lpstr>Problems “proximal” to the pouch</vt:lpstr>
      <vt:lpstr>Pouch volvulus</vt:lpstr>
      <vt:lpstr>Rotated pouch/ mesentery</vt:lpstr>
      <vt:lpstr>Afferent limb stricture</vt:lpstr>
      <vt:lpstr>Afferent limb syndrome</vt:lpstr>
      <vt:lpstr>ALS Management</vt:lpstr>
      <vt:lpstr>SIBO</vt:lpstr>
      <vt:lpstr>Problems with the pouch body</vt:lpstr>
      <vt:lpstr>Prolapse</vt:lpstr>
      <vt:lpstr>Prolapse management</vt:lpstr>
      <vt:lpstr>Anastomotic complications</vt:lpstr>
      <vt:lpstr>Anastomotic leaks</vt:lpstr>
      <vt:lpstr>Pouch-anal leak management</vt:lpstr>
      <vt:lpstr>Tip of J- leak management</vt:lpstr>
      <vt:lpstr>Presacral sinus management</vt:lpstr>
      <vt:lpstr>PowerPoint Presentation</vt:lpstr>
      <vt:lpstr>Efferent limb syndrome/ Pouch outlet obstruction</vt:lpstr>
      <vt:lpstr>Causes</vt:lpstr>
      <vt:lpstr>Management</vt:lpstr>
      <vt:lpstr>Functional problems</vt:lpstr>
      <vt:lpstr>PowerPoint Presentation</vt:lpstr>
      <vt:lpstr>Pouch neoplasia</vt:lpstr>
      <vt:lpstr>Pouch complicaitons 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</dc:creator>
  <cp:lastModifiedBy>Gert Van der Merwe</cp:lastModifiedBy>
  <cp:revision>83</cp:revision>
  <dcterms:created xsi:type="dcterms:W3CDTF">2020-01-27T07:13:27Z</dcterms:created>
  <dcterms:modified xsi:type="dcterms:W3CDTF">2024-07-18T09:59:30Z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0x0101004055C5E6CDE09C4EB40A0C0482D2EF3D</vt:lpwstr>
  </property>
</Properties>
</file>