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63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6" r:id="rId15"/>
    <p:sldId id="277" r:id="rId16"/>
    <p:sldId id="282" r:id="rId17"/>
    <p:sldId id="278" r:id="rId18"/>
    <p:sldId id="288" r:id="rId19"/>
    <p:sldId id="284" r:id="rId20"/>
    <p:sldId id="283" r:id="rId21"/>
    <p:sldId id="280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/>
    <p:restoredTop sz="94453"/>
  </p:normalViewPr>
  <p:slideViewPr>
    <p:cSldViewPr snapToGrid="0" snapToObjects="1">
      <p:cViewPr varScale="1">
        <p:scale>
          <a:sx n="107" d="100"/>
          <a:sy n="107" d="100"/>
        </p:scale>
        <p:origin x="129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41AE49-D2A3-7B48-B8A3-DA1158278AA3}" type="datetimeFigureOut">
              <a:rPr lang="en-US" smtClean="0"/>
              <a:t>7/18/24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415B4C-D110-664F-8397-2655389DF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084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415B4C-D110-664F-8397-2655389DFCB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703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7304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227013" indent="-220663">
              <a:buClr>
                <a:schemeClr val="accent2"/>
              </a:buClr>
              <a:tabLst/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B94E18-E556-1C4A-813C-D9D60FE73B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082156" y="5052001"/>
            <a:ext cx="3125886" cy="182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68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227013" indent="-227013">
              <a:buClr>
                <a:schemeClr val="accent2"/>
              </a:buClr>
              <a:tabLst/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29950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349250" indent="-349250"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FE05817-974B-C440-ACD3-1099444000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5626DA-8544-4E39-BF97-4A6D319747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082156" y="5052001"/>
            <a:ext cx="3125886" cy="182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541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DB65791-B530-9E4C-AC2A-88AB8775ED08}"/>
              </a:ext>
            </a:extLst>
          </p:cNvPr>
          <p:cNvSpPr/>
          <p:nvPr userDrawn="1"/>
        </p:nvSpPr>
        <p:spPr>
          <a:xfrm>
            <a:off x="-7620" y="-7144"/>
            <a:ext cx="12207240" cy="34366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393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6C4294B-9E98-9449-81EA-DA05D5B55AB3}"/>
              </a:ext>
            </a:extLst>
          </p:cNvPr>
          <p:cNvSpPr/>
          <p:nvPr userDrawn="1"/>
        </p:nvSpPr>
        <p:spPr>
          <a:xfrm>
            <a:off x="-14288" y="-25003"/>
            <a:ext cx="7002779" cy="69080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559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0274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CCBC294-D3B1-3541-BCD5-AA21C2E44746}"/>
              </a:ext>
            </a:extLst>
          </p:cNvPr>
          <p:cNvSpPr/>
          <p:nvPr/>
        </p:nvSpPr>
        <p:spPr>
          <a:xfrm>
            <a:off x="-8626" y="0"/>
            <a:ext cx="12208246" cy="6874498"/>
          </a:xfrm>
          <a:prstGeom prst="rect">
            <a:avLst/>
          </a:prstGeom>
          <a:blipFill>
            <a:blip r:embed="rId2"/>
            <a:srcRect/>
            <a:stretch>
              <a:fillRect l="-10686" t="-21936" r="1" b="-927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9CBE81B-9890-D74B-A07D-E9588B4F30D1}"/>
              </a:ext>
            </a:extLst>
          </p:cNvPr>
          <p:cNvSpPr/>
          <p:nvPr/>
        </p:nvSpPr>
        <p:spPr>
          <a:xfrm>
            <a:off x="161495" y="1159952"/>
            <a:ext cx="6260570" cy="39543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2180AF-DCE6-8F4D-8AA9-5D692E1FA540}"/>
              </a:ext>
            </a:extLst>
          </p:cNvPr>
          <p:cNvSpPr txBox="1"/>
          <p:nvPr/>
        </p:nvSpPr>
        <p:spPr>
          <a:xfrm>
            <a:off x="634844" y="1644389"/>
            <a:ext cx="5313871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ILEORECTAL ANASTOMOSIS FOR  ULCERATIVE COLITIS: WHAT DOES THE DATA SAY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Presenter : Dr. Thiathu Ravele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83B62E-794A-1E40-9C40-E6FEFA653E6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618102" y="4198622"/>
            <a:ext cx="4589940" cy="267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250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80FE712-0CAA-4A62-BBC6-3ED3F888CD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953" y="920992"/>
            <a:ext cx="10591864" cy="171588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24E0E7A-31D7-46C5-ABE7-0F24D0306E96}"/>
              </a:ext>
            </a:extLst>
          </p:cNvPr>
          <p:cNvSpPr/>
          <p:nvPr/>
        </p:nvSpPr>
        <p:spPr>
          <a:xfrm>
            <a:off x="464287" y="3752764"/>
            <a:ext cx="684027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ZA" dirty="0"/>
              <a:t>1996-2010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ZA" dirty="0"/>
              <a:t>IRA-can be considered in selected patients(young female with no dysplasia)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ZA" dirty="0"/>
              <a:t>Cancer risk and  surveillance – Basil  Morson(1967) mucosal dysplasia as premalignant state and 6-12 months rectal biopsy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ZA" dirty="0"/>
              <a:t>Rectal function and QOL-Rupert et al –in 1959 –cause of failure preservation of rectosigmoid </a:t>
            </a:r>
          </a:p>
        </p:txBody>
      </p:sp>
    </p:spTree>
    <p:extLst>
      <p:ext uri="{BB962C8B-B14F-4D97-AF65-F5344CB8AC3E}">
        <p14:creationId xmlns:p14="http://schemas.microsoft.com/office/powerpoint/2010/main" val="3577577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4F48722-3896-4855-908A-CCCAF2640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26" y="1889626"/>
            <a:ext cx="11605348" cy="327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955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9414880-1447-411F-A12F-FBFCF37B6E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19" y="894841"/>
            <a:ext cx="11656562" cy="340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920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18990BEC-59A5-4922-A605-41E8258240E4}"/>
              </a:ext>
            </a:extLst>
          </p:cNvPr>
          <p:cNvSpPr/>
          <p:nvPr/>
        </p:nvSpPr>
        <p:spPr>
          <a:xfrm>
            <a:off x="800100" y="1632096"/>
            <a:ext cx="3102049" cy="22541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>
                <a:solidFill>
                  <a:srgbClr val="FF0000"/>
                </a:solidFill>
              </a:rPr>
              <a:t>Quality of life</a:t>
            </a:r>
          </a:p>
          <a:p>
            <a:pPr lvl="0" algn="ctr"/>
            <a:endParaRPr lang="en-US" dirty="0">
              <a:solidFill>
                <a:srgbClr val="FF0000"/>
              </a:solidFill>
            </a:endParaRPr>
          </a:p>
          <a:p>
            <a:pPr lvl="0"/>
            <a:r>
              <a:rPr lang="en-US" sz="1600" dirty="0">
                <a:solidFill>
                  <a:schemeClr val="bg1"/>
                </a:solidFill>
              </a:rPr>
              <a:t>-Sexual function</a:t>
            </a:r>
          </a:p>
          <a:p>
            <a:pPr lvl="0"/>
            <a:r>
              <a:rPr lang="en-US" sz="1600" dirty="0">
                <a:solidFill>
                  <a:schemeClr val="bg1"/>
                </a:solidFill>
              </a:rPr>
              <a:t>-Bowel function</a:t>
            </a:r>
          </a:p>
          <a:p>
            <a:pPr algn="ctr"/>
            <a:endParaRPr lang="en-ZA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3471C64-ACE3-42C2-B6DB-840E0E67F9C8}"/>
              </a:ext>
            </a:extLst>
          </p:cNvPr>
          <p:cNvSpPr/>
          <p:nvPr/>
        </p:nvSpPr>
        <p:spPr>
          <a:xfrm>
            <a:off x="4708450" y="170119"/>
            <a:ext cx="2775099" cy="20946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GB" sz="1600" dirty="0">
              <a:solidFill>
                <a:srgbClr val="FF0000"/>
              </a:solidFill>
            </a:endParaRPr>
          </a:p>
          <a:p>
            <a:pPr lvl="0" algn="ctr"/>
            <a:r>
              <a:rPr lang="en-GB" sz="1600" dirty="0">
                <a:solidFill>
                  <a:srgbClr val="FF0000"/>
                </a:solidFill>
              </a:rPr>
              <a:t>Cancer risk </a:t>
            </a:r>
          </a:p>
          <a:p>
            <a:pPr lvl="0" algn="ctr"/>
            <a:endParaRPr lang="en-GB" sz="1400" dirty="0">
              <a:solidFill>
                <a:srgbClr val="FF0000"/>
              </a:solidFill>
            </a:endParaRPr>
          </a:p>
          <a:p>
            <a:pPr lvl="0" algn="ctr"/>
            <a:r>
              <a:rPr lang="en-GB" sz="1400" dirty="0"/>
              <a:t>&lt;5% in 10years</a:t>
            </a:r>
          </a:p>
          <a:p>
            <a:pPr lvl="0" algn="ctr"/>
            <a:r>
              <a:rPr lang="en-GB" sz="1400" dirty="0"/>
              <a:t>Oder age and &gt; 10years after diagnosis  </a:t>
            </a:r>
          </a:p>
          <a:p>
            <a:pPr lvl="0" algn="ctr"/>
            <a:r>
              <a:rPr lang="en-GB" sz="1400" dirty="0"/>
              <a:t>Dysplasia</a:t>
            </a:r>
          </a:p>
          <a:p>
            <a:pPr lvl="0" algn="ctr"/>
            <a:r>
              <a:rPr lang="en-GB" sz="1400" dirty="0"/>
              <a:t>PSC</a:t>
            </a:r>
          </a:p>
          <a:p>
            <a:pPr algn="ctr"/>
            <a:endParaRPr lang="en-ZA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FF94FC0-2103-42A1-B5E5-73CCFB435834}"/>
              </a:ext>
            </a:extLst>
          </p:cNvPr>
          <p:cNvSpPr/>
          <p:nvPr/>
        </p:nvSpPr>
        <p:spPr>
          <a:xfrm>
            <a:off x="8220742" y="1536403"/>
            <a:ext cx="3102049" cy="23497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Post operative complication</a:t>
            </a:r>
          </a:p>
          <a:p>
            <a:pPr algn="ctr"/>
            <a:r>
              <a:rPr lang="en-GB" dirty="0">
                <a:solidFill>
                  <a:schemeClr val="bg1"/>
                </a:solidFill>
              </a:rPr>
              <a:t>Anastomotic leak/fistula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ZA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B305E40-1AE4-4446-B476-89C3339A3619}"/>
              </a:ext>
            </a:extLst>
          </p:cNvPr>
          <p:cNvSpPr/>
          <p:nvPr/>
        </p:nvSpPr>
        <p:spPr>
          <a:xfrm>
            <a:off x="1127051" y="4476303"/>
            <a:ext cx="3386470" cy="22541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>
                <a:solidFill>
                  <a:srgbClr val="FF0000"/>
                </a:solidFill>
              </a:rPr>
              <a:t>Surveillance</a:t>
            </a:r>
          </a:p>
          <a:p>
            <a:pPr lvl="0" algn="ctr"/>
            <a:endParaRPr lang="en-US" dirty="0">
              <a:solidFill>
                <a:srgbClr val="FF0000"/>
              </a:solidFill>
            </a:endParaRPr>
          </a:p>
          <a:p>
            <a:pPr lvl="0"/>
            <a:r>
              <a:rPr lang="en-US" sz="1600" dirty="0">
                <a:solidFill>
                  <a:schemeClr val="bg1"/>
                </a:solidFill>
              </a:rPr>
              <a:t>-flexible sigmoidoscopy to detect </a:t>
            </a:r>
          </a:p>
          <a:p>
            <a:pPr lvl="0"/>
            <a:r>
              <a:rPr lang="en-US" sz="1600" dirty="0">
                <a:solidFill>
                  <a:schemeClr val="bg1"/>
                </a:solidFill>
              </a:rPr>
              <a:t>-Dysplasia or cancer  </a:t>
            </a:r>
          </a:p>
          <a:p>
            <a:pPr algn="ctr"/>
            <a:endParaRPr lang="en-ZA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2176088-FE5D-4F14-ADB7-A9EE0DD1A861}"/>
              </a:ext>
            </a:extLst>
          </p:cNvPr>
          <p:cNvSpPr/>
          <p:nvPr/>
        </p:nvSpPr>
        <p:spPr>
          <a:xfrm>
            <a:off x="7522535" y="4476303"/>
            <a:ext cx="3386470" cy="23497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Failure rate</a:t>
            </a:r>
          </a:p>
          <a:p>
            <a:pPr algn="ctr"/>
            <a:r>
              <a:rPr lang="en-GB" dirty="0">
                <a:solidFill>
                  <a:schemeClr val="bg1"/>
                </a:solidFill>
              </a:rPr>
              <a:t>Need for defunctioning ileostomy/completion proctectomy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</a:rPr>
              <a:t>Cancer</a:t>
            </a:r>
            <a:r>
              <a:rPr lang="en-GB" sz="1600" dirty="0">
                <a:solidFill>
                  <a:srgbClr val="FF0000"/>
                </a:solidFill>
              </a:rPr>
              <a:t> </a:t>
            </a:r>
            <a:r>
              <a:rPr lang="en-GB" sz="1600" dirty="0"/>
              <a:t>or intractable proctitis  </a:t>
            </a:r>
          </a:p>
          <a:p>
            <a:pPr algn="ctr"/>
            <a:endParaRPr lang="en-ZA" dirty="0"/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F67D006A-85AB-4FA9-A531-DB4623B1A1E7}"/>
              </a:ext>
            </a:extLst>
          </p:cNvPr>
          <p:cNvSpPr/>
          <p:nvPr/>
        </p:nvSpPr>
        <p:spPr>
          <a:xfrm>
            <a:off x="4513521" y="3019647"/>
            <a:ext cx="2775098" cy="1727788"/>
          </a:xfrm>
          <a:prstGeom prst="cloud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1"/>
                </a:solidFill>
              </a:rPr>
              <a:t>IRA</a:t>
            </a:r>
            <a:endParaRPr lang="en-ZA" sz="5400" b="1" dirty="0">
              <a:solidFill>
                <a:schemeClr val="accent1"/>
              </a:solidFill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A252880-00D3-46F0-8068-4303C9A51FC7}"/>
              </a:ext>
            </a:extLst>
          </p:cNvPr>
          <p:cNvCxnSpPr/>
          <p:nvPr/>
        </p:nvCxnSpPr>
        <p:spPr>
          <a:xfrm flipH="1" flipV="1">
            <a:off x="3902149" y="3019647"/>
            <a:ext cx="611371" cy="2020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65D2C3E-B19A-4E28-9239-AB382C7DAD7B}"/>
              </a:ext>
            </a:extLst>
          </p:cNvPr>
          <p:cNvCxnSpPr>
            <a:cxnSpLocks/>
          </p:cNvCxnSpPr>
          <p:nvPr/>
        </p:nvCxnSpPr>
        <p:spPr>
          <a:xfrm flipV="1">
            <a:off x="6010939" y="2248786"/>
            <a:ext cx="0" cy="6751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6A24087-D9B4-4D05-A9D2-79CEC89C51EA}"/>
              </a:ext>
            </a:extLst>
          </p:cNvPr>
          <p:cNvCxnSpPr/>
          <p:nvPr/>
        </p:nvCxnSpPr>
        <p:spPr>
          <a:xfrm flipV="1">
            <a:off x="7522535" y="3221665"/>
            <a:ext cx="698207" cy="2073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7D8D8B2-54F5-427B-AC4C-D027C4264FB2}"/>
              </a:ext>
            </a:extLst>
          </p:cNvPr>
          <p:cNvCxnSpPr/>
          <p:nvPr/>
        </p:nvCxnSpPr>
        <p:spPr>
          <a:xfrm flipH="1">
            <a:off x="4513520" y="4635795"/>
            <a:ext cx="477578" cy="4784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110BC8F-64D1-4DBF-9214-9A24F6D3B283}"/>
              </a:ext>
            </a:extLst>
          </p:cNvPr>
          <p:cNvCxnSpPr/>
          <p:nvPr/>
        </p:nvCxnSpPr>
        <p:spPr>
          <a:xfrm>
            <a:off x="6911163" y="4476303"/>
            <a:ext cx="611372" cy="5316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06025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A82342-0000-4C4F-82E7-69006FCF9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35" y="999462"/>
            <a:ext cx="6456146" cy="47719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76A018-7A55-4A06-94BF-738C02CC6E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6090" y="923764"/>
            <a:ext cx="5425910" cy="454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5873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15B1054-7963-4BB5-8207-85F613A91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607" y="1129887"/>
            <a:ext cx="11086785" cy="135813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3B2C453-A648-4DB4-B4B6-1246BFC87972}"/>
              </a:ext>
            </a:extLst>
          </p:cNvPr>
          <p:cNvSpPr/>
          <p:nvPr/>
        </p:nvSpPr>
        <p:spPr>
          <a:xfrm>
            <a:off x="0" y="3978234"/>
            <a:ext cx="7272669" cy="19476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143 patients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1996-2006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IRA has  overall better function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In selected patient has a role  and strict endoscopic surveillance  very important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214124-AAD2-4909-84AD-BC6003D34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7219" y="3744110"/>
            <a:ext cx="2371059" cy="2371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5847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8EEDE63-A792-4EAB-BFA2-4394D596AE36}"/>
              </a:ext>
            </a:extLst>
          </p:cNvPr>
          <p:cNvSpPr/>
          <p:nvPr/>
        </p:nvSpPr>
        <p:spPr>
          <a:xfrm>
            <a:off x="102781" y="3549316"/>
            <a:ext cx="679131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1972-2019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183 patients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IRA failure rate  25% and 35% at 5years and 10years respectively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Rectal cancer 3% and 6% at 10years and 15years respectively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IRA remain restorative option after colectomy in ulcerative colitis, even if the failure rate raises concern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Surveillance endoscopy mandatory</a:t>
            </a:r>
          </a:p>
        </p:txBody>
      </p:sp>
      <p:pic>
        <p:nvPicPr>
          <p:cNvPr id="6" name="Picture 5" descr="A close-up of a white background&#10;&#10;Description automatically generated">
            <a:extLst>
              <a:ext uri="{FF2B5EF4-FFF2-40B4-BE49-F238E27FC236}">
                <a16:creationId xmlns:a16="http://schemas.microsoft.com/office/drawing/2014/main" id="{46816F48-EC68-6A68-F2C0-F736C34F42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465" y="380814"/>
            <a:ext cx="11008895" cy="2071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4098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B9A27F3-F585-4A22-9482-1A5B9BEB60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140" y="350145"/>
            <a:ext cx="10520985" cy="209226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8EEDE63-A792-4EAB-BFA2-4394D596AE36}"/>
              </a:ext>
            </a:extLst>
          </p:cNvPr>
          <p:cNvSpPr/>
          <p:nvPr/>
        </p:nvSpPr>
        <p:spPr>
          <a:xfrm>
            <a:off x="421758" y="4072568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1960-2014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IRA failure rate 27% and 40% at 10 and 20years respectively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Median survival without IRA failure 26.8years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Failure is higher if IRA done for  refractory disease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19152D-DA3F-4FFC-9093-CC20D2C5AC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1771" y="4156416"/>
            <a:ext cx="4917447" cy="1945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6449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8EEDE63-A792-4EAB-BFA2-4394D596AE36}"/>
              </a:ext>
            </a:extLst>
          </p:cNvPr>
          <p:cNvSpPr/>
          <p:nvPr/>
        </p:nvSpPr>
        <p:spPr>
          <a:xfrm>
            <a:off x="421758" y="4072568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IRA less invasive compared to IPAAA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Less complication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No pelvic dissection so less pelvic nerve injury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Preserve fertility in young female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Cumulative cancer risk 6-14% and 4.2 respectively</a:t>
            </a:r>
          </a:p>
        </p:txBody>
      </p:sp>
      <p:pic>
        <p:nvPicPr>
          <p:cNvPr id="5" name="Picture 4" descr="A close-up of a white background&#10;&#10;Description automatically generated">
            <a:extLst>
              <a:ext uri="{FF2B5EF4-FFF2-40B4-BE49-F238E27FC236}">
                <a16:creationId xmlns:a16="http://schemas.microsoft.com/office/drawing/2014/main" id="{C5C591E6-1C75-FF4F-123B-6346920847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321" y="281764"/>
            <a:ext cx="10260418" cy="210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1315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0D18F-BB05-0092-AB9C-264881C5C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F2FAB-491E-538A-ED58-557CA1F49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378" y="1251284"/>
            <a:ext cx="11209421" cy="4925679"/>
          </a:xfrm>
        </p:spPr>
        <p:txBody>
          <a:bodyPr>
            <a:normAutofit/>
          </a:bodyPr>
          <a:lstStyle/>
          <a:p>
            <a:r>
              <a:rPr lang="en-ZA" b="0" i="0" u="none" strike="noStrike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Today IPAA is the gold standard</a:t>
            </a:r>
          </a:p>
          <a:p>
            <a:r>
              <a:rPr lang="en-ZA" b="0" i="0" u="none" strike="noStrike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IRA is indicated in selected patients with normal sphincter tone, absence of severe perineal disease, rectum does not actively involve by the disease, absence of dysplasia or cancer. </a:t>
            </a:r>
          </a:p>
          <a:p>
            <a:r>
              <a:rPr lang="en-ZA" dirty="0">
                <a:solidFill>
                  <a:srgbClr val="212121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I</a:t>
            </a:r>
            <a:r>
              <a:rPr lang="en-ZA" b="0" i="0" u="none" strike="noStrike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n patients who refuse an ileostomy, and it can be proposed as a possible interim procedure in young women,</a:t>
            </a:r>
          </a:p>
          <a:p>
            <a:r>
              <a:rPr lang="en-ZA" dirty="0">
                <a:solidFill>
                  <a:srgbClr val="212121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N</a:t>
            </a:r>
            <a:r>
              <a:rPr lang="en-ZA" b="0" i="0" u="none" strike="noStrike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o need a pelvic dissection and because the risk of infertility is minimal or absent when compared to IPAA. </a:t>
            </a:r>
          </a:p>
          <a:p>
            <a:r>
              <a:rPr lang="en-ZA" dirty="0">
                <a:solidFill>
                  <a:srgbClr val="212121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P</a:t>
            </a:r>
            <a:r>
              <a:rPr lang="en-ZA" b="0" i="0" u="none" strike="noStrike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atients undergoing IRA must be adequately informed about the risk of recurrent proctitis, cancer, </a:t>
            </a:r>
          </a:p>
          <a:p>
            <a:r>
              <a:rPr lang="en-ZA" dirty="0">
                <a:solidFill>
                  <a:srgbClr val="212121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S</a:t>
            </a:r>
            <a:r>
              <a:rPr lang="en-ZA" b="0" i="0" u="none" strike="noStrike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urveillance with annual endoscopy with rectal biopsies.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715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01AC7-BE82-7D4C-BFEB-C4D02032A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060" y="818582"/>
            <a:ext cx="6355080" cy="1325563"/>
          </a:xfrm>
        </p:spPr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A3797EB-075C-C847-9BC6-1EB8398FB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" y="1825625"/>
            <a:ext cx="6355080" cy="4351338"/>
          </a:xfrm>
        </p:spPr>
        <p:txBody>
          <a:bodyPr/>
          <a:lstStyle/>
          <a:p>
            <a:pPr marL="457200" lvl="0" indent="-457200">
              <a:lnSpc>
                <a:spcPct val="100000"/>
              </a:lnSpc>
              <a:buClr>
                <a:srgbClr val="9BAFB5"/>
              </a:buClr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000000">
                    <a:lumMod val="85000"/>
                    <a:lumOff val="15000"/>
                  </a:srgbClr>
                </a:solidFill>
                <a:latin typeface="Gill Sans MT" panose="020B0502020104020203"/>
              </a:rPr>
              <a:t>Introduction </a:t>
            </a:r>
          </a:p>
          <a:p>
            <a:pPr marL="457200" lvl="0" indent="-457200">
              <a:lnSpc>
                <a:spcPct val="100000"/>
              </a:lnSpc>
              <a:buClr>
                <a:srgbClr val="9BAFB5"/>
              </a:buClr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000000">
                    <a:lumMod val="85000"/>
                    <a:lumOff val="15000"/>
                  </a:srgbClr>
                </a:solidFill>
                <a:latin typeface="Gill Sans MT" panose="020B0502020104020203"/>
              </a:rPr>
              <a:t>Indication of </a:t>
            </a:r>
            <a:r>
              <a:rPr lang="en-US" sz="3200">
                <a:solidFill>
                  <a:srgbClr val="000000">
                    <a:lumMod val="85000"/>
                    <a:lumOff val="15000"/>
                  </a:srgbClr>
                </a:solidFill>
                <a:latin typeface="Gill Sans MT" panose="020B0502020104020203"/>
              </a:rPr>
              <a:t>surgery </a:t>
            </a:r>
            <a:endParaRPr lang="en-US" sz="3200" dirty="0">
              <a:solidFill>
                <a:srgbClr val="000000">
                  <a:lumMod val="85000"/>
                  <a:lumOff val="15000"/>
                </a:srgbClr>
              </a:solidFill>
              <a:latin typeface="Gill Sans MT" panose="020B0502020104020203"/>
            </a:endParaRPr>
          </a:p>
          <a:p>
            <a:pPr marL="457200" lvl="0" indent="-457200">
              <a:lnSpc>
                <a:spcPct val="100000"/>
              </a:lnSpc>
              <a:buClr>
                <a:srgbClr val="9BAFB5"/>
              </a:buClr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000000">
                    <a:lumMod val="85000"/>
                    <a:lumOff val="15000"/>
                  </a:srgbClr>
                </a:solidFill>
                <a:latin typeface="Gill Sans MT" panose="020B0502020104020203"/>
              </a:rPr>
              <a:t>Surgery emergency vs Elective</a:t>
            </a:r>
          </a:p>
          <a:p>
            <a:pPr marL="457200" lvl="0" indent="-457200">
              <a:lnSpc>
                <a:spcPct val="100000"/>
              </a:lnSpc>
              <a:buClr>
                <a:srgbClr val="9BAFB5"/>
              </a:buClr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000000">
                    <a:lumMod val="85000"/>
                    <a:lumOff val="15000"/>
                  </a:srgbClr>
                </a:solidFill>
                <a:latin typeface="Gill Sans MT" panose="020B0502020104020203"/>
              </a:rPr>
              <a:t>Evidence 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6D26AF-41FE-4781-9B76-7EE21CA57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8940" y="1415948"/>
            <a:ext cx="4866167" cy="3495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6050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38076-3513-5FC6-345C-2FE856E11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4A28A3-42E8-8CC5-3319-5E1DD3940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15189"/>
            <a:ext cx="11353800" cy="4961774"/>
          </a:xfrm>
        </p:spPr>
        <p:txBody>
          <a:bodyPr/>
          <a:lstStyle/>
          <a:p>
            <a:r>
              <a:rPr lang="en-US" sz="1800" dirty="0"/>
              <a:t>1.</a:t>
            </a:r>
            <a:r>
              <a:rPr lang="en-ZA" sz="1800" dirty="0">
                <a:effectLst/>
                <a:latin typeface="AdvOT0d516f6c"/>
              </a:rPr>
              <a:t> Dai N, Haidar O, Askari A, Segal JP. Colectomy rates in ulcerative colitis: a systematic review and meta-analysis. </a:t>
            </a:r>
            <a:r>
              <a:rPr lang="en-ZA" sz="1800" dirty="0">
                <a:effectLst/>
                <a:latin typeface="AdvOT374f033f.I"/>
              </a:rPr>
              <a:t>Dig Liver Dis </a:t>
            </a:r>
            <a:r>
              <a:rPr lang="en-ZA" sz="1800" dirty="0">
                <a:effectLst/>
                <a:latin typeface="AdvOT0d516f6c"/>
              </a:rPr>
              <a:t>2023;</a:t>
            </a:r>
            <a:r>
              <a:rPr lang="en-ZA" sz="1800" dirty="0">
                <a:effectLst/>
                <a:latin typeface="AdvOTa3d784f0.B"/>
              </a:rPr>
              <a:t>55</a:t>
            </a:r>
            <a:r>
              <a:rPr lang="en-ZA" sz="1800" dirty="0">
                <a:effectLst/>
                <a:latin typeface="AdvOT0d516f6c"/>
              </a:rPr>
              <a:t>: 13</a:t>
            </a:r>
            <a:r>
              <a:rPr lang="en-ZA" sz="1800" dirty="0">
                <a:effectLst/>
                <a:latin typeface="AdvOT0d516f6c+20"/>
              </a:rPr>
              <a:t>–</a:t>
            </a:r>
            <a:endParaRPr lang="en-US" sz="1800" dirty="0"/>
          </a:p>
          <a:p>
            <a:r>
              <a:rPr lang="en-US" sz="1800" dirty="0"/>
              <a:t>2.</a:t>
            </a:r>
            <a:r>
              <a:rPr lang="en-ZA" sz="1800" dirty="0">
                <a:latin typeface="AdvOT0d516f6c"/>
              </a:rPr>
              <a:t> Berghog Hermanson M, de la Croix H et al, ileorectal anastomosis in ulcerative colitis, long term outcome, failure and cancer risk at  tertiary centre, colorectal dis 2022;24:1535-1547 </a:t>
            </a:r>
            <a:endParaRPr lang="en-US" sz="1800" dirty="0"/>
          </a:p>
          <a:p>
            <a:r>
              <a:rPr lang="en-US" sz="1800" dirty="0"/>
              <a:t>3.</a:t>
            </a:r>
            <a:r>
              <a:rPr lang="en-ZA" sz="1800" dirty="0">
                <a:latin typeface="AdvOT0d516f6c"/>
              </a:rPr>
              <a:t> Mann CC, colectomy and ileorectal anastomosis in ulcerative colitis, world J surg 1998 ;12:155-159</a:t>
            </a:r>
            <a:endParaRPr lang="en-US" sz="1800" dirty="0"/>
          </a:p>
          <a:p>
            <a:r>
              <a:rPr lang="en-US" sz="1800" dirty="0"/>
              <a:t>4.Aylett SO, Diffuse ulcerative colitis and its treatment by ileorectal anastomosis. Dis colon rectum 37:503-501</a:t>
            </a:r>
          </a:p>
          <a:p>
            <a:r>
              <a:rPr lang="en-US" sz="1800" dirty="0"/>
              <a:t>5.Abdalla M, Norblad M, Olsson M et al, anorectal function after ileorectal anastomosis is better than pouch in selected ulcerative colitis, Dig Dis Sci 2020;65:250-259</a:t>
            </a:r>
          </a:p>
          <a:p>
            <a:r>
              <a:rPr lang="en-US" sz="1800" dirty="0"/>
              <a:t>6.Da luz Morreira A , Kiran RP , Lavery I , clinical outcome of ileorectal anastomosis for ulcerative colitis .Br J surg 2010;97(1):65-69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245656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D356F-14E6-49CB-BB9D-CA6C690C2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880" y="66549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The End</a:t>
            </a:r>
            <a:endParaRPr lang="en-ZA" sz="44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52A0533-3C39-4075-9385-E2246859BB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1307" y="1591709"/>
            <a:ext cx="7000916" cy="393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884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BD061-98F0-4E1A-8614-DD6BC0A24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Introduction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37AC12-4D64-4CC2-83BA-6C0D4ADE66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938151"/>
            <a:ext cx="11353800" cy="4156363"/>
          </a:xfrm>
        </p:spPr>
        <p:txBody>
          <a:bodyPr>
            <a:normAutofit fontScale="85000" lnSpcReduction="10000"/>
          </a:bodyPr>
          <a:lstStyle/>
          <a:p>
            <a:pPr algn="just"/>
            <a:endParaRPr lang="en-US" dirty="0">
              <a:solidFill>
                <a:schemeClr val="tx1"/>
              </a:solidFill>
            </a:endParaRPr>
          </a:p>
          <a:p>
            <a:pPr algn="just"/>
            <a:endParaRPr lang="en-US" dirty="0">
              <a:solidFill>
                <a:schemeClr val="tx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Ulcerative colitis is primarily treated by medical therapy, but surgery may be required in patient with refractory to medical therapy and complication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IRA-was first described in 1950s by Stanley Aylett became the leading proponent of the procedure to avoid permanent stoma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Proportion of patient requiring colectomy for acute severe ulcerative colitis estimated to be 10% at ten years after diagnosis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Still concern about  remaining rectum and high failure rate due to persistent proctitis and fear of dysplasia and cancer developing has led to abandonment of IRA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Comparative analysis of patient  in  UK and Sweeden ulcerative colitis found that IRA accounted 7.7% and 59% of all restorative procedure 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Data from centers using IRA –safe with functionality and risk of failure comparable to IPAA</a:t>
            </a:r>
          </a:p>
          <a:p>
            <a:pPr algn="just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540514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8B8914-C97D-4C15-8A6E-2203990AE7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2995028"/>
          </a:xfrm>
        </p:spPr>
        <p:txBody>
          <a:bodyPr/>
          <a:lstStyle/>
          <a:p>
            <a:pPr algn="ctr"/>
            <a:r>
              <a:rPr lang="en-US" b="1" u="sng" dirty="0">
                <a:solidFill>
                  <a:schemeClr val="tx1"/>
                </a:solidFill>
              </a:rPr>
              <a:t>Advantages</a:t>
            </a:r>
          </a:p>
          <a:p>
            <a:pPr algn="ctr"/>
            <a:endParaRPr lang="en-US" sz="1200" b="1" u="sng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Less complicated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Less frequent bowel movement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Non pelvic surgery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Preserve fertility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Avoidance of permanent stoma</a:t>
            </a:r>
          </a:p>
          <a:p>
            <a:pPr algn="ctr"/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DECCC0B-8DFF-4B3B-B2FE-89A28E954E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598042" cy="2995028"/>
          </a:xfrm>
        </p:spPr>
        <p:txBody>
          <a:bodyPr/>
          <a:lstStyle/>
          <a:p>
            <a:pPr algn="ctr"/>
            <a:r>
              <a:rPr lang="en-US" b="1" u="sng" dirty="0">
                <a:solidFill>
                  <a:schemeClr val="tx1"/>
                </a:solidFill>
              </a:rPr>
              <a:t>Disadvantages</a:t>
            </a:r>
          </a:p>
          <a:p>
            <a:pPr algn="ctr"/>
            <a:r>
              <a:rPr lang="en-US" b="1" u="sng" dirty="0">
                <a:solidFill>
                  <a:schemeClr val="tx1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ꭓ"/>
            </a:pPr>
            <a:r>
              <a:rPr lang="en-US" dirty="0">
                <a:solidFill>
                  <a:schemeClr val="tx1"/>
                </a:solidFill>
              </a:rPr>
              <a:t>Proctitis</a:t>
            </a:r>
          </a:p>
          <a:p>
            <a:pPr marL="342900" indent="-342900">
              <a:buFont typeface="Arial" panose="020B0604020202020204" pitchFamily="34" charset="0"/>
              <a:buChar char="ꭓ"/>
            </a:pPr>
            <a:r>
              <a:rPr lang="en-US" dirty="0">
                <a:solidFill>
                  <a:schemeClr val="tx1"/>
                </a:solidFill>
              </a:rPr>
              <a:t>Need for anti-inflammatory medication</a:t>
            </a:r>
          </a:p>
          <a:p>
            <a:pPr marL="342900" indent="-342900">
              <a:buFont typeface="Arial" panose="020B0604020202020204" pitchFamily="34" charset="0"/>
              <a:buChar char="ꭓ"/>
            </a:pPr>
            <a:r>
              <a:rPr lang="en-US" dirty="0">
                <a:solidFill>
                  <a:schemeClr val="tx1"/>
                </a:solidFill>
              </a:rPr>
              <a:t>Need for surveillance –cancer risk</a:t>
            </a:r>
          </a:p>
          <a:p>
            <a:endParaRPr lang="en-ZA" b="1" u="sng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AE824D-7AEB-4D1B-BDA8-21D7628F4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Advantages &amp; Disadvantages of IRA</a:t>
            </a:r>
            <a:endParaRPr lang="en-ZA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82DB13-F5B1-43FB-85C8-CEF026BFBA13}"/>
              </a:ext>
            </a:extLst>
          </p:cNvPr>
          <p:cNvCxnSpPr/>
          <p:nvPr/>
        </p:nvCxnSpPr>
        <p:spPr>
          <a:xfrm>
            <a:off x="5762847" y="1616149"/>
            <a:ext cx="0" cy="37639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5848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B41FF-482D-4F4D-8391-0D18EC907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Indication of surgery </a:t>
            </a:r>
            <a:endParaRPr lang="en-ZA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6BB83F0-B938-449F-9C3C-05E0932890B5}"/>
              </a:ext>
            </a:extLst>
          </p:cNvPr>
          <p:cNvSpPr/>
          <p:nvPr/>
        </p:nvSpPr>
        <p:spPr>
          <a:xfrm>
            <a:off x="4820093" y="1254753"/>
            <a:ext cx="2551813" cy="122806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When to offer IRA :</a:t>
            </a:r>
            <a:endParaRPr lang="en-ZA" sz="2400" b="1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0662B1-F74C-48C3-8679-D734CD2E0231}"/>
              </a:ext>
            </a:extLst>
          </p:cNvPr>
          <p:cNvSpPr/>
          <p:nvPr/>
        </p:nvSpPr>
        <p:spPr>
          <a:xfrm>
            <a:off x="1093381" y="2955852"/>
            <a:ext cx="3861392" cy="23178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2"/>
                </a:solidFill>
              </a:rPr>
              <a:t>Emergency surgery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Colonic perforation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Massive LGITB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Toxic megacolon</a:t>
            </a:r>
          </a:p>
          <a:p>
            <a:pPr algn="ctr"/>
            <a:endParaRPr lang="en-ZA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E91EA91-05ED-4D8D-9A1B-ABC1C180BC0C}"/>
              </a:ext>
            </a:extLst>
          </p:cNvPr>
          <p:cNvSpPr/>
          <p:nvPr/>
        </p:nvSpPr>
        <p:spPr>
          <a:xfrm>
            <a:off x="6914706" y="2955852"/>
            <a:ext cx="4345173" cy="23178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2"/>
                </a:solidFill>
              </a:rPr>
              <a:t>Elective surgery </a:t>
            </a:r>
          </a:p>
          <a:p>
            <a:pPr algn="ctr"/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Chronic active disease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Steroid dependent disease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Stricture formation without obstruction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Dysplasia with associated mass</a:t>
            </a:r>
          </a:p>
          <a:p>
            <a:pPr algn="ctr"/>
            <a:endParaRPr lang="en-ZA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88CCB81-620D-49A6-A194-26D70B27A428}"/>
              </a:ext>
            </a:extLst>
          </p:cNvPr>
          <p:cNvCxnSpPr>
            <a:cxnSpLocks/>
          </p:cNvCxnSpPr>
          <p:nvPr/>
        </p:nvCxnSpPr>
        <p:spPr>
          <a:xfrm flipH="1">
            <a:off x="4072269" y="2078665"/>
            <a:ext cx="747824" cy="6645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C3B1686-862D-4687-9B19-711400CC821C}"/>
              </a:ext>
            </a:extLst>
          </p:cNvPr>
          <p:cNvCxnSpPr/>
          <p:nvPr/>
        </p:nvCxnSpPr>
        <p:spPr>
          <a:xfrm>
            <a:off x="7361274" y="2105247"/>
            <a:ext cx="839973" cy="6379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6580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7EB52-A7F7-4EA0-B385-8C71D3A9D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Which patients not suitable for IRA</a:t>
            </a:r>
            <a:br>
              <a:rPr lang="en-US" dirty="0"/>
            </a:br>
            <a:endParaRPr lang="en-ZA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96EBAFA-019A-E32D-9167-A74491CE285B}"/>
              </a:ext>
            </a:extLst>
          </p:cNvPr>
          <p:cNvSpPr/>
          <p:nvPr/>
        </p:nvSpPr>
        <p:spPr>
          <a:xfrm>
            <a:off x="2980706" y="1690688"/>
            <a:ext cx="5652655" cy="403321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dirty="0">
                <a:solidFill>
                  <a:schemeClr val="bg1"/>
                </a:solidFill>
              </a:rPr>
              <a:t>Severe proctitis</a:t>
            </a:r>
          </a:p>
          <a:p>
            <a:r>
              <a:rPr lang="en-ZA" dirty="0">
                <a:solidFill>
                  <a:schemeClr val="bg1"/>
                </a:solidFill>
              </a:rPr>
              <a:t>Poor rectal compliance</a:t>
            </a:r>
          </a:p>
          <a:p>
            <a:r>
              <a:rPr lang="en-ZA" dirty="0">
                <a:solidFill>
                  <a:schemeClr val="bg1"/>
                </a:solidFill>
              </a:rPr>
              <a:t>Faecal incontinence</a:t>
            </a:r>
          </a:p>
          <a:p>
            <a:r>
              <a:rPr lang="en-ZA" dirty="0">
                <a:solidFill>
                  <a:schemeClr val="bg1"/>
                </a:solidFill>
              </a:rPr>
              <a:t>Anoperineal disease</a:t>
            </a:r>
          </a:p>
          <a:p>
            <a:r>
              <a:rPr lang="en-ZA" dirty="0">
                <a:solidFill>
                  <a:schemeClr val="bg1"/>
                </a:solidFill>
              </a:rPr>
              <a:t>Presence of dysplasia or carcinoma</a:t>
            </a:r>
          </a:p>
          <a:p>
            <a:r>
              <a:rPr lang="en-ZA" dirty="0">
                <a:solidFill>
                  <a:schemeClr val="bg1"/>
                </a:solidFill>
              </a:rPr>
              <a:t>Poor nutritional status</a:t>
            </a:r>
          </a:p>
          <a:p>
            <a:r>
              <a:rPr lang="en-ZA" dirty="0">
                <a:solidFill>
                  <a:schemeClr val="bg1"/>
                </a:solidFill>
              </a:rPr>
              <a:t>UC with PSC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92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A6721-DCB0-4BEC-8B2F-C14A59B02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dirty="0"/>
              <a:t>Emergency surgery : When? </a:t>
            </a:r>
            <a:br>
              <a:rPr lang="en-ZA" dirty="0"/>
            </a:b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22352-CF84-44B3-B93F-CDD34ACB04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390" y="1818279"/>
            <a:ext cx="6732181" cy="4351338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To treat fulminant state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Restoration of previous state of health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Primary procedure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Total abdominal colectomy + end ileostomy +rectal stump left behind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Avoid pouch formation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Able to discontinue medication </a:t>
            </a:r>
          </a:p>
          <a:p>
            <a:endParaRPr lang="en-Z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B606B3-4622-4FEA-9B11-8D623805C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4398" y="1690687"/>
            <a:ext cx="4275212" cy="305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933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EB1F06D-910F-4BAE-B24E-F02C9EC55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4885" y="379440"/>
            <a:ext cx="9339510" cy="258704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99BAFF4-8AB7-484A-8FCF-B5B0BC707204}"/>
              </a:ext>
            </a:extLst>
          </p:cNvPr>
          <p:cNvSpPr/>
          <p:nvPr/>
        </p:nvSpPr>
        <p:spPr>
          <a:xfrm>
            <a:off x="602511" y="3891517"/>
            <a:ext cx="643624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32 patients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Colectomy and IRA -1997-2003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Two stage and single stage procedure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Follow up-yearly rectoscopy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Few post operative complication-28%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Long term outcome unpredictable -40-50% will require rectal excision</a:t>
            </a: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208BD844-F89D-4727-8927-CFF9D6AE6836}"/>
              </a:ext>
            </a:extLst>
          </p:cNvPr>
          <p:cNvSpPr/>
          <p:nvPr/>
        </p:nvSpPr>
        <p:spPr>
          <a:xfrm>
            <a:off x="8346559" y="3985560"/>
            <a:ext cx="3444948" cy="209626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/>
              <a:t>Evidence</a:t>
            </a:r>
            <a:endParaRPr lang="en-ZA" sz="2000" b="1" i="1" dirty="0"/>
          </a:p>
        </p:txBody>
      </p:sp>
    </p:spTree>
    <p:extLst>
      <p:ext uri="{BB962C8B-B14F-4D97-AF65-F5344CB8AC3E}">
        <p14:creationId xmlns:p14="http://schemas.microsoft.com/office/powerpoint/2010/main" val="2084120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8B3AB25-2AC2-46CE-902C-A9E1C8C166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102" y="1595068"/>
            <a:ext cx="11435795" cy="409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7599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6">
      <a:dk1>
        <a:srgbClr val="000000"/>
      </a:dk1>
      <a:lt1>
        <a:sysClr val="window" lastClr="FFFFFF"/>
      </a:lt1>
      <a:dk2>
        <a:srgbClr val="005BAA"/>
      </a:dk2>
      <a:lt2>
        <a:srgbClr val="FFFFFF"/>
      </a:lt2>
      <a:accent1>
        <a:srgbClr val="005BAA"/>
      </a:accent1>
      <a:accent2>
        <a:srgbClr val="D71C33"/>
      </a:accent2>
      <a:accent3>
        <a:srgbClr val="C48B3B"/>
      </a:accent3>
      <a:accent4>
        <a:srgbClr val="5C5C61"/>
      </a:accent4>
      <a:accent5>
        <a:srgbClr val="A19C9B"/>
      </a:accent5>
      <a:accent6>
        <a:srgbClr val="D7D2D1"/>
      </a:accent6>
      <a:hlink>
        <a:srgbClr val="005BAA"/>
      </a:hlink>
      <a:folHlink>
        <a:srgbClr val="D71C3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1417</TotalTime>
  <Words>823</Words>
  <Application>Microsoft Macintosh PowerPoint</Application>
  <PresentationFormat>Widescreen</PresentationFormat>
  <Paragraphs>129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AdvOT0d516f6c</vt:lpstr>
      <vt:lpstr>AdvOT0d516f6c+20</vt:lpstr>
      <vt:lpstr>AdvOT374f033f.I</vt:lpstr>
      <vt:lpstr>AdvOTa3d784f0.B</vt:lpstr>
      <vt:lpstr>Aptos</vt:lpstr>
      <vt:lpstr>Arial</vt:lpstr>
      <vt:lpstr>Arial Narrow</vt:lpstr>
      <vt:lpstr>Gill Sans MT</vt:lpstr>
      <vt:lpstr>Wingdings</vt:lpstr>
      <vt:lpstr>Office Theme</vt:lpstr>
      <vt:lpstr>PowerPoint Presentation</vt:lpstr>
      <vt:lpstr>Contents</vt:lpstr>
      <vt:lpstr>Introduction</vt:lpstr>
      <vt:lpstr>Advantages &amp; Disadvantages of IRA</vt:lpstr>
      <vt:lpstr>Indication of surgery </vt:lpstr>
      <vt:lpstr>Which patients not suitable for IRA </vt:lpstr>
      <vt:lpstr>Emergency surgery : When?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 </vt:lpstr>
      <vt:lpstr>References </vt:lpstr>
      <vt:lpstr>The End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Carissa Botha</dc:creator>
  <cp:lastModifiedBy>Thiathu Ravele</cp:lastModifiedBy>
  <cp:revision>38</cp:revision>
  <dcterms:created xsi:type="dcterms:W3CDTF">2022-03-28T12:27:33Z</dcterms:created>
  <dcterms:modified xsi:type="dcterms:W3CDTF">2024-07-18T06:42:03Z</dcterms:modified>
</cp:coreProperties>
</file>