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342" r:id="rId3"/>
    <p:sldId id="324" r:id="rId4"/>
    <p:sldId id="325" r:id="rId5"/>
    <p:sldId id="327" r:id="rId6"/>
    <p:sldId id="328" r:id="rId7"/>
    <p:sldId id="330" r:id="rId8"/>
    <p:sldId id="331" r:id="rId9"/>
    <p:sldId id="333" r:id="rId10"/>
    <p:sldId id="257" r:id="rId11"/>
    <p:sldId id="258" r:id="rId12"/>
    <p:sldId id="319" r:id="rId13"/>
    <p:sldId id="334" r:id="rId14"/>
    <p:sldId id="318" r:id="rId15"/>
    <p:sldId id="335" r:id="rId16"/>
    <p:sldId id="339" r:id="rId17"/>
    <p:sldId id="340" r:id="rId18"/>
    <p:sldId id="301" r:id="rId19"/>
    <p:sldId id="346" r:id="rId20"/>
    <p:sldId id="292" r:id="rId21"/>
    <p:sldId id="347" r:id="rId22"/>
    <p:sldId id="348" r:id="rId23"/>
    <p:sldId id="349" r:id="rId24"/>
    <p:sldId id="350" r:id="rId25"/>
    <p:sldId id="344" r:id="rId26"/>
    <p:sldId id="345" r:id="rId27"/>
    <p:sldId id="351" r:id="rId28"/>
    <p:sldId id="352" r:id="rId29"/>
    <p:sldId id="357" r:id="rId30"/>
    <p:sldId id="356" r:id="rId31"/>
    <p:sldId id="355" r:id="rId32"/>
    <p:sldId id="354" r:id="rId33"/>
    <p:sldId id="353" r:id="rId34"/>
    <p:sldId id="358" r:id="rId35"/>
    <p:sldId id="360" r:id="rId36"/>
    <p:sldId id="359" r:id="rId37"/>
    <p:sldId id="343" r:id="rId38"/>
    <p:sldId id="302" r:id="rId39"/>
    <p:sldId id="303" r:id="rId40"/>
    <p:sldId id="304" r:id="rId41"/>
    <p:sldId id="305" r:id="rId42"/>
    <p:sldId id="261" r:id="rId43"/>
    <p:sldId id="308" r:id="rId44"/>
    <p:sldId id="265" r:id="rId45"/>
    <p:sldId id="264" r:id="rId46"/>
    <p:sldId id="263" r:id="rId47"/>
    <p:sldId id="309" r:id="rId48"/>
    <p:sldId id="310" r:id="rId49"/>
    <p:sldId id="311" r:id="rId50"/>
    <p:sldId id="312" r:id="rId51"/>
    <p:sldId id="313" r:id="rId52"/>
    <p:sldId id="314" r:id="rId5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50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5690A1-D499-4DB4-8435-22B68E70DBBA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3537FB-0FA1-40A8-965F-9BA6CCA76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185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3537FB-0FA1-40A8-965F-9BA6CCA7688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6584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F3E2F-61AB-594F-EC39-8347AE25B3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949436-D58E-0BF4-C07E-554B3932F7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164D1-88CC-770C-CE4D-ED128073F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64A8-8AE7-401F-9D59-4C0DC21F5EC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3C74C7-417A-9EF1-152C-A2E832899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0D0A8-A055-73C3-A2C7-A18C69C5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C347D-DAA8-4196-B330-2CB8046A8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420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343946-BD26-55AF-A930-294E150505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C37408-98C0-82EA-01A4-6754F5A331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70B5EB-ACDF-677F-7E39-8D7385C62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64A8-8AE7-401F-9D59-4C0DC21F5EC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21CE6-0AD9-51D0-3EC3-3401BB6F5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45D40B-D01D-A27E-0A3A-199289C9F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C347D-DAA8-4196-B330-2CB8046A8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662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C0DC78-4FB6-CF67-4C9D-EABF8E878E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6EB21C-73A0-A815-726E-3E06880CC9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57C45-8AEB-B6B8-ABAD-67794DEA8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64A8-8AE7-401F-9D59-4C0DC21F5EC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750E6D-6E5D-F488-3388-EF7EA6DFE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60DF9D-FCC1-B089-34BD-DE4BAE939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C347D-DAA8-4196-B330-2CB8046A8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808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F0AC1-4EFB-255D-7411-A24EC5DFE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4354D7-16FE-F2AC-DDF0-01D19A479A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A8132D-D4DE-9753-D1C7-B8832A690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64A8-8AE7-401F-9D59-4C0DC21F5EC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0ED95-C77D-1FA9-C4DC-AAAFF3E1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27063-C4AB-DF86-3509-A31453B8F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C347D-DAA8-4196-B330-2CB8046A8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99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C4DC2-AE3D-CFC7-4272-05B5685C3D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E71311-E630-7AA6-7110-3285B84EA7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158155-ABE7-667B-792B-3DAB161C3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64A8-8AE7-401F-9D59-4C0DC21F5EC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1DC3F-9C1B-6C92-69F0-758D19BED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0BBF02-7EE8-33AF-15D1-6FD00BB6D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C347D-DAA8-4196-B330-2CB8046A8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714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2D427-7F60-A41F-8A0F-B79C647C5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94F96-F6BD-7161-E8B1-4970E52C4F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924648-C36F-7187-A389-B41701EA9B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608215-9055-DAC2-FBAF-8006D6614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64A8-8AE7-401F-9D59-4C0DC21F5EC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4F1EDE-6C5A-1F01-F0C9-8505CD6E0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5EC7E2-9D31-22F8-11BF-7385A4CF3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C347D-DAA8-4196-B330-2CB8046A8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4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7DFC8-17D9-DBBB-7A82-18DE86AFB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F13FAB-42E3-CD1D-55C6-FCA2AD9F5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0DE49E-2146-4767-2351-C3F8E6898C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3113FB-5B2C-25CC-2E48-E19EDC9BF55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F63338-A5C4-2944-2BD4-1CF93127C3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57807D-B303-15A0-7847-D9E3BC6D3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64A8-8AE7-401F-9D59-4C0DC21F5EC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CE49340-D233-9358-AB60-9266190A2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147267-015D-C983-85C6-34A8778EC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C347D-DAA8-4196-B330-2CB8046A8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704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6B18B-455B-7E8B-537B-608CAEC100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F2F2B4-2F89-ABEF-9023-86700797E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64A8-8AE7-401F-9D59-4C0DC21F5EC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9C7B70-EB64-229B-6AD3-E479D3FAD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517B02-D80B-587E-E4FC-5AC8202E9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C347D-DAA8-4196-B330-2CB8046A8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77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498152C-5966-F478-0674-E0BC61A4C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64A8-8AE7-401F-9D59-4C0DC21F5EC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A0BEDE-38AC-DFBD-F706-1080BA8EB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1C52D0-8A62-71B1-DEA4-8568D0993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C347D-DAA8-4196-B330-2CB8046A8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7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9EDD2-0B97-9303-0466-1AF7DDD08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9A739C-6244-8598-57E8-6FA7EA4D7D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4A6149-F502-6F6A-A451-FCF9234CD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414D43-18BD-6DC6-5181-823488301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64A8-8AE7-401F-9D59-4C0DC21F5EC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67A84D-E438-C1F6-CFAB-4992E1C52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A12B14-DF8F-B8E5-C09E-7F18F51B1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C347D-DAA8-4196-B330-2CB8046A8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70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D65AA7-8FDB-2726-A878-940C3D7E9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DA63DD-49DC-C4A4-C773-C65AF1C5F0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562AB1-4904-35D3-AC4E-795288007E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765232-A9BF-C91F-E89B-8840E2299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6064A8-8AE7-401F-9D59-4C0DC21F5EC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FA182C-C882-AEA0-A15B-952501233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12FD43-FC7F-6D72-46DA-55F5CAA19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C347D-DAA8-4196-B330-2CB8046A8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576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166278-8879-E000-444D-0BC2B27D3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AA64AE-E26A-7E8D-494F-AEDB1A7DD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AA81E-A8A2-10A6-F403-F82A383906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6064A8-8AE7-401F-9D59-4C0DC21F5ECC}" type="datetimeFigureOut">
              <a:rPr lang="en-US" smtClean="0"/>
              <a:t>7/19/2024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441799-23B2-8919-0B4E-EAE8A3E781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E00F46-496A-A567-AD01-39DA69A308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C4C347D-DAA8-4196-B330-2CB8046A8B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0964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FC3314-61FB-E9AD-D363-B7BD59CF89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Comparing international guidelines for neo adjuvant therapy in rectal cancer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AD46AB-C7D1-1067-6266-D2906B3E8E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27333"/>
            <a:ext cx="9144000" cy="1655762"/>
          </a:xfrm>
        </p:spPr>
        <p:txBody>
          <a:bodyPr/>
          <a:lstStyle/>
          <a:p>
            <a:r>
              <a:rPr lang="en-US" dirty="0" err="1"/>
              <a:t>Dr.Amged</a:t>
            </a:r>
            <a:r>
              <a:rPr lang="en-US" dirty="0"/>
              <a:t> Mohammedsalih</a:t>
            </a:r>
          </a:p>
          <a:p>
            <a:r>
              <a:rPr lang="en-US" dirty="0" err="1"/>
              <a:t>ColoEscape</a:t>
            </a:r>
            <a:r>
              <a:rPr lang="en-US" dirty="0"/>
              <a:t> -19/07/2024</a:t>
            </a:r>
          </a:p>
        </p:txBody>
      </p:sp>
    </p:spTree>
    <p:extLst>
      <p:ext uri="{BB962C8B-B14F-4D97-AF65-F5344CB8AC3E}">
        <p14:creationId xmlns:p14="http://schemas.microsoft.com/office/powerpoint/2010/main" val="3765995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diagram of a flowchart&#10;&#10;Description automatically generated">
            <a:extLst>
              <a:ext uri="{FF2B5EF4-FFF2-40B4-BE49-F238E27FC236}">
                <a16:creationId xmlns:a16="http://schemas.microsoft.com/office/drawing/2014/main" id="{C9DA8408-4F58-061A-FDC0-BF3620FB2D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456" y="1"/>
            <a:ext cx="12191999" cy="6858000"/>
          </a:xfr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C932216-A81C-0A2E-047E-E92DB7481E2A}"/>
              </a:ext>
            </a:extLst>
          </p:cNvPr>
          <p:cNvSpPr txBox="1"/>
          <p:nvPr/>
        </p:nvSpPr>
        <p:spPr>
          <a:xfrm>
            <a:off x="60787" y="389495"/>
            <a:ext cx="18458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>
                <a:latin typeface="ArialNarrow"/>
              </a:rPr>
              <a:t>© 2018 ESMO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8694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omputer screen&#10;&#10;Description automatically generated">
            <a:extLst>
              <a:ext uri="{FF2B5EF4-FFF2-40B4-BE49-F238E27FC236}">
                <a16:creationId xmlns:a16="http://schemas.microsoft.com/office/drawing/2014/main" id="{5F19F0C9-539A-E2EA-70C7-B319BC27DF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39A360E-8994-FF73-0A5B-733943A85762}"/>
              </a:ext>
            </a:extLst>
          </p:cNvPr>
          <p:cNvSpPr txBox="1"/>
          <p:nvPr/>
        </p:nvSpPr>
        <p:spPr>
          <a:xfrm>
            <a:off x="206703" y="126847"/>
            <a:ext cx="18458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>
                <a:latin typeface="ArialNarrow"/>
              </a:rPr>
              <a:t>© 2018 ESMO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384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63C68-C1A5-B385-71AE-C87A2A798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i="0" u="none" strike="noStrike" baseline="0" dirty="0">
                <a:latin typeface="MyriadPro-Bold"/>
              </a:rPr>
              <a:t>The ASCRS</a:t>
            </a:r>
            <a:r>
              <a:rPr lang="en-US" sz="2400" b="1" dirty="0">
                <a:latin typeface="MyriadPro-Bold"/>
              </a:rPr>
              <a:t> </a:t>
            </a:r>
            <a:r>
              <a:rPr lang="en-US" sz="2400" b="1" i="0" u="none" strike="noStrike" baseline="0" dirty="0">
                <a:latin typeface="MyriadPro-Bold"/>
              </a:rPr>
              <a:t>Clinical Practice Guidelines for the Management of </a:t>
            </a:r>
            <a:br>
              <a:rPr lang="en-US" sz="2400" b="1" i="0" u="none" strike="noStrike" baseline="0" dirty="0">
                <a:latin typeface="MyriadPro-Bold"/>
              </a:rPr>
            </a:br>
            <a:r>
              <a:rPr lang="en-US" sz="2400" b="1" i="0" u="none" strike="noStrike" baseline="0" dirty="0">
                <a:latin typeface="MyriadPro-Bold"/>
              </a:rPr>
              <a:t> Rectal Cancer </a:t>
            </a:r>
            <a:r>
              <a:rPr lang="en-US" sz="2400" b="1" i="1" u="sng" strike="noStrike" baseline="0" dirty="0">
                <a:latin typeface="MyriadPro-Bold"/>
              </a:rPr>
              <a:t>2023</a:t>
            </a:r>
            <a:r>
              <a:rPr lang="en-US" sz="2400" b="1" i="0" u="none" strike="noStrike" baseline="0" dirty="0">
                <a:latin typeface="MyriadPro-Bold"/>
              </a:rPr>
              <a:t> Supplement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0E736-0949-A774-D6E5-7AF1C4EABC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1. Tumors of the upper rectum should typically be treated with initial surgical resection.</a:t>
            </a:r>
          </a:p>
          <a:p>
            <a:endParaRPr lang="en-US" sz="2400" dirty="0"/>
          </a:p>
          <a:p>
            <a:pPr marL="0" indent="0" algn="ctr">
              <a:buNone/>
            </a:pPr>
            <a:r>
              <a:rPr lang="en-US" sz="2400" dirty="0"/>
              <a:t>   </a:t>
            </a:r>
            <a:r>
              <a:rPr lang="en-US" sz="1800" dirty="0"/>
              <a:t>Strength of recommendation: conditional, based on moderate-  quality evidence.</a:t>
            </a:r>
          </a:p>
        </p:txBody>
      </p:sp>
    </p:spTree>
    <p:extLst>
      <p:ext uri="{BB962C8B-B14F-4D97-AF65-F5344CB8AC3E}">
        <p14:creationId xmlns:p14="http://schemas.microsoft.com/office/powerpoint/2010/main" val="2090645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B5909-756D-6526-D603-92FC89477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400" b="1" i="0" u="none" strike="noStrike" baseline="0" dirty="0">
                <a:latin typeface="MyriadPro-Bold"/>
              </a:rPr>
              <a:t>The ASCRS</a:t>
            </a:r>
            <a:r>
              <a:rPr lang="en-US" sz="2400" b="1" dirty="0">
                <a:latin typeface="MyriadPro-Bold"/>
              </a:rPr>
              <a:t> </a:t>
            </a:r>
            <a:r>
              <a:rPr lang="en-US" sz="2400" b="1" i="0" u="none" strike="noStrike" baseline="0" dirty="0">
                <a:latin typeface="MyriadPro-Bold"/>
              </a:rPr>
              <a:t>Clinical Practice Guidelines for the Management of </a:t>
            </a:r>
            <a:br>
              <a:rPr lang="en-US" sz="2400" b="1" i="0" u="none" strike="noStrike" baseline="0" dirty="0">
                <a:latin typeface="MyriadPro-Bold"/>
              </a:rPr>
            </a:br>
            <a:r>
              <a:rPr lang="en-US" sz="2400" b="1" i="0" u="none" strike="noStrike" baseline="0" dirty="0">
                <a:latin typeface="MyriadPro-Bold"/>
              </a:rPr>
              <a:t> Rectal Cancer 2023 Supplement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5AA93-EF76-5D80-D6E3-3EF28E9320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2. TNT is typically recommended for stage II or III mid or low rectal adeno ca, particularly to maximize the chance of having a </a:t>
            </a:r>
            <a:r>
              <a:rPr lang="en-US" sz="2400" dirty="0" err="1"/>
              <a:t>cCR</a:t>
            </a:r>
            <a:r>
              <a:rPr lang="en-US" sz="2400" dirty="0"/>
              <a:t> and/or </a:t>
            </a:r>
            <a:r>
              <a:rPr lang="en-US" sz="2400" dirty="0" err="1"/>
              <a:t>pCR</a:t>
            </a:r>
            <a:r>
              <a:rPr lang="en-US" sz="2400" dirty="0"/>
              <a:t> response.</a:t>
            </a:r>
          </a:p>
          <a:p>
            <a:pPr marL="0" indent="0" algn="ctr">
              <a:buNone/>
            </a:pPr>
            <a:r>
              <a:rPr lang="en-US" sz="2400" dirty="0"/>
              <a:t>   </a:t>
            </a:r>
            <a:r>
              <a:rPr lang="en-US" sz="1800" dirty="0"/>
              <a:t>Strength of recommendation: conditional, based on high-quality evidence.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048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6EA2C1-03AB-D5B5-7D5F-B99C0207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sz="2400" b="0" i="0" u="none" strike="noStrike" baseline="0" dirty="0">
                <a:solidFill>
                  <a:srgbClr val="000000"/>
                </a:solidFill>
                <a:latin typeface="Inter"/>
              </a:rPr>
            </a:br>
            <a:r>
              <a:rPr lang="en-US" sz="2400" b="0" i="0" u="none" strike="noStrike" baseline="0" dirty="0">
                <a:solidFill>
                  <a:srgbClr val="000000"/>
                </a:solidFill>
                <a:latin typeface="Inter"/>
              </a:rPr>
              <a:t> </a:t>
            </a:r>
            <a:r>
              <a:rPr lang="en-US" sz="2800" b="1" i="0" u="none" strike="noStrike" baseline="0" dirty="0">
                <a:solidFill>
                  <a:srgbClr val="282828"/>
                </a:solidFill>
                <a:latin typeface="Inter"/>
              </a:rPr>
              <a:t>NICE guideline</a:t>
            </a:r>
            <a:br>
              <a:rPr lang="en-US" sz="2400" b="1" i="0" u="none" strike="noStrike" baseline="0" dirty="0">
                <a:solidFill>
                  <a:srgbClr val="282828"/>
                </a:solidFill>
                <a:latin typeface="Inter"/>
              </a:rPr>
            </a:br>
            <a:br>
              <a:rPr lang="en-US" sz="1800" b="0" i="0" u="none" strike="noStrike" baseline="0" dirty="0">
                <a:solidFill>
                  <a:srgbClr val="282828"/>
                </a:solidFill>
                <a:latin typeface="Inter"/>
              </a:rPr>
            </a:br>
            <a:r>
              <a:rPr lang="en-US" sz="1800" b="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Inter"/>
              </a:rPr>
              <a:t>Published: 29 January 2020 ,Last updated: 15 December </a:t>
            </a:r>
            <a:r>
              <a:rPr lang="en-US" sz="1800" b="0" i="1" u="sng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Inter"/>
              </a:rPr>
              <a:t>2021</a:t>
            </a:r>
            <a:endParaRPr lang="en-US" i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7C836-50B1-C216-6FF4-6833A8288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i="0" u="none" strike="noStrike" baseline="0" dirty="0">
                <a:solidFill>
                  <a:srgbClr val="282828"/>
                </a:solidFill>
                <a:latin typeface="Inter"/>
              </a:rPr>
              <a:t>Preoperative treatment for people with rectal cancer </a:t>
            </a:r>
            <a:endParaRPr lang="en-US" sz="2400" b="0" i="0" u="none" strike="noStrike" baseline="0" dirty="0">
              <a:solidFill>
                <a:srgbClr val="282828"/>
              </a:solidFill>
              <a:latin typeface="Inter"/>
            </a:endParaRPr>
          </a:p>
          <a:p>
            <a:r>
              <a:rPr lang="en-US" sz="2000" b="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Inter"/>
              </a:rPr>
              <a:t>1.3.3 </a:t>
            </a:r>
          </a:p>
          <a:p>
            <a:pPr marL="0" indent="0">
              <a:buNone/>
            </a:pPr>
            <a:r>
              <a:rPr lang="en-US" sz="2000" b="0" i="0" u="none" strike="noStrike" baseline="0" dirty="0">
                <a:solidFill>
                  <a:srgbClr val="282828"/>
                </a:solidFill>
                <a:latin typeface="Inter"/>
              </a:rPr>
              <a:t>    Offer preoperative </a:t>
            </a:r>
            <a:r>
              <a:rPr lang="en-US" sz="2000" u="sng" dirty="0">
                <a:solidFill>
                  <a:srgbClr val="282828"/>
                </a:solidFill>
                <a:latin typeface="Inter"/>
              </a:rPr>
              <a:t>RT</a:t>
            </a:r>
            <a:r>
              <a:rPr lang="en-US" sz="2000" b="0" i="0" u="none" strike="noStrike" baseline="0" dirty="0">
                <a:solidFill>
                  <a:srgbClr val="282828"/>
                </a:solidFill>
                <a:latin typeface="Inter"/>
              </a:rPr>
              <a:t> or </a:t>
            </a:r>
            <a:r>
              <a:rPr lang="en-US" sz="2000" u="sng" dirty="0">
                <a:solidFill>
                  <a:srgbClr val="282828"/>
                </a:solidFill>
                <a:latin typeface="Inter"/>
              </a:rPr>
              <a:t>CRT</a:t>
            </a:r>
            <a:r>
              <a:rPr lang="en-US" sz="2000" b="0" i="0" u="none" strike="noStrike" baseline="0" dirty="0">
                <a:solidFill>
                  <a:srgbClr val="282828"/>
                </a:solidFill>
                <a:latin typeface="Inter"/>
              </a:rPr>
              <a:t> to people with rectal cancer that is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282828"/>
                </a:solidFill>
                <a:latin typeface="Inter"/>
              </a:rPr>
              <a:t>   </a:t>
            </a:r>
            <a:r>
              <a:rPr lang="en-US" sz="2000" b="0" i="0" u="none" strike="noStrike" baseline="0" dirty="0">
                <a:solidFill>
                  <a:srgbClr val="282828"/>
                </a:solidFill>
                <a:latin typeface="Inter"/>
              </a:rPr>
              <a:t> </a:t>
            </a:r>
            <a:r>
              <a:rPr lang="en-US" sz="2000" b="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Inter"/>
              </a:rPr>
              <a:t>cT1-T2, cN1-N2, M0, or cT3-T4, </a:t>
            </a:r>
            <a:r>
              <a:rPr lang="en-US" sz="2000" b="0" i="0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Inter"/>
              </a:rPr>
              <a:t>cN</a:t>
            </a:r>
            <a:r>
              <a:rPr lang="en-US" sz="1600" b="0" i="0" u="none" strike="noStrike" baseline="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Inter"/>
              </a:rPr>
              <a:t>any</a:t>
            </a:r>
            <a:r>
              <a:rPr lang="en-US" sz="2000" b="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Inter"/>
              </a:rPr>
              <a:t>, M0.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4291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C7B7E-6D17-0712-40CB-A38CDD2496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b="1" i="0" u="none" strike="noStrike" baseline="0" dirty="0">
                <a:solidFill>
                  <a:srgbClr val="282828"/>
                </a:solidFill>
                <a:latin typeface="Inter"/>
              </a:rPr>
              <a:t>NICE guideline</a:t>
            </a:r>
            <a:br>
              <a:rPr lang="en-US" sz="4400" b="0" i="0" u="none" strike="noStrike" baseline="0" dirty="0">
                <a:solidFill>
                  <a:srgbClr val="282828"/>
                </a:solidFill>
                <a:latin typeface="Inter"/>
              </a:rPr>
            </a:br>
            <a:r>
              <a:rPr lang="en-US" sz="2000" b="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Inter"/>
              </a:rPr>
              <a:t>Published: 29 January 2020 ,Last updated: 15 December 2021</a:t>
            </a:r>
            <a:endParaRPr lang="en-US" sz="2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B9B8E-2A16-E736-0661-7904754FA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100" b="1" i="0" u="none" strike="noStrike" baseline="0" dirty="0">
                <a:solidFill>
                  <a:srgbClr val="282828"/>
                </a:solidFill>
                <a:latin typeface="Lora" panose="020F0502020204030204" pitchFamily="2" charset="0"/>
              </a:rPr>
              <a:t>People with </a:t>
            </a:r>
            <a:r>
              <a:rPr lang="en-US" sz="2100" b="1" i="1" u="none" strike="noStrike" baseline="0" dirty="0">
                <a:solidFill>
                  <a:srgbClr val="282828"/>
                </a:solidFill>
                <a:latin typeface="Lora" panose="020F0502020204030204" pitchFamily="2" charset="0"/>
              </a:rPr>
              <a:t>metastatic</a:t>
            </a:r>
            <a:r>
              <a:rPr lang="en-US" sz="2100" b="1" i="0" u="none" strike="noStrike" baseline="0" dirty="0">
                <a:solidFill>
                  <a:srgbClr val="282828"/>
                </a:solidFill>
                <a:latin typeface="Lora" panose="020F0502020204030204" pitchFamily="2" charset="0"/>
              </a:rPr>
              <a:t> colorectal cancer in the </a:t>
            </a:r>
            <a:r>
              <a:rPr lang="en-US" sz="2100" b="1" i="1" u="none" strike="noStrike" baseline="0" dirty="0">
                <a:solidFill>
                  <a:srgbClr val="282828"/>
                </a:solidFill>
                <a:latin typeface="Lora" panose="020F0502020204030204" pitchFamily="2" charset="0"/>
              </a:rPr>
              <a:t>liver</a:t>
            </a:r>
            <a:r>
              <a:rPr lang="en-US" sz="2100" b="1" i="0" u="none" strike="noStrike" baseline="0" dirty="0">
                <a:solidFill>
                  <a:srgbClr val="282828"/>
                </a:solidFill>
                <a:latin typeface="Lora" panose="020F0502020204030204" pitchFamily="2" charset="0"/>
              </a:rPr>
              <a:t> </a:t>
            </a:r>
            <a:endParaRPr lang="en-US" sz="2100" b="0" i="0" u="none" strike="noStrike" baseline="0" dirty="0">
              <a:latin typeface="Inter"/>
            </a:endParaRPr>
          </a:p>
          <a:p>
            <a:r>
              <a:rPr lang="en-US" sz="2000" b="0" i="0" u="none" strike="noStrike" baseline="0" dirty="0">
                <a:solidFill>
                  <a:srgbClr val="282828"/>
                </a:solidFill>
                <a:latin typeface="Inter"/>
              </a:rPr>
              <a:t>1.5.4 </a:t>
            </a:r>
          </a:p>
          <a:p>
            <a:pPr marL="0" indent="0">
              <a:buNone/>
            </a:pPr>
            <a:r>
              <a:rPr lang="en-US" sz="2000" b="0" i="0" u="none" strike="noStrike" baseline="0" dirty="0">
                <a:solidFill>
                  <a:srgbClr val="282828"/>
                </a:solidFill>
                <a:latin typeface="Inter"/>
              </a:rPr>
              <a:t>    </a:t>
            </a:r>
            <a:r>
              <a:rPr lang="en-US" sz="2000" b="0" i="0" u="none" strike="noStrike" baseline="0" dirty="0">
                <a:solidFill>
                  <a:srgbClr val="282828"/>
                </a:solidFill>
              </a:rPr>
              <a:t>Consider perioperative </a:t>
            </a:r>
            <a:r>
              <a:rPr lang="en-US" sz="2000" b="0" i="0" u="sng" strike="noStrike" baseline="0" dirty="0">
                <a:solidFill>
                  <a:srgbClr val="282828"/>
                </a:solidFill>
              </a:rPr>
              <a:t>systemic</a:t>
            </a:r>
            <a:r>
              <a:rPr lang="en-US" sz="2000" b="0" i="0" u="none" strike="noStrike" baseline="0" dirty="0">
                <a:solidFill>
                  <a:srgbClr val="282828"/>
                </a:solidFill>
              </a:rPr>
              <a:t> anti-cancer therapy if liver resection is a suitable treatment. </a:t>
            </a:r>
            <a:endParaRPr lang="en-US" sz="2000" dirty="0"/>
          </a:p>
          <a:p>
            <a:pPr marL="0" indent="0">
              <a:buNone/>
            </a:pPr>
            <a:endParaRPr lang="en-US" sz="2100" b="1" i="0" u="none" strike="noStrike" baseline="0" dirty="0">
              <a:solidFill>
                <a:srgbClr val="282828"/>
              </a:solidFill>
              <a:latin typeface="Lora" pitchFamily="2" charset="0"/>
            </a:endParaRPr>
          </a:p>
          <a:p>
            <a:pPr marL="0" indent="0">
              <a:buNone/>
            </a:pPr>
            <a:r>
              <a:rPr lang="en-US" sz="2100" b="1" i="0" u="none" strike="noStrike" baseline="0" dirty="0">
                <a:solidFill>
                  <a:srgbClr val="282828"/>
                </a:solidFill>
                <a:latin typeface="Lora" pitchFamily="2" charset="0"/>
              </a:rPr>
              <a:t>People with </a:t>
            </a:r>
            <a:r>
              <a:rPr lang="en-US" sz="2100" b="1" i="1" u="none" strike="noStrike" baseline="0" dirty="0">
                <a:solidFill>
                  <a:srgbClr val="282828"/>
                </a:solidFill>
                <a:latin typeface="Lora" pitchFamily="2" charset="0"/>
              </a:rPr>
              <a:t>metastatic</a:t>
            </a:r>
            <a:r>
              <a:rPr lang="en-US" sz="2100" b="1" i="0" u="none" strike="noStrike" baseline="0" dirty="0">
                <a:solidFill>
                  <a:srgbClr val="282828"/>
                </a:solidFill>
                <a:latin typeface="Lora" pitchFamily="2" charset="0"/>
              </a:rPr>
              <a:t> colorectal cancer in the </a:t>
            </a:r>
            <a:r>
              <a:rPr lang="en-US" sz="2100" b="1" i="1" u="none" strike="noStrike" baseline="0" dirty="0">
                <a:solidFill>
                  <a:srgbClr val="282828"/>
                </a:solidFill>
                <a:latin typeface="Lora" pitchFamily="2" charset="0"/>
              </a:rPr>
              <a:t>lung</a:t>
            </a:r>
            <a:r>
              <a:rPr lang="en-US" sz="2100" b="1" i="0" u="none" strike="noStrike" baseline="0" dirty="0">
                <a:solidFill>
                  <a:srgbClr val="282828"/>
                </a:solidFill>
                <a:latin typeface="Lora" pitchFamily="2" charset="0"/>
              </a:rPr>
              <a:t> </a:t>
            </a:r>
            <a:endParaRPr lang="en-US" sz="2100" b="0" i="0" u="none" strike="noStrike" baseline="0" dirty="0">
              <a:solidFill>
                <a:srgbClr val="282828"/>
              </a:solidFill>
              <a:latin typeface="Lora" pitchFamily="2" charset="0"/>
            </a:endParaRPr>
          </a:p>
          <a:p>
            <a:r>
              <a:rPr lang="en-US" sz="2000" b="0" i="0" u="none" strike="noStrike" baseline="0" dirty="0">
                <a:solidFill>
                  <a:srgbClr val="282828"/>
                </a:solidFill>
              </a:rPr>
              <a:t>1.5.7 </a:t>
            </a:r>
          </a:p>
          <a:p>
            <a:pPr marL="0" indent="0">
              <a:buNone/>
            </a:pPr>
            <a:r>
              <a:rPr lang="en-US" sz="2000" b="0" i="0" u="none" strike="noStrike" baseline="0" dirty="0">
                <a:solidFill>
                  <a:srgbClr val="282828"/>
                </a:solidFill>
              </a:rPr>
              <a:t>  Consider </a:t>
            </a:r>
            <a:r>
              <a:rPr lang="en-US" sz="2000" b="0" i="0" u="sng" strike="noStrike" baseline="0" dirty="0">
                <a:solidFill>
                  <a:srgbClr val="282828"/>
                </a:solidFill>
              </a:rPr>
              <a:t>metastasectomy</a:t>
            </a:r>
            <a:r>
              <a:rPr lang="en-US" sz="2000" b="0" i="0" u="none" strike="noStrike" baseline="0" dirty="0">
                <a:solidFill>
                  <a:srgbClr val="282828"/>
                </a:solidFill>
              </a:rPr>
              <a:t>, </a:t>
            </a:r>
            <a:r>
              <a:rPr lang="en-US" sz="2000" b="0" i="0" u="sng" strike="noStrike" baseline="0" dirty="0">
                <a:solidFill>
                  <a:srgbClr val="282828"/>
                </a:solidFill>
              </a:rPr>
              <a:t>ablation</a:t>
            </a:r>
            <a:r>
              <a:rPr lang="en-US" sz="2000" b="0" i="0" u="none" strike="noStrike" baseline="0" dirty="0">
                <a:solidFill>
                  <a:srgbClr val="282828"/>
                </a:solidFill>
              </a:rPr>
              <a:t> or </a:t>
            </a:r>
            <a:r>
              <a:rPr lang="en-US" sz="2000" b="0" i="0" u="sng" strike="noStrike" baseline="0" dirty="0">
                <a:solidFill>
                  <a:srgbClr val="282828"/>
                </a:solidFill>
              </a:rPr>
              <a:t>stereotactic</a:t>
            </a:r>
            <a:r>
              <a:rPr lang="en-US" sz="2000" b="0" i="0" u="none" strike="noStrike" baseline="0" dirty="0">
                <a:solidFill>
                  <a:srgbClr val="282828"/>
                </a:solidFill>
              </a:rPr>
              <a:t> radiation therapy for th</a:t>
            </a:r>
            <a:r>
              <a:rPr lang="en-US" sz="2000" dirty="0">
                <a:solidFill>
                  <a:srgbClr val="282828"/>
                </a:solidFill>
              </a:rPr>
              <a:t>ose</a:t>
            </a:r>
            <a:r>
              <a:rPr lang="en-US" sz="2000" b="0" i="0" u="none" strike="noStrike" baseline="0" dirty="0">
                <a:solidFill>
                  <a:srgbClr val="282828"/>
                </a:solidFill>
              </a:rPr>
              <a:t> are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282828"/>
                </a:solidFill>
              </a:rPr>
              <a:t>   </a:t>
            </a:r>
            <a:r>
              <a:rPr lang="en-US" sz="2000" b="0" i="0" u="none" strike="noStrike" baseline="0" dirty="0">
                <a:solidFill>
                  <a:srgbClr val="282828"/>
                </a:solidFill>
              </a:rPr>
              <a:t>suitable for local treatment.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391169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5A653-3F10-6D1C-95C2-9A5E916B4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0" i="0" u="none" strike="noStrike" baseline="0" dirty="0">
                <a:latin typeface="MyriadPro-SemiboldSemiCn"/>
              </a:rPr>
              <a:t>Japanese Society for Cancer of the Colon and Rectum (JSCCR)</a:t>
            </a:r>
            <a:br>
              <a:rPr lang="en-US" sz="2800" b="0" i="0" u="none" strike="noStrike" baseline="0" dirty="0">
                <a:latin typeface="MyriadPro-SemiboldSemiCn"/>
              </a:rPr>
            </a:br>
            <a:r>
              <a:rPr lang="en-US" sz="2800" b="0" i="0" u="none" strike="noStrike" baseline="0" dirty="0">
                <a:latin typeface="MyriadPro-SemiboldSemiCn"/>
              </a:rPr>
              <a:t>guidelines 2019 for the treatment of colorectal cancer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4F429-069A-2767-A572-66ABEAC05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buNone/>
            </a:pPr>
            <a:r>
              <a:rPr lang="en-US" sz="1800" b="0" i="0" u="none" strike="noStrike" baseline="0" dirty="0">
                <a:latin typeface="STIX-Regular"/>
              </a:rPr>
              <a:t>For rectal cancer with a high risk of local recurrence, preoperative </a:t>
            </a:r>
            <a:r>
              <a:rPr lang="en-US" sz="1800" dirty="0">
                <a:latin typeface="STIX-Regular"/>
              </a:rPr>
              <a:t>CRT</a:t>
            </a:r>
            <a:r>
              <a:rPr lang="en-US" sz="1800" b="0" i="0" u="none" strike="noStrike" baseline="0" dirty="0">
                <a:latin typeface="STIX-Regular"/>
              </a:rPr>
              <a:t> is recommended</a:t>
            </a:r>
          </a:p>
          <a:p>
            <a:pPr marL="0" indent="0" algn="ctr">
              <a:buNone/>
            </a:pPr>
            <a:r>
              <a:rPr lang="en-US" sz="1800" dirty="0">
                <a:latin typeface="STIX-Regular"/>
              </a:rPr>
              <a:t>   </a:t>
            </a:r>
            <a:r>
              <a:rPr lang="en-US" sz="1800" b="0" i="0" u="none" strike="noStrike" baseline="0" dirty="0">
                <a:latin typeface="STIX-Regular"/>
              </a:rPr>
              <a:t>(Recommendation 2/Evidence level B)</a:t>
            </a:r>
          </a:p>
          <a:p>
            <a:pPr marL="0" indent="0">
              <a:buNone/>
            </a:pPr>
            <a:endParaRPr lang="en-US" sz="1800" b="0" i="0" u="none" strike="noStrike" baseline="0" dirty="0">
              <a:latin typeface="STIX-Regular"/>
            </a:endParaRPr>
          </a:p>
          <a:p>
            <a:pPr marL="0" indent="0">
              <a:buNone/>
            </a:pPr>
            <a:r>
              <a:rPr lang="en-US" sz="1800" dirty="0">
                <a:latin typeface="STIX-Regular"/>
              </a:rPr>
              <a:t>P</a:t>
            </a:r>
            <a:r>
              <a:rPr lang="en-US" sz="1800" b="0" i="0" u="none" strike="noStrike" baseline="0" dirty="0">
                <a:latin typeface="STIX-Regular"/>
              </a:rPr>
              <a:t>reoperative chemotherapy alone (without radiation)</a:t>
            </a:r>
            <a:r>
              <a:rPr lang="en-US" sz="1800" dirty="0">
                <a:latin typeface="STIX-Regular"/>
              </a:rPr>
              <a:t> is not recommended</a:t>
            </a:r>
            <a:endParaRPr lang="en-US" sz="1800" b="0" i="0" u="none" strike="noStrike" baseline="0" dirty="0">
              <a:latin typeface="STIX-Regular"/>
            </a:endParaRPr>
          </a:p>
          <a:p>
            <a:pPr marL="0" indent="0" algn="ctr">
              <a:buNone/>
            </a:pPr>
            <a:r>
              <a:rPr lang="en-US" sz="1800" dirty="0">
                <a:latin typeface="STIX-Regular"/>
              </a:rPr>
              <a:t>   </a:t>
            </a:r>
            <a:r>
              <a:rPr lang="en-US" sz="1800" b="0" i="0" u="none" strike="noStrike" baseline="0" dirty="0">
                <a:latin typeface="STIX-Regular"/>
              </a:rPr>
              <a:t> (Recommendation2/Evidence level C)</a:t>
            </a:r>
          </a:p>
          <a:p>
            <a:pPr marL="0" indent="0" algn="l">
              <a:buNone/>
            </a:pPr>
            <a:endParaRPr lang="en-US" sz="1800" b="0" i="0" u="none" strike="noStrike" baseline="0" dirty="0">
              <a:latin typeface="STIX-Regular"/>
            </a:endParaRPr>
          </a:p>
          <a:p>
            <a:pPr marL="0" indent="0" algn="l">
              <a:buNone/>
            </a:pPr>
            <a:r>
              <a:rPr lang="en-US" sz="1800" b="0" i="0" u="none" strike="noStrike" baseline="0" dirty="0">
                <a:latin typeface="STIX-Regular"/>
              </a:rPr>
              <a:t>The efficacy and safety of neoadjuvant chemotherapy for resectable liver metastasis have not been established</a:t>
            </a:r>
          </a:p>
          <a:p>
            <a:pPr marL="0" indent="0" algn="ctr">
              <a:buNone/>
            </a:pPr>
            <a:r>
              <a:rPr lang="en-US" sz="1800" b="0" i="0" u="none" strike="noStrike" baseline="0" dirty="0">
                <a:latin typeface="STIX-Regular"/>
              </a:rPr>
              <a:t>     (No recommendation/Evidence level C).</a:t>
            </a:r>
          </a:p>
          <a:p>
            <a:pPr marL="0" indent="0" algn="l">
              <a:buNone/>
            </a:pPr>
            <a:endParaRPr lang="en-US" sz="1800" dirty="0"/>
          </a:p>
          <a:p>
            <a:pPr marL="0" indent="0" algn="l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9763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044E9-6960-78BF-6837-EECF0A130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l">
              <a:lnSpc>
                <a:spcPct val="150000"/>
              </a:lnSpc>
              <a:buNone/>
            </a:pPr>
            <a:r>
              <a:rPr lang="en-US" sz="1800" dirty="0">
                <a:latin typeface="STIX-Regular"/>
              </a:rPr>
              <a:t>F</a:t>
            </a:r>
            <a:r>
              <a:rPr lang="en-US" sz="1800" b="0" i="0" u="none" strike="noStrike" baseline="0" dirty="0">
                <a:latin typeface="STIX-Regular"/>
              </a:rPr>
              <a:t>or unresectable locally advanced </a:t>
            </a:r>
            <a:r>
              <a:rPr lang="en-US" sz="1800" dirty="0">
                <a:latin typeface="STIX-Regular"/>
              </a:rPr>
              <a:t>or</a:t>
            </a:r>
            <a:r>
              <a:rPr lang="en-US" sz="1800" b="0" i="0" u="none" strike="noStrike" baseline="0" dirty="0">
                <a:latin typeface="STIX-Regular"/>
              </a:rPr>
              <a:t> recurrent rectal cancer without distant met.</a:t>
            </a:r>
            <a:r>
              <a:rPr lang="en-US" sz="1800" dirty="0">
                <a:latin typeface="STIX-Regular"/>
              </a:rPr>
              <a:t> </a:t>
            </a:r>
            <a:r>
              <a:rPr lang="en-US" sz="1800" b="0" i="0" u="none" strike="noStrike" baseline="0" dirty="0">
                <a:latin typeface="STIX-Regular"/>
              </a:rPr>
              <a:t>CRT directed to resection is recommended for cases in which R0 resection is expected if minor shrinkage is achieved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1800" b="0" i="0" u="none" strike="noStrike" baseline="0" dirty="0">
                <a:latin typeface="STIX-Regular"/>
              </a:rPr>
              <a:t>(Recommendation2/Evidence level B)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507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16AA1-DB45-43AF-3200-503472022C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Watch and wait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D0EB8-108C-8869-6078-DDED72805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Incorporated into NCCN &amp; ESMO though availability depend on institution.</a:t>
            </a:r>
          </a:p>
          <a:p>
            <a:r>
              <a:rPr lang="en-US" sz="2400" dirty="0"/>
              <a:t>Patient selection is key.</a:t>
            </a:r>
          </a:p>
          <a:p>
            <a:r>
              <a:rPr lang="en-US" sz="2400" dirty="0"/>
              <a:t>TNT is critical to use in w &amp; w.</a:t>
            </a:r>
          </a:p>
        </p:txBody>
      </p:sp>
    </p:spTree>
    <p:extLst>
      <p:ext uri="{BB962C8B-B14F-4D97-AF65-F5344CB8AC3E}">
        <p14:creationId xmlns:p14="http://schemas.microsoft.com/office/powerpoint/2010/main" val="73390872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8913431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rgbClr val="FF0000"/>
                          </a:solidFill>
                        </a:rPr>
                        <a:t>Sequencing</a:t>
                      </a:r>
                      <a:endParaRPr lang="en-US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endParaRPr lang="en-US" dirty="0"/>
                    </a:p>
                    <a:p>
                      <a:r>
                        <a:rPr lang="en-US" dirty="0"/>
                        <a:t>-T3-a/b high N1?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907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737FC2-CED7-12F3-8A2E-8C215A89FB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-NCCN Guidelines Version 2.2024</a:t>
            </a:r>
          </a:p>
          <a:p>
            <a:pPr marL="0" indent="0">
              <a:buNone/>
            </a:pPr>
            <a:r>
              <a:rPr lang="en-US" dirty="0"/>
              <a:t>-ESMO Guidelines 2018</a:t>
            </a:r>
          </a:p>
          <a:p>
            <a:pPr marL="0" indent="0">
              <a:buNone/>
            </a:pPr>
            <a:r>
              <a:rPr lang="en-US" sz="2800" i="0" u="none" strike="noStrike" baseline="0" dirty="0">
                <a:latin typeface="MyriadPro-Bold"/>
              </a:rPr>
              <a:t>-The ASCRS</a:t>
            </a:r>
            <a:r>
              <a:rPr lang="en-US" sz="2800" dirty="0">
                <a:latin typeface="MyriadPro-Bold"/>
              </a:rPr>
              <a:t> </a:t>
            </a:r>
            <a:r>
              <a:rPr lang="en-US" sz="2800" i="0" u="none" strike="noStrike" baseline="0" dirty="0">
                <a:latin typeface="MyriadPro-Bold"/>
              </a:rPr>
              <a:t>Guidelines for Rectal Cancer </a:t>
            </a:r>
            <a:r>
              <a:rPr lang="en-US" sz="2800" strike="noStrike" baseline="0" dirty="0">
                <a:latin typeface="MyriadPro-Bold"/>
              </a:rPr>
              <a:t>2023</a:t>
            </a:r>
            <a:endParaRPr lang="en-US" sz="2800" i="0" u="none" strike="noStrike" baseline="0" dirty="0">
              <a:latin typeface="MyriadPro-Bold"/>
            </a:endParaRPr>
          </a:p>
          <a:p>
            <a:pPr marL="0" indent="0">
              <a:buNone/>
            </a:pPr>
            <a:r>
              <a:rPr lang="en-US" dirty="0">
                <a:latin typeface="MyriadPro-Bold"/>
              </a:rPr>
              <a:t>-</a:t>
            </a:r>
            <a:r>
              <a:rPr lang="en-US" i="0" u="none" strike="noStrike" baseline="0" dirty="0">
                <a:solidFill>
                  <a:srgbClr val="282828"/>
                </a:solidFill>
                <a:latin typeface="Inter"/>
              </a:rPr>
              <a:t>NICE guideline</a:t>
            </a:r>
            <a:r>
              <a:rPr lang="en-US" sz="2800" b="0" i="0" u="none" strike="noStrike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Inter"/>
              </a:rPr>
              <a:t>15 December 2021</a:t>
            </a:r>
          </a:p>
          <a:p>
            <a:pPr marL="0" indent="0">
              <a:buNone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Inter"/>
              </a:rPr>
              <a:t>-</a:t>
            </a:r>
            <a:r>
              <a:rPr lang="en-US" sz="2800" b="0" i="0" u="none" strike="noStrike" baseline="0" dirty="0">
                <a:latin typeface="MyriadPro-SemiboldSemiCn"/>
              </a:rPr>
              <a:t>Japanese Society for Cancer of the Colon and Rectum (JSCCR)</a:t>
            </a:r>
            <a:br>
              <a:rPr lang="en-US" sz="2800" b="0" i="0" u="none" strike="noStrike" baseline="0" dirty="0">
                <a:latin typeface="MyriadPro-SemiboldSemiCn"/>
              </a:rPr>
            </a:br>
            <a:r>
              <a:rPr lang="en-US" sz="2800" b="0" i="0" u="none" strike="noStrike" baseline="0" dirty="0">
                <a:latin typeface="MyriadPro-SemiboldSemiCn"/>
              </a:rPr>
              <a:t>  guidelines 2019.</a:t>
            </a:r>
            <a:endParaRPr lang="en-US" dirty="0"/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4664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5605369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D141A65-8E2B-A78A-2269-97DAA9A037E5}"/>
              </a:ext>
            </a:extLst>
          </p:cNvPr>
          <p:cNvSpPr/>
          <p:nvPr/>
        </p:nvSpPr>
        <p:spPr>
          <a:xfrm>
            <a:off x="2422186" y="1410511"/>
            <a:ext cx="2694563" cy="13255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4046489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952359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-T3 c/d or very low and T3c/d Mid N1-2, EMVI+</a:t>
                      </a:r>
                    </a:p>
                    <a:p>
                      <a:r>
                        <a:rPr lang="en-US" b="1" dirty="0"/>
                        <a:t>-T3a/b N0 (mid/upper)?</a:t>
                      </a:r>
                    </a:p>
                    <a:p>
                      <a:r>
                        <a:rPr lang="en-US" b="1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D141A65-8E2B-A78A-2269-97DAA9A037E5}"/>
              </a:ext>
            </a:extLst>
          </p:cNvPr>
          <p:cNvSpPr/>
          <p:nvPr/>
        </p:nvSpPr>
        <p:spPr>
          <a:xfrm>
            <a:off x="2422187" y="2714017"/>
            <a:ext cx="2684834" cy="126459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0225299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9263184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stage II or III (mid/low) rectal  adeno ca.</a:t>
                      </a:r>
                    </a:p>
                    <a:p>
                      <a:r>
                        <a:rPr lang="en-US" sz="1600" b="1" dirty="0"/>
                        <a:t>Concern (high) T4/EMRV+</a:t>
                      </a:r>
                    </a:p>
                    <a:p>
                      <a:r>
                        <a:rPr lang="en-US" sz="1600" b="1" dirty="0"/>
                        <a:t>Posterior </a:t>
                      </a:r>
                      <a:r>
                        <a:rPr lang="en-US" sz="1600" b="1" dirty="0" err="1"/>
                        <a:t>thr</a:t>
                      </a:r>
                      <a:r>
                        <a:rPr lang="en-US" sz="1600" b="1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LARC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D141A65-8E2B-A78A-2269-97DAA9A037E5}"/>
              </a:ext>
            </a:extLst>
          </p:cNvPr>
          <p:cNvSpPr/>
          <p:nvPr/>
        </p:nvSpPr>
        <p:spPr>
          <a:xfrm>
            <a:off x="2431915" y="3910518"/>
            <a:ext cx="2665380" cy="113813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6874311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42495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1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1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1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D141A65-8E2B-A78A-2269-97DAA9A037E5}"/>
              </a:ext>
            </a:extLst>
          </p:cNvPr>
          <p:cNvSpPr/>
          <p:nvPr/>
        </p:nvSpPr>
        <p:spPr>
          <a:xfrm>
            <a:off x="2412459" y="5000017"/>
            <a:ext cx="2694561" cy="65175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8749453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570811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-High risk L.R</a:t>
                      </a:r>
                    </a:p>
                    <a:p>
                      <a:r>
                        <a:rPr lang="en-US" sz="1600" b="1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4D141A65-8E2B-A78A-2269-97DAA9A037E5}"/>
              </a:ext>
            </a:extLst>
          </p:cNvPr>
          <p:cNvSpPr/>
          <p:nvPr/>
        </p:nvSpPr>
        <p:spPr>
          <a:xfrm>
            <a:off x="2422187" y="5612860"/>
            <a:ext cx="2675108" cy="894927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0931892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889145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≠T4, bulky Tum or concern CRM, also concern in low rectal disease</a:t>
                      </a:r>
                    </a:p>
                    <a:p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1CB6551-E971-2DAB-5CD1-C874DF432F91}"/>
              </a:ext>
            </a:extLst>
          </p:cNvPr>
          <p:cNvSpPr/>
          <p:nvPr/>
        </p:nvSpPr>
        <p:spPr>
          <a:xfrm>
            <a:off x="5077838" y="1450064"/>
            <a:ext cx="2295728" cy="13255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2058329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7457756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/>
                        <a:t>CRT- risk in R0/CRM</a:t>
                      </a:r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9D21CD9-E054-1D4A-F3B1-2C42ECC9CF6A}"/>
              </a:ext>
            </a:extLst>
          </p:cNvPr>
          <p:cNvSpPr/>
          <p:nvPr/>
        </p:nvSpPr>
        <p:spPr>
          <a:xfrm>
            <a:off x="5087565" y="2752947"/>
            <a:ext cx="2276273" cy="118675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9350660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146129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9D21CD9-E054-1D4A-F3B1-2C42ECC9CF6A}"/>
              </a:ext>
            </a:extLst>
          </p:cNvPr>
          <p:cNvSpPr/>
          <p:nvPr/>
        </p:nvSpPr>
        <p:spPr>
          <a:xfrm>
            <a:off x="5087565" y="3900791"/>
            <a:ext cx="2276273" cy="10992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3350837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569196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9D21CD9-E054-1D4A-F3B1-2C42ECC9CF6A}"/>
              </a:ext>
            </a:extLst>
          </p:cNvPr>
          <p:cNvSpPr/>
          <p:nvPr/>
        </p:nvSpPr>
        <p:spPr>
          <a:xfrm>
            <a:off x="5087565" y="4990289"/>
            <a:ext cx="2276273" cy="6128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9670320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160629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9D21CD9-E054-1D4A-F3B1-2C42ECC9CF6A}"/>
              </a:ext>
            </a:extLst>
          </p:cNvPr>
          <p:cNvSpPr/>
          <p:nvPr/>
        </p:nvSpPr>
        <p:spPr>
          <a:xfrm>
            <a:off x="5087565" y="5622585"/>
            <a:ext cx="2276273" cy="88520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043989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99AA0-CEA1-AC84-2C6E-DC5F91673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984419"/>
            <a:ext cx="12192000" cy="5566145"/>
          </a:xfrm>
        </p:spPr>
        <p:txBody>
          <a:bodyPr>
            <a:normAutofit/>
          </a:bodyPr>
          <a:lstStyle/>
          <a:p>
            <a:pPr algn="ctr"/>
            <a:br>
              <a:rPr lang="en-US" sz="2400" dirty="0"/>
            </a:br>
            <a:br>
              <a:rPr lang="en-US" sz="2400" dirty="0"/>
            </a:b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Rectal cancer clinical presentation</a:t>
            </a:r>
            <a:b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T3, 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any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; T1-2, N1-2; T4,N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any</a:t>
            </a:r>
            <a:r>
              <a:rPr lang="en-US" sz="1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or locally unresectable or medically inoperable</a:t>
            </a:r>
            <a:br>
              <a:rPr lang="en-US" sz="1600" dirty="0"/>
            </a:br>
            <a:endParaRPr lang="en-US" sz="16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D2A698-58FD-2108-E04B-21E44F0B42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97457"/>
            <a:ext cx="10515600" cy="1059775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133AAD2-41D3-3B8B-A8F6-5E637B957FEC}"/>
              </a:ext>
            </a:extLst>
          </p:cNvPr>
          <p:cNvCxnSpPr>
            <a:cxnSpLocks/>
          </p:cNvCxnSpPr>
          <p:nvPr/>
        </p:nvCxnSpPr>
        <p:spPr>
          <a:xfrm flipH="1">
            <a:off x="4542817" y="2609825"/>
            <a:ext cx="953311" cy="45856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0DB4120-7525-9AFC-359A-DA672C4852B6}"/>
              </a:ext>
            </a:extLst>
          </p:cNvPr>
          <p:cNvCxnSpPr>
            <a:cxnSpLocks/>
          </p:cNvCxnSpPr>
          <p:nvPr/>
        </p:nvCxnSpPr>
        <p:spPr>
          <a:xfrm>
            <a:off x="6695874" y="2609825"/>
            <a:ext cx="885233" cy="49029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993E91E-EDBE-FA3F-82B3-5D1EC3BD998D}"/>
              </a:ext>
            </a:extLst>
          </p:cNvPr>
          <p:cNvSpPr/>
          <p:nvPr/>
        </p:nvSpPr>
        <p:spPr>
          <a:xfrm>
            <a:off x="1896896" y="3190666"/>
            <a:ext cx="2645921" cy="138132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Without</a:t>
            </a:r>
            <a:r>
              <a:rPr lang="en-US" dirty="0">
                <a:solidFill>
                  <a:schemeClr val="tx1"/>
                </a:solidFill>
              </a:rPr>
              <a:t> suspected or proven </a:t>
            </a:r>
            <a:r>
              <a:rPr lang="en-US" b="1" dirty="0">
                <a:solidFill>
                  <a:schemeClr val="tx1"/>
                </a:solidFill>
              </a:rPr>
              <a:t>DM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*Workup include MMR/MSI, RAS, BRAF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56E23B-26DA-B38F-54E3-6E50F6B6CAA9}"/>
              </a:ext>
            </a:extLst>
          </p:cNvPr>
          <p:cNvSpPr/>
          <p:nvPr/>
        </p:nvSpPr>
        <p:spPr>
          <a:xfrm>
            <a:off x="7645956" y="3190666"/>
            <a:ext cx="2373538" cy="158560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With</a:t>
            </a:r>
            <a:r>
              <a:rPr lang="en-US" dirty="0">
                <a:solidFill>
                  <a:schemeClr val="tx1"/>
                </a:solidFill>
              </a:rPr>
              <a:t> suspected or proven </a:t>
            </a:r>
            <a:r>
              <a:rPr lang="en-US" b="1" dirty="0">
                <a:solidFill>
                  <a:schemeClr val="tx1"/>
                </a:solidFill>
              </a:rPr>
              <a:t>DM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r>
              <a:rPr lang="en-US" dirty="0">
                <a:solidFill>
                  <a:schemeClr val="tx1"/>
                </a:solidFill>
              </a:rPr>
              <a:t>*workup include MMR/MSI testing</a:t>
            </a:r>
            <a:endParaRPr lang="en-US" dirty="0"/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932E3DC-D965-E657-8B04-A679FD21D12B}"/>
              </a:ext>
            </a:extLst>
          </p:cNvPr>
          <p:cNvCxnSpPr>
            <a:cxnSpLocks/>
          </p:cNvCxnSpPr>
          <p:nvPr/>
        </p:nvCxnSpPr>
        <p:spPr>
          <a:xfrm flipH="1">
            <a:off x="1517514" y="4610906"/>
            <a:ext cx="833332" cy="5447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EB6748C-7BBC-5D73-EA00-65A3F8CB2BC2}"/>
              </a:ext>
            </a:extLst>
          </p:cNvPr>
          <p:cNvCxnSpPr>
            <a:cxnSpLocks/>
          </p:cNvCxnSpPr>
          <p:nvPr/>
        </p:nvCxnSpPr>
        <p:spPr>
          <a:xfrm flipH="1">
            <a:off x="7266562" y="4915671"/>
            <a:ext cx="836578" cy="39563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AC67B38-8A62-2F39-D1A4-2598D0A77D2E}"/>
              </a:ext>
            </a:extLst>
          </p:cNvPr>
          <p:cNvCxnSpPr>
            <a:cxnSpLocks/>
          </p:cNvCxnSpPr>
          <p:nvPr/>
        </p:nvCxnSpPr>
        <p:spPr>
          <a:xfrm>
            <a:off x="9581747" y="4931914"/>
            <a:ext cx="648499" cy="34046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80E6834-8B81-812A-954E-6D6D2254DC84}"/>
              </a:ext>
            </a:extLst>
          </p:cNvPr>
          <p:cNvSpPr/>
          <p:nvPr/>
        </p:nvSpPr>
        <p:spPr>
          <a:xfrm>
            <a:off x="6040877" y="5350214"/>
            <a:ext cx="2344363" cy="807391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Proficient MMR/MMS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0425B92-5E3A-CBFA-DB21-6062A4F347AE}"/>
              </a:ext>
            </a:extLst>
          </p:cNvPr>
          <p:cNvSpPr/>
          <p:nvPr/>
        </p:nvSpPr>
        <p:spPr>
          <a:xfrm>
            <a:off x="9387210" y="5369664"/>
            <a:ext cx="2208170" cy="819028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Deficient MMR/MSI high/Pole/Pold1 mutation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84FC3AE-BCB3-A9A1-4FD9-DB82B7E67EF8}"/>
              </a:ext>
            </a:extLst>
          </p:cNvPr>
          <p:cNvSpPr/>
          <p:nvPr/>
        </p:nvSpPr>
        <p:spPr>
          <a:xfrm>
            <a:off x="486379" y="5272386"/>
            <a:ext cx="1634247" cy="8365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pMMR</a:t>
            </a:r>
            <a:r>
              <a:rPr lang="en-US" dirty="0">
                <a:solidFill>
                  <a:schemeClr val="tx1"/>
                </a:solidFill>
              </a:rPr>
              <a:t>/MSS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0E3A01-A5DA-75BB-C350-6ADEFC34D4C9}"/>
              </a:ext>
            </a:extLst>
          </p:cNvPr>
          <p:cNvSpPr/>
          <p:nvPr/>
        </p:nvSpPr>
        <p:spPr>
          <a:xfrm>
            <a:off x="3219857" y="5301560"/>
            <a:ext cx="1634248" cy="826865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dMMR</a:t>
            </a:r>
            <a:r>
              <a:rPr lang="en-US" dirty="0">
                <a:solidFill>
                  <a:schemeClr val="tx1"/>
                </a:solidFill>
              </a:rPr>
              <a:t>/MSI-H</a:t>
            </a:r>
            <a:endParaRPr lang="en-US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F7A06289-FFD9-3C6C-AF00-50D1D769DAA0}"/>
              </a:ext>
            </a:extLst>
          </p:cNvPr>
          <p:cNvCxnSpPr>
            <a:cxnSpLocks/>
          </p:cNvCxnSpPr>
          <p:nvPr/>
        </p:nvCxnSpPr>
        <p:spPr>
          <a:xfrm>
            <a:off x="3641393" y="4643294"/>
            <a:ext cx="648499" cy="59015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678517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892808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FOLFIRINOX vs FOLFOX/ CAPOX alone.</a:t>
                      </a:r>
                    </a:p>
                    <a:p>
                      <a:r>
                        <a:rPr lang="en-US" sz="1600" b="1" dirty="0"/>
                        <a:t>Pt. factors? Performance? disease status?</a:t>
                      </a:r>
                    </a:p>
                    <a:p>
                      <a:r>
                        <a:rPr lang="en-US" sz="1600" b="1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9D21CD9-E054-1D4A-F3B1-2C42ECC9CF6A}"/>
              </a:ext>
            </a:extLst>
          </p:cNvPr>
          <p:cNvSpPr/>
          <p:nvPr/>
        </p:nvSpPr>
        <p:spPr>
          <a:xfrm>
            <a:off x="7354111" y="1427365"/>
            <a:ext cx="2607012" cy="13255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6367642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541812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9D21CD9-E054-1D4A-F3B1-2C42ECC9CF6A}"/>
              </a:ext>
            </a:extLst>
          </p:cNvPr>
          <p:cNvSpPr/>
          <p:nvPr/>
        </p:nvSpPr>
        <p:spPr>
          <a:xfrm>
            <a:off x="7373566" y="2752928"/>
            <a:ext cx="2607013" cy="1196502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1509425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710705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9D21CD9-E054-1D4A-F3B1-2C42ECC9CF6A}"/>
              </a:ext>
            </a:extLst>
          </p:cNvPr>
          <p:cNvSpPr/>
          <p:nvPr/>
        </p:nvSpPr>
        <p:spPr>
          <a:xfrm>
            <a:off x="7373567" y="3920247"/>
            <a:ext cx="2597284" cy="109922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3897490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5529770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9D21CD9-E054-1D4A-F3B1-2C42ECC9CF6A}"/>
              </a:ext>
            </a:extLst>
          </p:cNvPr>
          <p:cNvSpPr/>
          <p:nvPr/>
        </p:nvSpPr>
        <p:spPr>
          <a:xfrm>
            <a:off x="7383294" y="4990289"/>
            <a:ext cx="2587557" cy="61285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9870814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831304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i="1" dirty="0">
                          <a:solidFill>
                            <a:srgbClr val="FF0000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Sequencing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9D21CD9-E054-1D4A-F3B1-2C42ECC9CF6A}"/>
              </a:ext>
            </a:extLst>
          </p:cNvPr>
          <p:cNvSpPr/>
          <p:nvPr/>
        </p:nvSpPr>
        <p:spPr>
          <a:xfrm>
            <a:off x="7383294" y="5593401"/>
            <a:ext cx="2587557" cy="914385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70610715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0809492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rgbClr val="FF0000"/>
                          </a:solidFill>
                        </a:rPr>
                        <a:t>Sequencing</a:t>
                      </a:r>
                      <a:endParaRPr lang="en-US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9D21CD9-E054-1D4A-F3B1-2C42ECC9CF6A}"/>
              </a:ext>
            </a:extLst>
          </p:cNvPr>
          <p:cNvSpPr/>
          <p:nvPr/>
        </p:nvSpPr>
        <p:spPr>
          <a:xfrm>
            <a:off x="9961123" y="1420223"/>
            <a:ext cx="2237367" cy="1325563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38011358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61202-794E-CC63-454C-9F2DB100F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92076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3600" i="1" dirty="0"/>
              <a:t>Comparison</a:t>
            </a:r>
            <a:endParaRPr lang="en-US" sz="28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49A49E-4C5C-7CA4-398B-6F7246D72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ADE0DC0B-9700-B530-92F6-5AB676CDFE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8796190"/>
              </p:ext>
            </p:extLst>
          </p:nvPr>
        </p:nvGraphicFramePr>
        <p:xfrm>
          <a:off x="0" y="847625"/>
          <a:ext cx="12192000" cy="566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102397355"/>
                    </a:ext>
                  </a:extLst>
                </a:gridCol>
                <a:gridCol w="2649166">
                  <a:extLst>
                    <a:ext uri="{9D8B030D-6E8A-4147-A177-3AD203B41FA5}">
                      <a16:colId xmlns:a16="http://schemas.microsoft.com/office/drawing/2014/main" val="2152841078"/>
                    </a:ext>
                  </a:extLst>
                </a:gridCol>
                <a:gridCol w="2276272">
                  <a:extLst>
                    <a:ext uri="{9D8B030D-6E8A-4147-A177-3AD203B41FA5}">
                      <a16:colId xmlns:a16="http://schemas.microsoft.com/office/drawing/2014/main" val="685657859"/>
                    </a:ext>
                  </a:extLst>
                </a:gridCol>
                <a:gridCol w="2597285">
                  <a:extLst>
                    <a:ext uri="{9D8B030D-6E8A-4147-A177-3AD203B41FA5}">
                      <a16:colId xmlns:a16="http://schemas.microsoft.com/office/drawing/2014/main" val="2703354295"/>
                    </a:ext>
                  </a:extLst>
                </a:gridCol>
                <a:gridCol w="2230877">
                  <a:extLst>
                    <a:ext uri="{9D8B030D-6E8A-4147-A177-3AD203B41FA5}">
                      <a16:colId xmlns:a16="http://schemas.microsoft.com/office/drawing/2014/main" val="101644462"/>
                    </a:ext>
                  </a:extLst>
                </a:gridCol>
              </a:tblGrid>
              <a:tr h="592069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Guideline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Eligibility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Radiotherapy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Chemotherapy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i="1" dirty="0">
                          <a:solidFill>
                            <a:srgbClr val="FF0000"/>
                          </a:solidFill>
                        </a:rPr>
                        <a:t>Sequencing</a:t>
                      </a:r>
                      <a:endParaRPr lang="en-US" i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6350634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NCCN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All Res. stage II - IV except T3 N0 high rectum if MRF-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SCRT </a:t>
                      </a:r>
                      <a:r>
                        <a:rPr lang="en-US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≠</a:t>
                      </a:r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T4, bulky Tum or concern CRM, also concern in low rectal disease</a:t>
                      </a:r>
                    </a:p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Stage IV?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FOLFIRINOX vs FOLFOX/ CAPOX alone.</a:t>
                      </a:r>
                    </a:p>
                    <a:p>
                      <a:r>
                        <a:rPr lang="en-US" sz="1600" dirty="0"/>
                        <a:t>Pt. factors? Performance? disease status?</a:t>
                      </a:r>
                    </a:p>
                    <a:p>
                      <a:r>
                        <a:rPr lang="en-US" sz="1600" dirty="0"/>
                        <a:t>Stage IV?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Not established yet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7344168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ESMO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-T3 c/d or very low and T3c/d Mid N1-2, EMVI+</a:t>
                      </a:r>
                    </a:p>
                    <a:p>
                      <a:r>
                        <a:rPr lang="en-US" dirty="0"/>
                        <a:t>-T3a/b N0 (mid/upper)?</a:t>
                      </a:r>
                    </a:p>
                    <a:p>
                      <a:r>
                        <a:rPr lang="en-US" dirty="0"/>
                        <a:t>-T3-a/b mid/high N1-2?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SCRT-the standard.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CRT- risk in R0/CRM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CT alone is not REC for localized non metastatic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….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3898087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dirty="0"/>
                        <a:t>ASCRS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stage II or III (mid/low) rectal  adeno ca.</a:t>
                      </a:r>
                    </a:p>
                    <a:p>
                      <a:r>
                        <a:rPr lang="en-US" sz="1600" dirty="0"/>
                        <a:t>Concern (high) T4/EMRV+</a:t>
                      </a:r>
                    </a:p>
                    <a:p>
                      <a:r>
                        <a:rPr lang="en-US" sz="1600" dirty="0"/>
                        <a:t>Posterior </a:t>
                      </a:r>
                      <a:r>
                        <a:rPr lang="en-US" sz="1600" dirty="0" err="1"/>
                        <a:t>thr</a:t>
                      </a:r>
                      <a:r>
                        <a:rPr lang="en-US" sz="1600" dirty="0"/>
                        <a:t>. MRF.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CRT rather than SCRT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Used but details not mentioned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Consolidation is more preferable.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8367562"/>
                  </a:ext>
                </a:extLst>
              </a:tr>
              <a:tr h="597278">
                <a:tc>
                  <a:txBody>
                    <a:bodyPr/>
                    <a:lstStyle/>
                    <a:p>
                      <a:r>
                        <a:rPr lang="en-US" dirty="0"/>
                        <a:t>NICE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cT1-T2, cN1-N2, M0</a:t>
                      </a:r>
                    </a:p>
                    <a:p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cT3-T4, any </a:t>
                      </a:r>
                      <a:r>
                        <a:rPr lang="en-US" sz="1600" b="0" i="0" u="none" strike="noStrike" baseline="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cN</a:t>
                      </a:r>
                      <a:r>
                        <a:rPr lang="en-US" sz="1600" b="0" i="0" u="none" strike="noStrike" baseline="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Inter"/>
                        </a:rPr>
                        <a:t>, M0</a:t>
                      </a:r>
                      <a:endParaRPr lang="en-US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SCRT or 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Used in liver met. only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....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2935646"/>
                  </a:ext>
                </a:extLst>
              </a:tr>
              <a:tr h="904655">
                <a:tc>
                  <a:txBody>
                    <a:bodyPr/>
                    <a:lstStyle/>
                    <a:p>
                      <a:r>
                        <a:rPr lang="en-US" sz="1800" b="0" i="0" u="none" strike="noStrike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JSCCR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-High risk L.R</a:t>
                      </a:r>
                    </a:p>
                    <a:p>
                      <a:r>
                        <a:rPr lang="en-US" sz="1600" dirty="0"/>
                        <a:t>-Unresectable L.A when R0 expected.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C.T alone is not REC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…..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5786882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09D21CD9-E054-1D4A-F3B1-2C42ECC9CF6A}"/>
              </a:ext>
            </a:extLst>
          </p:cNvPr>
          <p:cNvSpPr/>
          <p:nvPr/>
        </p:nvSpPr>
        <p:spPr>
          <a:xfrm>
            <a:off x="9961123" y="3929975"/>
            <a:ext cx="2230877" cy="107004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>
                <a:solidFill>
                  <a:schemeClr val="tx1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70267927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BDAB9-C257-1017-D794-72EC0AF95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i="1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B42BD-1E69-C8A2-D128-3EBFA9BC82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Neo-adjuvant treatment of rectal cancer has evolved in the past few years.</a:t>
            </a:r>
          </a:p>
          <a:p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With the introduction of TNT and small molecules we now have several options, 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                 is a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one size fits all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approach still justifiable??</a:t>
            </a:r>
          </a:p>
          <a:p>
            <a:pPr marL="0" indent="0" algn="ctr">
              <a:buNone/>
            </a:pPr>
            <a:endParaRPr lang="en-US" sz="2400" b="1" i="1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r>
              <a:rPr lang="en-US" sz="2400" b="1" i="1" dirty="0">
                <a:solidFill>
                  <a:schemeClr val="accent2"/>
                </a:solidFill>
              </a:rPr>
              <a:t>Thanks</a:t>
            </a:r>
          </a:p>
        </p:txBody>
      </p:sp>
    </p:spTree>
    <p:extLst>
      <p:ext uri="{BB962C8B-B14F-4D97-AF65-F5344CB8AC3E}">
        <p14:creationId xmlns:p14="http://schemas.microsoft.com/office/powerpoint/2010/main" val="38043054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E903D-9A8D-0002-FAC5-57C495DD2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i="1" dirty="0">
                <a:latin typeface="+mn-lt"/>
              </a:rPr>
              <a:t>Current evidence on TNT for rectal cancer</a:t>
            </a:r>
            <a:br>
              <a:rPr lang="en-US" sz="2400" b="1" i="1" dirty="0">
                <a:latin typeface="+mn-lt"/>
              </a:rPr>
            </a:br>
            <a:br>
              <a:rPr lang="en-US" sz="2400" b="1" i="1" dirty="0">
                <a:latin typeface="+mn-lt"/>
              </a:rPr>
            </a:br>
            <a:r>
              <a:rPr lang="en-US" sz="2400" b="1" i="1" dirty="0">
                <a:latin typeface="+mn-lt"/>
              </a:rPr>
              <a:t>1- Induction CT before CRT for systemic control: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124EA7-452C-AD67-5A29-B35AE3AE44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dirty="0"/>
              <a:t>PRODIGE-23</a:t>
            </a:r>
          </a:p>
          <a:p>
            <a:pPr marL="0" indent="0">
              <a:buNone/>
            </a:pPr>
            <a:r>
              <a:rPr lang="en-US" sz="2400" dirty="0"/>
              <a:t> FOLFIRINOX </a:t>
            </a:r>
            <a:r>
              <a:rPr lang="en-US" sz="1600" dirty="0"/>
              <a:t>(6)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→CRT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(50Gy)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TME→mFOLFOX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(6).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STANDARD.</a:t>
            </a:r>
            <a:endParaRPr lang="en-US" sz="2400" dirty="0"/>
          </a:p>
          <a:p>
            <a:r>
              <a:rPr lang="en-US" sz="2400" dirty="0"/>
              <a:t>cT3-4M0.</a:t>
            </a:r>
          </a:p>
          <a:p>
            <a:r>
              <a:rPr lang="en-US" sz="2400" dirty="0"/>
              <a:t>Results:</a:t>
            </a:r>
          </a:p>
          <a:p>
            <a:pPr marL="0" indent="0">
              <a:buNone/>
            </a:pPr>
            <a:r>
              <a:rPr lang="en-US" sz="2400" dirty="0"/>
              <a:t>  - </a:t>
            </a:r>
            <a:r>
              <a:rPr lang="en-US" sz="2400" dirty="0" err="1"/>
              <a:t>pCR</a:t>
            </a:r>
            <a:r>
              <a:rPr lang="en-US" sz="2400" dirty="0"/>
              <a:t>:          27.5% v 11.7%</a:t>
            </a:r>
          </a:p>
          <a:p>
            <a:pPr marL="0" indent="0">
              <a:buNone/>
            </a:pPr>
            <a:r>
              <a:rPr lang="en-US" sz="2400" dirty="0"/>
              <a:t>  - DFS</a:t>
            </a:r>
            <a:r>
              <a:rPr lang="en-US" sz="1600" dirty="0"/>
              <a:t>(3 years):  </a:t>
            </a:r>
            <a:r>
              <a:rPr lang="en-US" sz="2400" dirty="0"/>
              <a:t>75.7% v 68.5%</a:t>
            </a:r>
          </a:p>
          <a:p>
            <a:pPr marL="0" indent="0">
              <a:buNone/>
            </a:pPr>
            <a:r>
              <a:rPr lang="en-US" sz="2400" dirty="0"/>
              <a:t>  - High compliance 92% completed the 6 cycles of FOLFIRINOX</a:t>
            </a:r>
          </a:p>
          <a:p>
            <a:pPr marL="0" indent="0">
              <a:buNone/>
            </a:pPr>
            <a:r>
              <a:rPr lang="en-US" sz="2400" dirty="0"/>
              <a:t>      with 45% grade 3-4 adverse events.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20876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FF477-441B-B748-9643-2C7EBEDB6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93387"/>
            <a:ext cx="10515600" cy="5583576"/>
          </a:xfrm>
        </p:spPr>
        <p:txBody>
          <a:bodyPr>
            <a:normAutofit/>
          </a:bodyPr>
          <a:lstStyle/>
          <a:p>
            <a:r>
              <a:rPr lang="en-US" sz="2400" dirty="0"/>
              <a:t>Resent updated long-term outcomes:</a:t>
            </a:r>
          </a:p>
          <a:p>
            <a:pPr marL="0" indent="0">
              <a:buNone/>
            </a:pPr>
            <a:r>
              <a:rPr lang="en-US" sz="2400" dirty="0"/>
              <a:t>    Absolute increase in 5 years:</a:t>
            </a:r>
          </a:p>
          <a:p>
            <a:pPr marL="0" indent="0">
              <a:buNone/>
            </a:pPr>
            <a:r>
              <a:rPr lang="en-US" sz="2400" dirty="0"/>
              <a:t>      - DFS 7.6%</a:t>
            </a:r>
          </a:p>
          <a:p>
            <a:pPr marL="0" indent="0">
              <a:buNone/>
            </a:pPr>
            <a:r>
              <a:rPr lang="en-US" sz="2400" dirty="0"/>
              <a:t>      - O.S 6.9%</a:t>
            </a:r>
          </a:p>
          <a:p>
            <a:pPr marL="0" indent="0">
              <a:buNone/>
            </a:pPr>
            <a:r>
              <a:rPr lang="en-US" sz="2400" dirty="0"/>
              <a:t>      - Distant metastasis free survival 9.9%</a:t>
            </a:r>
          </a:p>
          <a:p>
            <a:pPr marL="0" indent="0">
              <a:buNone/>
            </a:pPr>
            <a:r>
              <a:rPr lang="en-US" sz="2400" dirty="0"/>
              <a:t>      - Cancer specific survival 5.7%</a:t>
            </a:r>
          </a:p>
          <a:p>
            <a:pPr marL="0" indent="0">
              <a:buNone/>
            </a:pPr>
            <a:r>
              <a:rPr lang="en-US" sz="2400" dirty="0"/>
              <a:t>  * Expellant for fit patient with advanced RC with high-risk features.</a:t>
            </a:r>
          </a:p>
        </p:txBody>
      </p:sp>
    </p:spTree>
    <p:extLst>
      <p:ext uri="{BB962C8B-B14F-4D97-AF65-F5344CB8AC3E}">
        <p14:creationId xmlns:p14="http://schemas.microsoft.com/office/powerpoint/2010/main" val="28097131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96F1F-A2D8-DCC7-3A77-4AFC90F12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729574"/>
            <a:ext cx="11353800" cy="6128426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REC-3</a:t>
            </a:r>
          </a:p>
          <a:p>
            <a:pPr>
              <a:buFontTx/>
              <a:buChar char="-"/>
            </a:pPr>
            <a:r>
              <a:rPr lang="en-US" sz="2400" b="1" i="1" dirty="0"/>
              <a:t>R.C without suspected or proven distant metastasis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</a:t>
            </a: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0EBF0C9-C9B4-9A89-8F1F-829885998345}"/>
              </a:ext>
            </a:extLst>
          </p:cNvPr>
          <p:cNvCxnSpPr>
            <a:cxnSpLocks/>
          </p:cNvCxnSpPr>
          <p:nvPr/>
        </p:nvCxnSpPr>
        <p:spPr>
          <a:xfrm flipH="1">
            <a:off x="4027251" y="2529197"/>
            <a:ext cx="1099226" cy="3891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38370DEB-A1BD-A6A2-620D-54E29CA4EB13}"/>
              </a:ext>
            </a:extLst>
          </p:cNvPr>
          <p:cNvSpPr/>
          <p:nvPr/>
        </p:nvSpPr>
        <p:spPr>
          <a:xfrm>
            <a:off x="2159540" y="2898835"/>
            <a:ext cx="1634247" cy="8365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pMMR</a:t>
            </a:r>
            <a:r>
              <a:rPr lang="en-US" dirty="0">
                <a:solidFill>
                  <a:schemeClr val="tx1"/>
                </a:solidFill>
              </a:rPr>
              <a:t>/MSS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C9BCE76-3C3E-4CAB-9499-367287ADC5A2}"/>
              </a:ext>
            </a:extLst>
          </p:cNvPr>
          <p:cNvCxnSpPr>
            <a:cxnSpLocks/>
          </p:cNvCxnSpPr>
          <p:nvPr/>
        </p:nvCxnSpPr>
        <p:spPr>
          <a:xfrm>
            <a:off x="7023370" y="2558373"/>
            <a:ext cx="1089498" cy="3112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5448E915-D79F-ED32-4D20-98E2BF544535}"/>
              </a:ext>
            </a:extLst>
          </p:cNvPr>
          <p:cNvSpPr/>
          <p:nvPr/>
        </p:nvSpPr>
        <p:spPr>
          <a:xfrm>
            <a:off x="8336622" y="2898835"/>
            <a:ext cx="2140085" cy="90466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dMMR</a:t>
            </a:r>
            <a:r>
              <a:rPr lang="en-US" dirty="0">
                <a:solidFill>
                  <a:schemeClr val="tx1"/>
                </a:solidFill>
              </a:rPr>
              <a:t>/MSI-H</a:t>
            </a:r>
            <a:endParaRPr lang="en-US" dirty="0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EC25564E-ACF8-DEEB-2AEB-76F45073EF16}"/>
              </a:ext>
            </a:extLst>
          </p:cNvPr>
          <p:cNvCxnSpPr>
            <a:cxnSpLocks/>
          </p:cNvCxnSpPr>
          <p:nvPr/>
        </p:nvCxnSpPr>
        <p:spPr>
          <a:xfrm>
            <a:off x="2266538" y="3769467"/>
            <a:ext cx="0" cy="69552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FFA1CFE0-B17A-F232-BA84-0A764F3CCF04}"/>
              </a:ext>
            </a:extLst>
          </p:cNvPr>
          <p:cNvSpPr/>
          <p:nvPr/>
        </p:nvSpPr>
        <p:spPr>
          <a:xfrm>
            <a:off x="116732" y="4484443"/>
            <a:ext cx="12075268" cy="189689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TNT:</a:t>
            </a: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1-L-C chemo/RT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SCRT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Chemotherapy,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12-16w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(FOLFOX or CAPOX, consider FOLFIRINOX)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Restaging.</a:t>
            </a: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2-Chemotherapy 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12-16w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(FOLFOX or CAPOX, consider FOLFIRINOX)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CRT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SCRT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Restaging.</a:t>
            </a: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3-Chemotherapy </a:t>
            </a:r>
            <a:r>
              <a:rPr lang="en-US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12-16w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non T4 disease eligible for sphincter-sparing surgery (FOLFOX or CAPOX)→Restaging</a:t>
            </a: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Response ≤20%→LCRT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SCRT.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8B8DE2-4915-A602-7935-6BC8A16A9C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33"/>
            <a:ext cx="12192000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6187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10E28-3289-69B3-423E-B0FEAFF11F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i="1" dirty="0"/>
              <a:t>2-consolodiation CT after CRT for better tumor response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F98981-1134-9D7D-2F4D-B35DAB8F1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i="1" dirty="0"/>
              <a:t>The Timing of RC Response to Chemoradiation Trial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   (Garcia-Agular et all)</a:t>
            </a:r>
          </a:p>
          <a:p>
            <a:pPr marL="0" indent="0">
              <a:buNone/>
            </a:pPr>
            <a:r>
              <a:rPr lang="en-US" sz="2400" dirty="0"/>
              <a:t>                   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response &amp;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Fibrosis &amp; pos op complications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Arm: CRT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(50Gy)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→TME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TNT Arms: CRT→2, 4 or 6 cycles of FOLFOX→TME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*The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increases 18%, 25%, 30% and 38% respectively.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No significant difference in surgical difficulty or pos op complications.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0765839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D3506-4EA4-C334-2FDB-0F8DE6383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i="1" dirty="0"/>
              <a:t>CAO/ARO/AIO-12 Trial: </a:t>
            </a:r>
            <a:r>
              <a:rPr lang="en-US" sz="2400" dirty="0"/>
              <a:t>(German group trial)</a:t>
            </a:r>
            <a:br>
              <a:rPr lang="en-US" sz="2400" b="1" i="1" dirty="0"/>
            </a:br>
            <a:r>
              <a:rPr lang="en-US" sz="2000" dirty="0"/>
              <a:t>Explored</a:t>
            </a:r>
            <a:r>
              <a:rPr lang="en-US" sz="2400" i="1" dirty="0"/>
              <a:t> the efficacy of consolidation v induction CT in TNT for rectal cancer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3E89CA-DD82-1609-F372-F3E6C2D27B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FOLFOX</a:t>
            </a:r>
            <a:r>
              <a:rPr lang="en-US" sz="1600" dirty="0"/>
              <a:t>(3)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↔ CRT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(50Gy)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→TME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Consolidation 25% v 17% in Induction group, (standard is 15%).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 significant difference in: 3Y DFS, Local recurrence or distant metastasis.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Suggest that consolidation was a preferred TNT approach for Or. Pr.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513619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4C34F-947B-E635-01D9-DC931C691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latin typeface="+mn-lt"/>
              </a:rPr>
              <a:t>OPRA</a:t>
            </a:r>
            <a:r>
              <a:rPr lang="en-US" sz="2800" dirty="0">
                <a:latin typeface="+mn-lt"/>
              </a:rPr>
              <a:t>: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 </a:t>
            </a:r>
            <a:br>
              <a:rPr lang="en-US" sz="2800" dirty="0">
                <a:latin typeface="+mn-lt"/>
              </a:rPr>
            </a:br>
            <a:r>
              <a:rPr lang="en-US" sz="1800" dirty="0">
                <a:latin typeface="+mn-lt"/>
              </a:rPr>
              <a:t>look at the feasibility of W &amp; W in patients treated with TNT.</a:t>
            </a: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305F96-D3C1-F810-7118-B4D38EDAB1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>
                <a:latin typeface="+mj-lt"/>
              </a:rPr>
              <a:t>Induction</a:t>
            </a:r>
            <a:r>
              <a:rPr lang="en-US" sz="2400" dirty="0">
                <a:latin typeface="+mj-lt"/>
              </a:rPr>
              <a:t> C.T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→CRT </a:t>
            </a:r>
            <a:r>
              <a:rPr lang="en-US" sz="2400" dirty="0">
                <a:latin typeface="+mj-lt"/>
              </a:rPr>
              <a:t> v  </a:t>
            </a:r>
            <a:r>
              <a:rPr lang="en-US" sz="2400" i="1" dirty="0">
                <a:latin typeface="+mj-lt"/>
              </a:rPr>
              <a:t>Consolidation</a:t>
            </a:r>
            <a:r>
              <a:rPr lang="en-US" sz="2400" dirty="0">
                <a:latin typeface="+mj-lt"/>
              </a:rPr>
              <a:t> C.T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→CRT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Either w &amp;w(in cCR) or TME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nCR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The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-year TME-free survival was high in consolidation 54% v 39%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in addition, the regrowth rate after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w&amp;w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low 27% v 40%.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Allow </a:t>
            </a:r>
            <a:r>
              <a:rPr lang="en-US" sz="2400" dirty="0"/>
              <a:t>organ preservation in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sz="2400" dirty="0"/>
              <a:t>50%.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2400" dirty="0"/>
              <a:t>No difference in other oncological outcomes.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8045341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50756-CF67-9C01-B0A5-7C8F09D27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9198"/>
          </a:xfrm>
        </p:spPr>
        <p:txBody>
          <a:bodyPr>
            <a:normAutofit/>
          </a:bodyPr>
          <a:lstStyle/>
          <a:p>
            <a:r>
              <a:rPr lang="en-US" sz="2400" b="1" dirty="0"/>
              <a:t>3-Role of short-course Radiotherapy in TNT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A828F-85D5-4956-8713-49B52C2D1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379" y="1475428"/>
            <a:ext cx="10515600" cy="5017445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POLISH II</a:t>
            </a:r>
          </a:p>
          <a:p>
            <a:pPr marL="0" indent="0">
              <a:buNone/>
            </a:pPr>
            <a:r>
              <a:rPr lang="en-US" sz="1800" dirty="0"/>
              <a:t>Evaluate whether pre op SCRT and CCT were superior to CRT in cT3-4 RC.</a:t>
            </a:r>
          </a:p>
          <a:p>
            <a:pPr marL="0" indent="0">
              <a:buNone/>
            </a:pPr>
            <a:r>
              <a:rPr lang="en-US" sz="2400" b="1" dirty="0"/>
              <a:t>TNT Arm</a:t>
            </a:r>
            <a:r>
              <a:rPr lang="en-US" sz="2400" dirty="0"/>
              <a:t>: SCRT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(5×5)→3(FOLFOX)→TME    V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Standard Arm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CRT→TME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Lower acute toxicity 75% v 83%.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Similar R0 Re. 77% v 71%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No significant difference in OS or DFS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No superiority of TNT.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534399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638977-237E-381F-73AA-210DBC5DE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2960"/>
            <a:ext cx="10515600" cy="5354003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/>
              <a:t>RAPIDO</a:t>
            </a:r>
            <a:r>
              <a:rPr lang="en-US" sz="2000" b="1" dirty="0"/>
              <a:t>:</a:t>
            </a:r>
          </a:p>
          <a:p>
            <a:pPr marL="0" indent="0">
              <a:buNone/>
            </a:pPr>
            <a:br>
              <a:rPr lang="en-US" sz="2000" b="1" dirty="0"/>
            </a:br>
            <a:r>
              <a:rPr lang="en-US" sz="2000" dirty="0"/>
              <a:t>Aims to reduce DM without compromising locoregional control.</a:t>
            </a:r>
          </a:p>
          <a:p>
            <a:pPr marL="0" indent="0">
              <a:buNone/>
            </a:pPr>
            <a:r>
              <a:rPr lang="en-US" sz="2400" dirty="0"/>
              <a:t>High risk om MRI: cT4 / N2 / LLNs(+).</a:t>
            </a:r>
          </a:p>
          <a:p>
            <a:pPr marL="0" indent="0">
              <a:buNone/>
            </a:pPr>
            <a:r>
              <a:rPr lang="en-US" sz="2400" dirty="0" err="1"/>
              <a:t>Ex.G</a:t>
            </a:r>
            <a:r>
              <a:rPr lang="en-US" sz="2400" dirty="0"/>
              <a:t>: 5×5 Gy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CAPOX(6)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FOLFOX(9)→TME.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S.G: CRT→TME→CAPOX(8) 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FOLFOX(12).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-Primary end point: 3 years DRTF.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-2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E.P: TNT compliance, pCR, OS, Toxicity,……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1815535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5BAE2-6FD0-D01A-402D-85E75D1806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2311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Conclusion: 3 years, </a:t>
            </a:r>
            <a:r>
              <a:rPr lang="en-US" sz="2400" dirty="0" err="1"/>
              <a:t>Ex.G</a:t>
            </a:r>
            <a:r>
              <a:rPr lang="en-US" sz="2400" dirty="0"/>
              <a:t> : S.G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  <a:r>
              <a:rPr lang="en-US" sz="2400" dirty="0"/>
              <a:t>DRTF:  23.7% v 30.4%.</a:t>
            </a:r>
          </a:p>
          <a:p>
            <a:pPr marL="0" indent="0">
              <a:buNone/>
            </a:pPr>
            <a:r>
              <a:rPr lang="en-US" sz="2400" dirty="0"/>
              <a:t>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  <a:r>
              <a:rPr lang="en-US" sz="2400" dirty="0" err="1"/>
              <a:t>pCR</a:t>
            </a:r>
            <a:r>
              <a:rPr lang="en-US" sz="2400" dirty="0"/>
              <a:t>:    28.4% v 14.3%.</a:t>
            </a:r>
          </a:p>
          <a:p>
            <a:pPr marL="0" indent="0">
              <a:buNone/>
            </a:pPr>
            <a:r>
              <a:rPr lang="en-US" sz="2400" dirty="0"/>
              <a:t>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↑</a:t>
            </a:r>
            <a:r>
              <a:rPr lang="en-US" sz="2400" dirty="0"/>
              <a:t>cCR:    14 Pts. v 11 Pts.</a:t>
            </a:r>
          </a:p>
          <a:p>
            <a:pPr marL="0" indent="0">
              <a:buNone/>
            </a:pPr>
            <a:r>
              <a:rPr lang="en-US" sz="2400" dirty="0"/>
              <a:t>-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</a:t>
            </a:r>
            <a:r>
              <a:rPr lang="en-US" sz="2400" dirty="0"/>
              <a:t>D.M:    20% v 26.8%.</a:t>
            </a:r>
          </a:p>
          <a:p>
            <a:pPr marL="0" indent="0">
              <a:buNone/>
            </a:pPr>
            <a:r>
              <a:rPr lang="en-US" sz="2400" dirty="0"/>
              <a:t>-  O.S :  No difference.</a:t>
            </a:r>
          </a:p>
        </p:txBody>
      </p:sp>
    </p:spTree>
    <p:extLst>
      <p:ext uri="{BB962C8B-B14F-4D97-AF65-F5344CB8AC3E}">
        <p14:creationId xmlns:p14="http://schemas.microsoft.com/office/powerpoint/2010/main" val="19637162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D0390-FF6E-C83D-6106-CBF896322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7231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/>
              <a:t>RAPIDO in 5 years</a:t>
            </a:r>
            <a:r>
              <a:rPr lang="en-US" sz="1800" dirty="0"/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7410B8-D61F-219D-AFAD-9D96ACB80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sz="2400" dirty="0"/>
              <a:t>L.R rate was higher in the TNT arm 10.2% v 6.1%</a:t>
            </a:r>
          </a:p>
          <a:p>
            <a:pPr marL="0" indent="0">
              <a:buNone/>
            </a:pPr>
            <a:r>
              <a:rPr lang="en-US" sz="2400" dirty="0"/>
              <a:t>    despite improvement of DRTF 27.8% v 34% and DM rate 23% v 30.4%.</a:t>
            </a:r>
          </a:p>
          <a:p>
            <a:pPr>
              <a:buFontTx/>
              <a:buChar char="-"/>
            </a:pPr>
            <a:r>
              <a:rPr lang="en-US" sz="2400" dirty="0"/>
              <a:t>More often increase </a:t>
            </a:r>
            <a:r>
              <a:rPr lang="en-US" sz="2400" dirty="0" err="1"/>
              <a:t>Mesorectal</a:t>
            </a:r>
            <a:r>
              <a:rPr lang="en-US" sz="2400" dirty="0"/>
              <a:t> breach in TNT 11% v 6%</a:t>
            </a:r>
          </a:p>
          <a:p>
            <a:pPr marL="0" indent="0">
              <a:buNone/>
            </a:pPr>
            <a:r>
              <a:rPr lang="en-US" sz="2400" dirty="0"/>
              <a:t>    consequently, Locoregional recurrence in those patients 21% v 4%.</a:t>
            </a:r>
          </a:p>
          <a:p>
            <a:pPr marL="0" indent="0">
              <a:buNone/>
            </a:pPr>
            <a:r>
              <a:rPr lang="en-US" sz="2400" dirty="0"/>
              <a:t>** Although RAPIDO has short-treatment duration,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↓DM, ↑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pCR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the higher rate of LR without improvement in OS may limit its routine use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in high-risk patients.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73602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51371-5297-9412-87E4-7FFBB5FC87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7447"/>
            <a:ext cx="10515600" cy="5819516"/>
          </a:xfrm>
        </p:spPr>
        <p:txBody>
          <a:bodyPr/>
          <a:lstStyle/>
          <a:p>
            <a:pPr marL="0" indent="0">
              <a:buNone/>
            </a:pPr>
            <a:r>
              <a:rPr lang="en-US" b="1" i="1" dirty="0"/>
              <a:t>STELLAR:</a:t>
            </a:r>
          </a:p>
          <a:p>
            <a:pPr marL="0" indent="0">
              <a:buNone/>
            </a:pPr>
            <a:r>
              <a:rPr lang="en-US" sz="2400" dirty="0"/>
              <a:t>  T3-4, N(+), low/mid rectal cancer.</a:t>
            </a:r>
          </a:p>
          <a:p>
            <a:pPr marL="0" indent="0">
              <a:buNone/>
            </a:pPr>
            <a:r>
              <a:rPr lang="en-US" sz="2400" dirty="0"/>
              <a:t>-SCRT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→CAPOX(4)→TME→CAPOX(2)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-CRT→TME→CAPOX(6)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trial report that: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- Although G ¾ adverse event was ↑ in the TNT G, 17.6% v 4.1% 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the compliance for  neo adj CT reached 98%.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The combined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sustained cCR was higher in TNT 21.8% V 12.3%.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No significant difference in MFS or LR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improved OS: 86.5% v 71.5%.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(need careful interpretation; short follow up 35m, DM &amp; LR not improved)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4648501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E826A-B20F-4BEE-2CAA-D4CEB1CA8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7503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1" i="1" dirty="0"/>
              <a:t>4-Induction FOLFOX Aiming omission of Radiotherapy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F9AADD-DEEF-51F5-190E-A4697B81A4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PROSPECT Trial</a:t>
            </a:r>
          </a:p>
          <a:p>
            <a:pPr marL="0" indent="0">
              <a:buNone/>
            </a:pPr>
            <a:r>
              <a:rPr lang="en-US" sz="2400" dirty="0"/>
              <a:t>Fibrosis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Toxicity, fibrosis, damage anal sphincter.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aim is to investigate whether Neo adj CT(FOLFOX) could replace Neo adj CRT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Stage II &amp;III low rectal cancer suitable for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Preservation.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Low /moderate risk of recurrence(T2N+,T3N+/-, excludeT4N2).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Patients achieved ≥ 20% response→TME without CRT.</a:t>
            </a: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Selective CRT for non responder.</a:t>
            </a:r>
            <a:endParaRPr lang="en-US" sz="2400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7026904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8A8347-7983-D655-EAF0-499F5C4EEB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88473"/>
            <a:ext cx="10515600" cy="488849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Among 58 patients in Ex. Group at 5 years:</a:t>
            </a:r>
          </a:p>
          <a:p>
            <a:pPr marL="0" indent="0">
              <a:buNone/>
            </a:pPr>
            <a:r>
              <a:rPr lang="en-US" sz="2400" dirty="0"/>
              <a:t> -The P.E Point was: DFS, which met the non-inferiority 80.8% v 78.6%.</a:t>
            </a:r>
          </a:p>
          <a:p>
            <a:pPr marL="0" indent="0">
              <a:buNone/>
            </a:pPr>
            <a:r>
              <a:rPr lang="en-US" sz="2400" dirty="0"/>
              <a:t> - 91% were able to omit the CRT.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17812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C96F1F-A2D8-DCC7-3A77-4AFC90F12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17171"/>
            <a:ext cx="11353800" cy="55408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/>
              <a:t>REC-3</a:t>
            </a:r>
          </a:p>
          <a:p>
            <a:pPr marL="0" indent="0">
              <a:buNone/>
            </a:pPr>
            <a:r>
              <a:rPr lang="en-US" sz="2400" b="1" i="1" dirty="0"/>
              <a:t>- R.C without suspected or proven distant metastasis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T3, Nany; T1-2, N1-2; T4,Nany or locally unresectable or medically inoperable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00EBF0C9-C9B4-9A89-8F1F-829885998345}"/>
              </a:ext>
            </a:extLst>
          </p:cNvPr>
          <p:cNvCxnSpPr>
            <a:cxnSpLocks/>
          </p:cNvCxnSpPr>
          <p:nvPr/>
        </p:nvCxnSpPr>
        <p:spPr>
          <a:xfrm flipH="1">
            <a:off x="3910519" y="2634807"/>
            <a:ext cx="1099226" cy="38910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38370DEB-A1BD-A6A2-620D-54E29CA4EB13}"/>
              </a:ext>
            </a:extLst>
          </p:cNvPr>
          <p:cNvSpPr/>
          <p:nvPr/>
        </p:nvSpPr>
        <p:spPr>
          <a:xfrm>
            <a:off x="2159540" y="2799706"/>
            <a:ext cx="1634247" cy="8365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pMMR</a:t>
            </a:r>
            <a:r>
              <a:rPr lang="en-US" dirty="0">
                <a:solidFill>
                  <a:schemeClr val="tx1"/>
                </a:solidFill>
              </a:rPr>
              <a:t>/MSS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C9BCE76-3C3E-4CAB-9499-367287ADC5A2}"/>
              </a:ext>
            </a:extLst>
          </p:cNvPr>
          <p:cNvCxnSpPr>
            <a:cxnSpLocks/>
          </p:cNvCxnSpPr>
          <p:nvPr/>
        </p:nvCxnSpPr>
        <p:spPr>
          <a:xfrm>
            <a:off x="7044445" y="2637113"/>
            <a:ext cx="1089498" cy="3112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5448E915-D79F-ED32-4D20-98E2BF544535}"/>
              </a:ext>
            </a:extLst>
          </p:cNvPr>
          <p:cNvSpPr/>
          <p:nvPr/>
        </p:nvSpPr>
        <p:spPr>
          <a:xfrm>
            <a:off x="8336622" y="2667448"/>
            <a:ext cx="2140085" cy="83657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</a:rPr>
              <a:t>dMMR</a:t>
            </a:r>
            <a:r>
              <a:rPr lang="en-US" dirty="0">
                <a:solidFill>
                  <a:schemeClr val="tx1"/>
                </a:solidFill>
              </a:rPr>
              <a:t>/MSI-H</a:t>
            </a:r>
            <a:endParaRPr lang="en-US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831D5309-F1A5-EABC-3794-0DF907865F73}"/>
              </a:ext>
            </a:extLst>
          </p:cNvPr>
          <p:cNvCxnSpPr>
            <a:cxnSpLocks/>
          </p:cNvCxnSpPr>
          <p:nvPr/>
        </p:nvCxnSpPr>
        <p:spPr>
          <a:xfrm flipH="1">
            <a:off x="6990946" y="3508205"/>
            <a:ext cx="1278025" cy="3707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Oval 5">
            <a:extLst>
              <a:ext uri="{FF2B5EF4-FFF2-40B4-BE49-F238E27FC236}">
                <a16:creationId xmlns:a16="http://schemas.microsoft.com/office/drawing/2014/main" id="{4AF5F887-D582-2B2D-AEA0-8044B177B001}"/>
              </a:ext>
            </a:extLst>
          </p:cNvPr>
          <p:cNvSpPr/>
          <p:nvPr/>
        </p:nvSpPr>
        <p:spPr>
          <a:xfrm>
            <a:off x="5125995" y="3713579"/>
            <a:ext cx="1799635" cy="33074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Rec-14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AD42B1D-740A-55D2-599B-0C80C4835DCC}"/>
              </a:ext>
            </a:extLst>
          </p:cNvPr>
          <p:cNvSpPr/>
          <p:nvPr/>
        </p:nvSpPr>
        <p:spPr>
          <a:xfrm>
            <a:off x="136187" y="4059597"/>
            <a:ext cx="11217613" cy="25420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1-Neoadjuvant/Definitive immunotherapy(preferred):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Check point inhibitor immunotherapy/6 months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If no cCR, persistent disease at 6 months→LC chemo/RT(capecitabine/ 5-FU)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SCRT.</a:t>
            </a:r>
          </a:p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2-TNT: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LC Chemo/RT(capecitabine/5-FU)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SCRT→ Chemotherapy(FOLFOX or CAPOX, consider FOLFIRINOX)→Restaging.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53C27DE-8527-BBFA-F215-A80959A19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2791"/>
            <a:ext cx="12192000" cy="1228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95686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D185F-114B-2125-05BB-793F9AACE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5594"/>
            <a:ext cx="10515600" cy="1325563"/>
          </a:xfrm>
        </p:spPr>
        <p:txBody>
          <a:bodyPr>
            <a:normAutofit/>
          </a:bodyPr>
          <a:lstStyle/>
          <a:p>
            <a:r>
              <a:rPr lang="en-US" sz="2400" b="1" i="1" dirty="0"/>
              <a:t>5-Molecular Targeted Agent in TNT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CFF3B1-4E0B-02B7-D775-82D419F56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dirty="0"/>
              <a:t>Is currently controversial.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993971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EA3AF-6A3A-E42A-D01A-F803D6C25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INOVA PHASE II 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ED3162-39DB-94CB-5F9A-03166E2C69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dirty="0"/>
              <a:t>CRT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(12w)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FOLFOX/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bevacizumab→CRT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bevacizumab→TME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/>
              <a:t>cT3 low rectal cancer.</a:t>
            </a:r>
          </a:p>
          <a:p>
            <a:pPr>
              <a:buFontTx/>
              <a:buChar char="-"/>
            </a:pPr>
            <a:r>
              <a:rPr lang="en-US" sz="2400" dirty="0" err="1"/>
              <a:t>pCR</a:t>
            </a:r>
            <a:r>
              <a:rPr lang="en-US" sz="2400" dirty="0"/>
              <a:t> was higher in TNT 23.8% v 10% CRT arm.</a:t>
            </a:r>
          </a:p>
        </p:txBody>
      </p:sp>
    </p:spTree>
    <p:extLst>
      <p:ext uri="{BB962C8B-B14F-4D97-AF65-F5344CB8AC3E}">
        <p14:creationId xmlns:p14="http://schemas.microsoft.com/office/powerpoint/2010/main" val="108945969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CE28C-855A-BED8-00AD-42F2CFA4B9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TRUST Trial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C9CE5-5C52-1625-41F3-9839BE8F0E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sz="2400" dirty="0"/>
              <a:t>Investigated DFS after induction(6) </a:t>
            </a:r>
            <a:r>
              <a:rPr lang="en-US" sz="2400" dirty="0" err="1"/>
              <a:t>FOLFOXIRI+bevacizumab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→CRT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cT4/3</a:t>
            </a:r>
          </a:p>
          <a:p>
            <a:pPr>
              <a:buFontTx/>
              <a:buChar char="-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2Years DFS 80.45% and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pCR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36.4%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Phase III is warranted to formally investigate oncological outcomes.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13072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99AA0-CEA1-AC84-2C6E-DC5F91673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984419"/>
            <a:ext cx="12192000" cy="5566145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Rectal cancer clinical presentation</a:t>
            </a:r>
            <a:br>
              <a:rPr lang="en-US" sz="2400" dirty="0"/>
            </a:br>
            <a:endParaRPr lang="en-US" sz="16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D2A698-58FD-2108-E04B-21E44F0B42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97457"/>
            <a:ext cx="10515600" cy="1059775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133AAD2-41D3-3B8B-A8F6-5E637B957FEC}"/>
              </a:ext>
            </a:extLst>
          </p:cNvPr>
          <p:cNvCxnSpPr>
            <a:cxnSpLocks/>
          </p:cNvCxnSpPr>
          <p:nvPr/>
        </p:nvCxnSpPr>
        <p:spPr>
          <a:xfrm flipH="1">
            <a:off x="4377447" y="1885798"/>
            <a:ext cx="1079770" cy="2737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0DB4120-7525-9AFC-359A-DA672C4852B6}"/>
              </a:ext>
            </a:extLst>
          </p:cNvPr>
          <p:cNvCxnSpPr>
            <a:cxnSpLocks/>
          </p:cNvCxnSpPr>
          <p:nvPr/>
        </p:nvCxnSpPr>
        <p:spPr>
          <a:xfrm>
            <a:off x="6264612" y="1887154"/>
            <a:ext cx="1079770" cy="2165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993E91E-EDBE-FA3F-82B3-5D1EC3BD998D}"/>
              </a:ext>
            </a:extLst>
          </p:cNvPr>
          <p:cNvSpPr/>
          <p:nvPr/>
        </p:nvSpPr>
        <p:spPr>
          <a:xfrm>
            <a:off x="204281" y="2247067"/>
            <a:ext cx="4387185" cy="7490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RC Without suspected or proven DM.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56E23B-26DA-B38F-54E3-6E50F6B6CAA9}"/>
              </a:ext>
            </a:extLst>
          </p:cNvPr>
          <p:cNvSpPr/>
          <p:nvPr/>
        </p:nvSpPr>
        <p:spPr>
          <a:xfrm>
            <a:off x="7149844" y="2217897"/>
            <a:ext cx="3774317" cy="8073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RC </a:t>
            </a:r>
            <a:r>
              <a:rPr lang="en-US" b="1" dirty="0">
                <a:solidFill>
                  <a:schemeClr val="tx1"/>
                </a:solidFill>
              </a:rPr>
              <a:t>With</a:t>
            </a:r>
            <a:r>
              <a:rPr lang="en-US" dirty="0">
                <a:solidFill>
                  <a:schemeClr val="tx1"/>
                </a:solidFill>
              </a:rPr>
              <a:t> suspected or proven </a:t>
            </a:r>
            <a:r>
              <a:rPr lang="en-US" b="1" dirty="0">
                <a:solidFill>
                  <a:schemeClr val="tx1"/>
                </a:solidFill>
              </a:rPr>
              <a:t>DM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T</a:t>
            </a:r>
            <a:r>
              <a:rPr lang="en-US" sz="1600" dirty="0">
                <a:solidFill>
                  <a:schemeClr val="tx1"/>
                </a:solidFill>
              </a:rPr>
              <a:t>any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chemeClr val="tx1"/>
                </a:solidFill>
              </a:rPr>
              <a:t>N</a:t>
            </a:r>
            <a:r>
              <a:rPr lang="en-US" sz="1600" dirty="0">
                <a:solidFill>
                  <a:schemeClr val="tx1"/>
                </a:solidFill>
              </a:rPr>
              <a:t>any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b="1" dirty="0">
                <a:solidFill>
                  <a:schemeClr val="tx1"/>
                </a:solidFill>
              </a:rPr>
              <a:t>M</a:t>
            </a:r>
            <a:r>
              <a:rPr lang="en-US" dirty="0">
                <a:solidFill>
                  <a:schemeClr val="tx1"/>
                </a:solidFill>
              </a:rPr>
              <a:t>1</a:t>
            </a:r>
            <a:endParaRPr lang="en-US" dirty="0"/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EB6748C-7BBC-5D73-EA00-65A3F8CB2BC2}"/>
              </a:ext>
            </a:extLst>
          </p:cNvPr>
          <p:cNvCxnSpPr/>
          <p:nvPr/>
        </p:nvCxnSpPr>
        <p:spPr>
          <a:xfrm flipH="1">
            <a:off x="7266562" y="3122567"/>
            <a:ext cx="797668" cy="2723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AC67B38-8A62-2F39-D1A4-2598D0A77D2E}"/>
              </a:ext>
            </a:extLst>
          </p:cNvPr>
          <p:cNvCxnSpPr>
            <a:cxnSpLocks/>
          </p:cNvCxnSpPr>
          <p:nvPr/>
        </p:nvCxnSpPr>
        <p:spPr>
          <a:xfrm>
            <a:off x="8133009" y="3112842"/>
            <a:ext cx="778213" cy="2723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80E6834-8B81-812A-954E-6D6D2254DC84}"/>
              </a:ext>
            </a:extLst>
          </p:cNvPr>
          <p:cNvSpPr/>
          <p:nvPr/>
        </p:nvSpPr>
        <p:spPr>
          <a:xfrm>
            <a:off x="4846449" y="3275193"/>
            <a:ext cx="2344363" cy="807391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Proficient MMR/MMS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0425B92-5E3A-CBFA-DB21-6062A4F347AE}"/>
              </a:ext>
            </a:extLst>
          </p:cNvPr>
          <p:cNvSpPr/>
          <p:nvPr/>
        </p:nvSpPr>
        <p:spPr>
          <a:xfrm>
            <a:off x="9059477" y="3284933"/>
            <a:ext cx="2511354" cy="76848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Deficient MMR/MSI high/Pole/Pold1 mutation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7AB3CF-52C4-EBD9-B79F-B86C31F030A3}"/>
              </a:ext>
            </a:extLst>
          </p:cNvPr>
          <p:cNvSpPr/>
          <p:nvPr/>
        </p:nvSpPr>
        <p:spPr>
          <a:xfrm>
            <a:off x="204281" y="4872141"/>
            <a:ext cx="11748233" cy="17246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Synchronous liver only and/or lung metastasis: (REC-8)</a:t>
            </a:r>
            <a:endParaRPr lang="en-US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(I)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Chemotherapy (preferred)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(FOLFOX(pre)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 CAPOX(pre)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 5-FU-leucovorin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anose="05000000000000000000" pitchFamily="2" charset="2"/>
              </a:rPr>
              <a:t> capecitabine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→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restaging: consider   holding radiation if cCR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SCRT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CRT(5-FU/capecitabine).</a:t>
            </a:r>
          </a:p>
          <a:p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(II)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SCRT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CRT (5-FU/capecitabine)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→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FOLFOX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CAPOX(pre)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5-FU/leucovorin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capecitabine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OR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FOLFIRINOX→Restaging.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B2B20541-AE18-5595-0754-BCF948C2B4B9}"/>
              </a:ext>
            </a:extLst>
          </p:cNvPr>
          <p:cNvCxnSpPr>
            <a:cxnSpLocks/>
          </p:cNvCxnSpPr>
          <p:nvPr/>
        </p:nvCxnSpPr>
        <p:spPr>
          <a:xfrm>
            <a:off x="5535040" y="4126111"/>
            <a:ext cx="0" cy="15406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1A72458-EE91-CBAB-DF74-10CE29F8623D}"/>
              </a:ext>
            </a:extLst>
          </p:cNvPr>
          <p:cNvCxnSpPr>
            <a:cxnSpLocks/>
          </p:cNvCxnSpPr>
          <p:nvPr/>
        </p:nvCxnSpPr>
        <p:spPr>
          <a:xfrm flipH="1">
            <a:off x="1943907" y="3589506"/>
            <a:ext cx="2812919" cy="53660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F8774986-9028-16D0-CE78-D473A288DEFF}"/>
              </a:ext>
            </a:extLst>
          </p:cNvPr>
          <p:cNvSpPr/>
          <p:nvPr/>
        </p:nvSpPr>
        <p:spPr>
          <a:xfrm>
            <a:off x="204281" y="4416525"/>
            <a:ext cx="2525727" cy="458631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Resectable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4E3FAC3-A96D-5EC9-F0BF-C3A86DED1682}"/>
              </a:ext>
            </a:extLst>
          </p:cNvPr>
          <p:cNvSpPr/>
          <p:nvPr/>
        </p:nvSpPr>
        <p:spPr>
          <a:xfrm>
            <a:off x="4395975" y="4276663"/>
            <a:ext cx="2264230" cy="44334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Unresectable</a:t>
            </a:r>
          </a:p>
        </p:txBody>
      </p:sp>
    </p:spTree>
    <p:extLst>
      <p:ext uri="{BB962C8B-B14F-4D97-AF65-F5344CB8AC3E}">
        <p14:creationId xmlns:p14="http://schemas.microsoft.com/office/powerpoint/2010/main" val="19499792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99AA0-CEA1-AC84-2C6E-DC5F91673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984419"/>
            <a:ext cx="12192000" cy="5566145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Rectal cancer clinical presentation</a:t>
            </a:r>
            <a:br>
              <a:rPr lang="en-US" sz="2400" dirty="0"/>
            </a:br>
            <a:endParaRPr lang="en-US" sz="16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D2A698-58FD-2108-E04B-21E44F0B42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97457"/>
            <a:ext cx="10515600" cy="1059775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133AAD2-41D3-3B8B-A8F6-5E637B957FEC}"/>
              </a:ext>
            </a:extLst>
          </p:cNvPr>
          <p:cNvCxnSpPr>
            <a:cxnSpLocks/>
          </p:cNvCxnSpPr>
          <p:nvPr/>
        </p:nvCxnSpPr>
        <p:spPr>
          <a:xfrm flipH="1">
            <a:off x="4377447" y="1885798"/>
            <a:ext cx="1079770" cy="2737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0DB4120-7525-9AFC-359A-DA672C4852B6}"/>
              </a:ext>
            </a:extLst>
          </p:cNvPr>
          <p:cNvCxnSpPr>
            <a:cxnSpLocks/>
          </p:cNvCxnSpPr>
          <p:nvPr/>
        </p:nvCxnSpPr>
        <p:spPr>
          <a:xfrm>
            <a:off x="6264612" y="1887154"/>
            <a:ext cx="1079770" cy="2165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993E91E-EDBE-FA3F-82B3-5D1EC3BD998D}"/>
              </a:ext>
            </a:extLst>
          </p:cNvPr>
          <p:cNvSpPr/>
          <p:nvPr/>
        </p:nvSpPr>
        <p:spPr>
          <a:xfrm>
            <a:off x="204281" y="2247067"/>
            <a:ext cx="4387185" cy="7490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RC Without suspected or proven DM.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56E23B-26DA-B38F-54E3-6E50F6B6CAA9}"/>
              </a:ext>
            </a:extLst>
          </p:cNvPr>
          <p:cNvSpPr/>
          <p:nvPr/>
        </p:nvSpPr>
        <p:spPr>
          <a:xfrm>
            <a:off x="7149844" y="2217897"/>
            <a:ext cx="3774317" cy="8073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RC With suspected or proven DM.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EB6748C-7BBC-5D73-EA00-65A3F8CB2BC2}"/>
              </a:ext>
            </a:extLst>
          </p:cNvPr>
          <p:cNvCxnSpPr/>
          <p:nvPr/>
        </p:nvCxnSpPr>
        <p:spPr>
          <a:xfrm flipH="1">
            <a:off x="7266562" y="3122567"/>
            <a:ext cx="797668" cy="2723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AC67B38-8A62-2F39-D1A4-2598D0A77D2E}"/>
              </a:ext>
            </a:extLst>
          </p:cNvPr>
          <p:cNvCxnSpPr>
            <a:cxnSpLocks/>
          </p:cNvCxnSpPr>
          <p:nvPr/>
        </p:nvCxnSpPr>
        <p:spPr>
          <a:xfrm>
            <a:off x="8133009" y="3112842"/>
            <a:ext cx="778213" cy="2723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80E6834-8B81-812A-954E-6D6D2254DC84}"/>
              </a:ext>
            </a:extLst>
          </p:cNvPr>
          <p:cNvSpPr/>
          <p:nvPr/>
        </p:nvSpPr>
        <p:spPr>
          <a:xfrm>
            <a:off x="4846449" y="3210341"/>
            <a:ext cx="2344363" cy="807391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Proficient MMR/MMS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0425B92-5E3A-CBFA-DB21-6062A4F347AE}"/>
              </a:ext>
            </a:extLst>
          </p:cNvPr>
          <p:cNvSpPr/>
          <p:nvPr/>
        </p:nvSpPr>
        <p:spPr>
          <a:xfrm>
            <a:off x="9059477" y="3284933"/>
            <a:ext cx="2511354" cy="76848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Deficient MMR/MSI high/Pole/Pold1 mutation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7AB3CF-52C4-EBD9-B79F-B86C31F030A3}"/>
              </a:ext>
            </a:extLst>
          </p:cNvPr>
          <p:cNvSpPr/>
          <p:nvPr/>
        </p:nvSpPr>
        <p:spPr>
          <a:xfrm>
            <a:off x="204281" y="4872141"/>
            <a:ext cx="11748233" cy="17246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Synchronous liver only and/or lung metastasis: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400050" indent="-400050">
              <a:buAutoNum type="romanUcParenBoth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FOLFIRI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FOLFOX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CAPOX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FOLFIRINOX+/- bevacizumab.</a:t>
            </a:r>
          </a:p>
          <a:p>
            <a:pPr marL="400050" indent="-400050">
              <a:buAutoNum type="romanUcParenBoth"/>
            </a:pP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FOLFIRI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OR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FOLFOX+/- panitumumab or cetuximab(KRAS/NRAS/BRAF WT only)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→Reassess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if resectable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SCRT(pre) 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CRT</a:t>
            </a: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5-FU/capecitabine)→Surgery.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1A72458-EE91-CBAB-DF74-10CE29F8623D}"/>
              </a:ext>
            </a:extLst>
          </p:cNvPr>
          <p:cNvCxnSpPr>
            <a:cxnSpLocks/>
            <a:stCxn id="24" idx="1"/>
          </p:cNvCxnSpPr>
          <p:nvPr/>
        </p:nvCxnSpPr>
        <p:spPr>
          <a:xfrm flipH="1">
            <a:off x="2558374" y="3614037"/>
            <a:ext cx="2288075" cy="67582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57E57FE-1568-7B50-A360-07BA4C582362}"/>
              </a:ext>
            </a:extLst>
          </p:cNvPr>
          <p:cNvCxnSpPr>
            <a:cxnSpLocks/>
          </p:cNvCxnSpPr>
          <p:nvPr/>
        </p:nvCxnSpPr>
        <p:spPr>
          <a:xfrm>
            <a:off x="5917654" y="4028831"/>
            <a:ext cx="0" cy="16851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F8774986-9028-16D0-CE78-D473A288DEFF}"/>
              </a:ext>
            </a:extLst>
          </p:cNvPr>
          <p:cNvSpPr/>
          <p:nvPr/>
        </p:nvSpPr>
        <p:spPr>
          <a:xfrm>
            <a:off x="4689193" y="4272029"/>
            <a:ext cx="2525727" cy="35880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Resectable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4E3FAC3-A96D-5EC9-F0BF-C3A86DED1682}"/>
              </a:ext>
            </a:extLst>
          </p:cNvPr>
          <p:cNvSpPr/>
          <p:nvPr/>
        </p:nvSpPr>
        <p:spPr>
          <a:xfrm>
            <a:off x="816428" y="4202313"/>
            <a:ext cx="2264230" cy="66982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Unresectable</a:t>
            </a:r>
          </a:p>
          <a:p>
            <a:pPr algn="ctr"/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REC-9</a:t>
            </a:r>
          </a:p>
        </p:txBody>
      </p:sp>
    </p:spTree>
    <p:extLst>
      <p:ext uri="{BB962C8B-B14F-4D97-AF65-F5344CB8AC3E}">
        <p14:creationId xmlns:p14="http://schemas.microsoft.com/office/powerpoint/2010/main" val="1252672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99AA0-CEA1-AC84-2C6E-DC5F91673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984419"/>
            <a:ext cx="12192000" cy="5566145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Rectal cancer clinical presentation</a:t>
            </a:r>
            <a:br>
              <a:rPr lang="en-US" sz="2400" dirty="0"/>
            </a:br>
            <a:endParaRPr lang="en-US" sz="16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D2A698-58FD-2108-E04B-21E44F0B42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97457"/>
            <a:ext cx="10515600" cy="1059775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133AAD2-41D3-3B8B-A8F6-5E637B957FEC}"/>
              </a:ext>
            </a:extLst>
          </p:cNvPr>
          <p:cNvCxnSpPr>
            <a:cxnSpLocks/>
          </p:cNvCxnSpPr>
          <p:nvPr/>
        </p:nvCxnSpPr>
        <p:spPr>
          <a:xfrm flipH="1">
            <a:off x="4377447" y="1885798"/>
            <a:ext cx="1079770" cy="2737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0DB4120-7525-9AFC-359A-DA672C4852B6}"/>
              </a:ext>
            </a:extLst>
          </p:cNvPr>
          <p:cNvCxnSpPr>
            <a:cxnSpLocks/>
          </p:cNvCxnSpPr>
          <p:nvPr/>
        </p:nvCxnSpPr>
        <p:spPr>
          <a:xfrm>
            <a:off x="6264612" y="1887154"/>
            <a:ext cx="1079770" cy="2165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993E91E-EDBE-FA3F-82B3-5D1EC3BD998D}"/>
              </a:ext>
            </a:extLst>
          </p:cNvPr>
          <p:cNvSpPr/>
          <p:nvPr/>
        </p:nvSpPr>
        <p:spPr>
          <a:xfrm>
            <a:off x="229271" y="2114093"/>
            <a:ext cx="4387185" cy="7490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RC Without suspected or proven DM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56E23B-26DA-B38F-54E3-6E50F6B6CAA9}"/>
              </a:ext>
            </a:extLst>
          </p:cNvPr>
          <p:cNvSpPr/>
          <p:nvPr/>
        </p:nvSpPr>
        <p:spPr>
          <a:xfrm>
            <a:off x="7149844" y="2217897"/>
            <a:ext cx="3774317" cy="8073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RC With suspected or proven DM.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EB6748C-7BBC-5D73-EA00-65A3F8CB2BC2}"/>
              </a:ext>
            </a:extLst>
          </p:cNvPr>
          <p:cNvCxnSpPr>
            <a:cxnSpLocks/>
          </p:cNvCxnSpPr>
          <p:nvPr/>
        </p:nvCxnSpPr>
        <p:spPr>
          <a:xfrm flipH="1">
            <a:off x="4591466" y="3122567"/>
            <a:ext cx="3472764" cy="44794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AC67B38-8A62-2F39-D1A4-2598D0A77D2E}"/>
              </a:ext>
            </a:extLst>
          </p:cNvPr>
          <p:cNvCxnSpPr>
            <a:cxnSpLocks/>
          </p:cNvCxnSpPr>
          <p:nvPr/>
        </p:nvCxnSpPr>
        <p:spPr>
          <a:xfrm>
            <a:off x="8133009" y="3112842"/>
            <a:ext cx="778213" cy="2723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80E6834-8B81-812A-954E-6D6D2254DC84}"/>
              </a:ext>
            </a:extLst>
          </p:cNvPr>
          <p:cNvSpPr/>
          <p:nvPr/>
        </p:nvSpPr>
        <p:spPr>
          <a:xfrm>
            <a:off x="2212106" y="3318737"/>
            <a:ext cx="2344363" cy="447947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Proficient MMR/MMS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0425B92-5E3A-CBFA-DB21-6062A4F347AE}"/>
              </a:ext>
            </a:extLst>
          </p:cNvPr>
          <p:cNvSpPr/>
          <p:nvPr/>
        </p:nvSpPr>
        <p:spPr>
          <a:xfrm>
            <a:off x="9059477" y="3284933"/>
            <a:ext cx="2511354" cy="76848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Deficient MMR/MSI high/Pole/Pold1 mutation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6453CB1-A5AC-AB47-F3B3-69E8CF59F512}"/>
              </a:ext>
            </a:extLst>
          </p:cNvPr>
          <p:cNvSpPr/>
          <p:nvPr/>
        </p:nvSpPr>
        <p:spPr>
          <a:xfrm>
            <a:off x="10587155" y="4264176"/>
            <a:ext cx="1313234" cy="42802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U.R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7AB3CF-52C4-EBD9-B79F-B86C31F030A3}"/>
              </a:ext>
            </a:extLst>
          </p:cNvPr>
          <p:cNvSpPr/>
          <p:nvPr/>
        </p:nvSpPr>
        <p:spPr>
          <a:xfrm>
            <a:off x="204281" y="4872141"/>
            <a:ext cx="11748233" cy="17246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Resectable synchronous liver only and/or lung only metastasis:</a:t>
            </a:r>
          </a:p>
          <a:p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Primary treatment: Checkpoint immunotherapy(pre)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→Restaging: consider holding RT if </a:t>
            </a:r>
            <a:r>
              <a:rPr lang="en-US" sz="20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cCR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but if not→ SCRT(pre) 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CRT(5-FU/capecitabine)→surgery.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1A72458-EE91-CBAB-DF74-10CE29F8623D}"/>
              </a:ext>
            </a:extLst>
          </p:cNvPr>
          <p:cNvCxnSpPr>
            <a:cxnSpLocks/>
            <a:endCxn id="21" idx="6"/>
          </p:cNvCxnSpPr>
          <p:nvPr/>
        </p:nvCxnSpPr>
        <p:spPr>
          <a:xfrm flipH="1">
            <a:off x="7312890" y="3949430"/>
            <a:ext cx="1675467" cy="55120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57E57FE-1568-7B50-A360-07BA4C582362}"/>
              </a:ext>
            </a:extLst>
          </p:cNvPr>
          <p:cNvCxnSpPr>
            <a:cxnSpLocks/>
          </p:cNvCxnSpPr>
          <p:nvPr/>
        </p:nvCxnSpPr>
        <p:spPr>
          <a:xfrm>
            <a:off x="10136221" y="4126111"/>
            <a:ext cx="390260" cy="2378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F8774986-9028-16D0-CE78-D473A288DEFF}"/>
              </a:ext>
            </a:extLst>
          </p:cNvPr>
          <p:cNvSpPr/>
          <p:nvPr/>
        </p:nvSpPr>
        <p:spPr>
          <a:xfrm>
            <a:off x="4787163" y="4126111"/>
            <a:ext cx="2525727" cy="74904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Resectable</a:t>
            </a:r>
          </a:p>
          <a:p>
            <a:pPr algn="ctr"/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REC-16</a:t>
            </a:r>
          </a:p>
        </p:txBody>
      </p:sp>
    </p:spTree>
    <p:extLst>
      <p:ext uri="{BB962C8B-B14F-4D97-AF65-F5344CB8AC3E}">
        <p14:creationId xmlns:p14="http://schemas.microsoft.com/office/powerpoint/2010/main" val="8280160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99AA0-CEA1-AC84-2C6E-DC5F91673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984419"/>
            <a:ext cx="12192000" cy="5566145"/>
          </a:xfrm>
        </p:spPr>
        <p:txBody>
          <a:bodyPr>
            <a:normAutofit/>
          </a:bodyPr>
          <a:lstStyle/>
          <a:p>
            <a:pPr algn="ctr"/>
            <a:r>
              <a:rPr lang="en-US" sz="2400" dirty="0"/>
              <a:t>Rectal cancer clinical presentation</a:t>
            </a:r>
            <a:br>
              <a:rPr lang="en-US" sz="2400" dirty="0"/>
            </a:br>
            <a:endParaRPr lang="en-US" sz="16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8D2A698-58FD-2108-E04B-21E44F0B42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97457"/>
            <a:ext cx="10515600" cy="1059775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133AAD2-41D3-3B8B-A8F6-5E637B957FEC}"/>
              </a:ext>
            </a:extLst>
          </p:cNvPr>
          <p:cNvCxnSpPr>
            <a:cxnSpLocks/>
          </p:cNvCxnSpPr>
          <p:nvPr/>
        </p:nvCxnSpPr>
        <p:spPr>
          <a:xfrm flipH="1">
            <a:off x="4377447" y="1885798"/>
            <a:ext cx="1079770" cy="273742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70DB4120-7525-9AFC-359A-DA672C4852B6}"/>
              </a:ext>
            </a:extLst>
          </p:cNvPr>
          <p:cNvCxnSpPr>
            <a:cxnSpLocks/>
          </p:cNvCxnSpPr>
          <p:nvPr/>
        </p:nvCxnSpPr>
        <p:spPr>
          <a:xfrm>
            <a:off x="6264612" y="1887154"/>
            <a:ext cx="1079770" cy="21655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5993E91E-EDBE-FA3F-82B3-5D1EC3BD998D}"/>
              </a:ext>
            </a:extLst>
          </p:cNvPr>
          <p:cNvSpPr/>
          <p:nvPr/>
        </p:nvSpPr>
        <p:spPr>
          <a:xfrm>
            <a:off x="204281" y="2247067"/>
            <a:ext cx="4387185" cy="74904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RC Without suspected or proven DM.</a:t>
            </a:r>
          </a:p>
          <a:p>
            <a:r>
              <a:rPr lang="en-US" dirty="0">
                <a:solidFill>
                  <a:schemeClr val="tx1"/>
                </a:solidFill>
              </a:rPr>
              <a:t>*Workup include MMR/MSI, RAS, BRAF, HER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56E23B-26DA-B38F-54E3-6E50F6B6CAA9}"/>
              </a:ext>
            </a:extLst>
          </p:cNvPr>
          <p:cNvSpPr/>
          <p:nvPr/>
        </p:nvSpPr>
        <p:spPr>
          <a:xfrm>
            <a:off x="7149844" y="2217897"/>
            <a:ext cx="3774317" cy="80739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RC With suspected or proven DM.</a:t>
            </a:r>
          </a:p>
          <a:p>
            <a:r>
              <a:rPr lang="en-US" b="1" dirty="0">
                <a:solidFill>
                  <a:schemeClr val="tx1"/>
                </a:solidFill>
              </a:rPr>
              <a:t>T</a:t>
            </a:r>
            <a:r>
              <a:rPr lang="en-US" dirty="0">
                <a:solidFill>
                  <a:schemeClr val="tx1"/>
                </a:solidFill>
              </a:rPr>
              <a:t>any, </a:t>
            </a:r>
            <a:r>
              <a:rPr lang="en-US" b="1" dirty="0">
                <a:solidFill>
                  <a:schemeClr val="tx1"/>
                </a:solidFill>
              </a:rPr>
              <a:t>N</a:t>
            </a:r>
            <a:r>
              <a:rPr lang="en-US" dirty="0">
                <a:solidFill>
                  <a:schemeClr val="tx1"/>
                </a:solidFill>
              </a:rPr>
              <a:t>any, </a:t>
            </a:r>
            <a:r>
              <a:rPr lang="en-US" b="1" dirty="0">
                <a:solidFill>
                  <a:schemeClr val="tx1"/>
                </a:solidFill>
              </a:rPr>
              <a:t>M</a:t>
            </a:r>
            <a:r>
              <a:rPr lang="en-US" dirty="0">
                <a:solidFill>
                  <a:schemeClr val="tx1"/>
                </a:solidFill>
              </a:rPr>
              <a:t>1</a:t>
            </a:r>
            <a:endParaRPr lang="en-US" dirty="0"/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4EB6748C-7BBC-5D73-EA00-65A3F8CB2BC2}"/>
              </a:ext>
            </a:extLst>
          </p:cNvPr>
          <p:cNvCxnSpPr>
            <a:cxnSpLocks/>
          </p:cNvCxnSpPr>
          <p:nvPr/>
        </p:nvCxnSpPr>
        <p:spPr>
          <a:xfrm flipH="1">
            <a:off x="4591466" y="3122567"/>
            <a:ext cx="3472764" cy="44794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AC67B38-8A62-2F39-D1A4-2598D0A77D2E}"/>
              </a:ext>
            </a:extLst>
          </p:cNvPr>
          <p:cNvCxnSpPr>
            <a:cxnSpLocks/>
          </p:cNvCxnSpPr>
          <p:nvPr/>
        </p:nvCxnSpPr>
        <p:spPr>
          <a:xfrm>
            <a:off x="8133009" y="3112842"/>
            <a:ext cx="778213" cy="27237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80E6834-8B81-812A-954E-6D6D2254DC84}"/>
              </a:ext>
            </a:extLst>
          </p:cNvPr>
          <p:cNvSpPr/>
          <p:nvPr/>
        </p:nvSpPr>
        <p:spPr>
          <a:xfrm>
            <a:off x="2212106" y="3318737"/>
            <a:ext cx="2344363" cy="807391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Proficient MMR/MMS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10425B92-5E3A-CBFA-DB21-6062A4F347AE}"/>
              </a:ext>
            </a:extLst>
          </p:cNvPr>
          <p:cNvSpPr/>
          <p:nvPr/>
        </p:nvSpPr>
        <p:spPr>
          <a:xfrm>
            <a:off x="9059477" y="3284933"/>
            <a:ext cx="2511354" cy="76848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Deficient MMR/MSI high/Pole/Pold1 mutation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C6453CB1-A5AC-AB47-F3B3-69E8CF59F512}"/>
              </a:ext>
            </a:extLst>
          </p:cNvPr>
          <p:cNvSpPr/>
          <p:nvPr/>
        </p:nvSpPr>
        <p:spPr>
          <a:xfrm>
            <a:off x="10587155" y="4264176"/>
            <a:ext cx="1313234" cy="428020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U.R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C7AB3CF-52C4-EBD9-B79F-B86C31F030A3}"/>
              </a:ext>
            </a:extLst>
          </p:cNvPr>
          <p:cNvSpPr/>
          <p:nvPr/>
        </p:nvSpPr>
        <p:spPr>
          <a:xfrm>
            <a:off x="204281" y="4872141"/>
            <a:ext cx="11828834" cy="172460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i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Synchronous abdominal/peritoneal metastasis:</a:t>
            </a:r>
          </a:p>
          <a:p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If non-obstruction: If candidate for immunotherapy and no prior immunotherapy received:</a:t>
            </a:r>
          </a:p>
          <a:p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Checkpoint inhibitor immunotherapy</a:t>
            </a:r>
            <a:r>
              <a:rPr lang="en-US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sz="20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Re-evaluate (2-3months).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31A72458-EE91-CBAB-DF74-10CE29F8623D}"/>
              </a:ext>
            </a:extLst>
          </p:cNvPr>
          <p:cNvCxnSpPr>
            <a:cxnSpLocks/>
            <a:endCxn id="21" idx="6"/>
          </p:cNvCxnSpPr>
          <p:nvPr/>
        </p:nvCxnSpPr>
        <p:spPr>
          <a:xfrm flipH="1">
            <a:off x="7312890" y="3976052"/>
            <a:ext cx="1674067" cy="633795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57E57FE-1568-7B50-A360-07BA4C582362}"/>
              </a:ext>
            </a:extLst>
          </p:cNvPr>
          <p:cNvCxnSpPr/>
          <p:nvPr/>
        </p:nvCxnSpPr>
        <p:spPr>
          <a:xfrm>
            <a:off x="10112824" y="4118736"/>
            <a:ext cx="413657" cy="2452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F8774986-9028-16D0-CE78-D473A288DEFF}"/>
              </a:ext>
            </a:extLst>
          </p:cNvPr>
          <p:cNvSpPr/>
          <p:nvPr/>
        </p:nvSpPr>
        <p:spPr>
          <a:xfrm>
            <a:off x="4787163" y="4363993"/>
            <a:ext cx="2525727" cy="491707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Resectable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15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11594</TotalTime>
  <Words>5868</Words>
  <Application>Microsoft Office PowerPoint</Application>
  <PresentationFormat>Widescreen</PresentationFormat>
  <Paragraphs>966</Paragraphs>
  <Slides>52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64" baseType="lpstr">
      <vt:lpstr>Aptos</vt:lpstr>
      <vt:lpstr>Aptos Display</vt:lpstr>
      <vt:lpstr>Arial</vt:lpstr>
      <vt:lpstr>ArialNarrow</vt:lpstr>
      <vt:lpstr>Inter</vt:lpstr>
      <vt:lpstr>Lora</vt:lpstr>
      <vt:lpstr>MyriadPro-Bold</vt:lpstr>
      <vt:lpstr>MyriadPro-SemiboldSemiCn</vt:lpstr>
      <vt:lpstr>STIX-Regular</vt:lpstr>
      <vt:lpstr>Times New Roman</vt:lpstr>
      <vt:lpstr>Wingdings</vt:lpstr>
      <vt:lpstr>Office Theme</vt:lpstr>
      <vt:lpstr>Comparing international guidelines for neo adjuvant therapy in rectal cancer</vt:lpstr>
      <vt:lpstr>PowerPoint Presentation</vt:lpstr>
      <vt:lpstr>  Rectal cancer clinical presentation T3, Nany; T1-2, N1-2; T4,Nany or locally unresectable or medically inoperable </vt:lpstr>
      <vt:lpstr>PowerPoint Presentation</vt:lpstr>
      <vt:lpstr>PowerPoint Presentation</vt:lpstr>
      <vt:lpstr>Rectal cancer clinical presentation </vt:lpstr>
      <vt:lpstr>Rectal cancer clinical presentation </vt:lpstr>
      <vt:lpstr>Rectal cancer clinical presentation </vt:lpstr>
      <vt:lpstr>Rectal cancer clinical presentation </vt:lpstr>
      <vt:lpstr>PowerPoint Presentation</vt:lpstr>
      <vt:lpstr>PowerPoint Presentation</vt:lpstr>
      <vt:lpstr>The ASCRS Clinical Practice Guidelines for the Management of   Rectal Cancer 2023 Supplement</vt:lpstr>
      <vt:lpstr>The ASCRS Clinical Practice Guidelines for the Management of   Rectal Cancer 2023 Supplement</vt:lpstr>
      <vt:lpstr>  NICE guideline  Published: 29 January 2020 ,Last updated: 15 December 2021</vt:lpstr>
      <vt:lpstr>NICE guideline Published: 29 January 2020 ,Last updated: 15 December 2021</vt:lpstr>
      <vt:lpstr>Japanese Society for Cancer of the Colon and Rectum (JSCCR) guidelines 2019 for the treatment of colorectal cancer</vt:lpstr>
      <vt:lpstr>PowerPoint Presentation</vt:lpstr>
      <vt:lpstr>Watch and wait</vt:lpstr>
      <vt:lpstr>Comparison</vt:lpstr>
      <vt:lpstr>Comparison</vt:lpstr>
      <vt:lpstr>Comparison</vt:lpstr>
      <vt:lpstr>Comparison</vt:lpstr>
      <vt:lpstr>Comparison</vt:lpstr>
      <vt:lpstr>Comparison</vt:lpstr>
      <vt:lpstr>Comparison</vt:lpstr>
      <vt:lpstr>Comparison</vt:lpstr>
      <vt:lpstr>Comparison</vt:lpstr>
      <vt:lpstr>Comparison</vt:lpstr>
      <vt:lpstr>Comparison</vt:lpstr>
      <vt:lpstr>Comparison</vt:lpstr>
      <vt:lpstr>Comparison</vt:lpstr>
      <vt:lpstr>Comparison</vt:lpstr>
      <vt:lpstr>Comparison</vt:lpstr>
      <vt:lpstr>Comparison</vt:lpstr>
      <vt:lpstr>Comparison</vt:lpstr>
      <vt:lpstr>Comparison</vt:lpstr>
      <vt:lpstr>Conclusion</vt:lpstr>
      <vt:lpstr>Current evidence on TNT for rectal cancer  1- Induction CT before CRT for systemic control:</vt:lpstr>
      <vt:lpstr>PowerPoint Presentation</vt:lpstr>
      <vt:lpstr>2-consolodiation CT after CRT for better tumor response</vt:lpstr>
      <vt:lpstr>CAO/ARO/AIO-12 Trial: (German group trial) Explored the efficacy of consolidation v induction CT in TNT for rectal cancer</vt:lpstr>
      <vt:lpstr>OPRA:   look at the feasibility of W &amp; W in patients treated with TNT.</vt:lpstr>
      <vt:lpstr>3-Role of short-course Radiotherapy in TNT</vt:lpstr>
      <vt:lpstr>PowerPoint Presentation</vt:lpstr>
      <vt:lpstr>PowerPoint Presentation</vt:lpstr>
      <vt:lpstr>RAPIDO in 5 years:</vt:lpstr>
      <vt:lpstr>PowerPoint Presentation</vt:lpstr>
      <vt:lpstr>4-Induction FOLFOX Aiming omission of Radiotherapy</vt:lpstr>
      <vt:lpstr>PowerPoint Presentation</vt:lpstr>
      <vt:lpstr>5-Molecular Targeted Agent in TNT</vt:lpstr>
      <vt:lpstr>INOVA PHASE II  Trial</vt:lpstr>
      <vt:lpstr>TRUST Trial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amged salih</dc:creator>
  <cp:lastModifiedBy>amged salih</cp:lastModifiedBy>
  <cp:revision>226</cp:revision>
  <dcterms:created xsi:type="dcterms:W3CDTF">2024-06-29T11:48:19Z</dcterms:created>
  <dcterms:modified xsi:type="dcterms:W3CDTF">2024-07-19T05:38:14Z</dcterms:modified>
</cp:coreProperties>
</file>