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7" r:id="rId2"/>
    <p:sldId id="259" r:id="rId3"/>
    <p:sldId id="306" r:id="rId4"/>
    <p:sldId id="307" r:id="rId5"/>
    <p:sldId id="340" r:id="rId6"/>
    <p:sldId id="328" r:id="rId7"/>
    <p:sldId id="329" r:id="rId8"/>
    <p:sldId id="311" r:id="rId9"/>
    <p:sldId id="334" r:id="rId10"/>
    <p:sldId id="335" r:id="rId11"/>
    <p:sldId id="336" r:id="rId12"/>
    <p:sldId id="337" r:id="rId13"/>
    <p:sldId id="341" r:id="rId14"/>
    <p:sldId id="312" r:id="rId15"/>
    <p:sldId id="330" r:id="rId16"/>
    <p:sldId id="331" r:id="rId17"/>
    <p:sldId id="332" r:id="rId18"/>
    <p:sldId id="333" r:id="rId19"/>
    <p:sldId id="338" r:id="rId20"/>
    <p:sldId id="33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us" initials="MJ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8222" autoAdjust="0"/>
  </p:normalViewPr>
  <p:slideViewPr>
    <p:cSldViewPr snapToGrid="0" snapToObjects="1">
      <p:cViewPr varScale="1">
        <p:scale>
          <a:sx n="102" d="100"/>
          <a:sy n="102" d="100"/>
        </p:scale>
        <p:origin x="-1890" y="-90"/>
      </p:cViewPr>
      <p:guideLst>
        <p:guide orient="horz" pos="2160"/>
        <p:guide orient="horz" pos="1470"/>
        <p:guide pos="2880"/>
        <p:guide pos="410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69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104869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1318C9-17FD-AE4E-BD06-447936511508}" type="datetimeFigureOut">
              <a:rPr lang="en-US" smtClean="0"/>
              <a:t>7/19/2024</a:t>
            </a:fld>
            <a:endParaRPr lang="en-US" dirty="0"/>
          </a:p>
        </p:txBody>
      </p:sp>
      <p:sp>
        <p:nvSpPr>
          <p:cNvPr id="104869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104869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733AA3-EC2B-2543-A7A5-7E73AA194423}" type="slidenum">
              <a:rPr lang="en-US" smtClean="0"/>
              <a:t>‹#›</a:t>
            </a:fld>
            <a:endParaRPr lang="en-US" dirty="0"/>
          </a:p>
        </p:txBody>
      </p:sp>
    </p:spTree>
    <p:extLst>
      <p:ext uri="{BB962C8B-B14F-4D97-AF65-F5344CB8AC3E}">
        <p14:creationId xmlns:p14="http://schemas.microsoft.com/office/powerpoint/2010/main" val="32242374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686"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1048687"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3B1617-8D68-124F-A9FD-B56431B5EEF7}" type="datetimeFigureOut">
              <a:rPr lang="en-US" smtClean="0"/>
              <a:t>7/19/2024</a:t>
            </a:fld>
            <a:endParaRPr lang="en-US" dirty="0"/>
          </a:p>
        </p:txBody>
      </p:sp>
      <p:sp>
        <p:nvSpPr>
          <p:cNvPr id="1048688"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48689"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90"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1048691"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15962D-5C26-D142-BF5F-E992E497FB60}" type="slidenum">
              <a:rPr lang="en-US" smtClean="0"/>
              <a:t>‹#›</a:t>
            </a:fld>
            <a:endParaRPr lang="en-US" dirty="0"/>
          </a:p>
        </p:txBody>
      </p:sp>
    </p:spTree>
    <p:extLst>
      <p:ext uri="{BB962C8B-B14F-4D97-AF65-F5344CB8AC3E}">
        <p14:creationId xmlns:p14="http://schemas.microsoft.com/office/powerpoint/2010/main" val="24691597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Distal part of large gut</a:t>
            </a:r>
          </a:p>
          <a:p>
            <a:r>
              <a:rPr lang="en-US" dirty="0" smtClean="0"/>
              <a:t>Continuous with sigmoid colon</a:t>
            </a:r>
          </a:p>
          <a:p>
            <a:r>
              <a:rPr lang="en-US" dirty="0" smtClean="0"/>
              <a:t>Ends where it passes through the </a:t>
            </a:r>
            <a:r>
              <a:rPr lang="en-US" dirty="0" err="1" smtClean="0"/>
              <a:t>puborectalis</a:t>
            </a:r>
            <a:r>
              <a:rPr lang="en-US" dirty="0" smtClean="0"/>
              <a:t> muscle</a:t>
            </a:r>
          </a:p>
          <a:p>
            <a:r>
              <a:rPr lang="en-US" dirty="0" smtClean="0"/>
              <a:t>Continues as the anal canal</a:t>
            </a:r>
          </a:p>
          <a:p>
            <a:r>
              <a:rPr lang="en-US" dirty="0" smtClean="0"/>
              <a:t>It descends with </a:t>
            </a:r>
            <a:r>
              <a:rPr lang="en-US" dirty="0" err="1" smtClean="0"/>
              <a:t>saccrococcygeal</a:t>
            </a:r>
            <a:r>
              <a:rPr lang="en-US" dirty="0" smtClean="0"/>
              <a:t> </a:t>
            </a:r>
            <a:r>
              <a:rPr lang="en-US" dirty="0" err="1" smtClean="0"/>
              <a:t>cancavity</a:t>
            </a:r>
            <a:endParaRPr lang="en-US" dirty="0" smtClean="0"/>
          </a:p>
          <a:p>
            <a:r>
              <a:rPr lang="en-US" dirty="0" smtClean="0"/>
              <a:t>First running posteriorly</a:t>
            </a:r>
          </a:p>
          <a:p>
            <a:r>
              <a:rPr lang="en-US" dirty="0" smtClean="0"/>
              <a:t>Then curving anteriorly</a:t>
            </a:r>
          </a:p>
          <a:p>
            <a:r>
              <a:rPr lang="en-US" dirty="0" smtClean="0"/>
              <a:t>Rectum is often defined as extending approximately 15 cm above anal verge</a:t>
            </a:r>
          </a:p>
          <a:p>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2</a:t>
            </a:fld>
            <a:endParaRPr lang="en-US" dirty="0"/>
          </a:p>
        </p:txBody>
      </p:sp>
    </p:spTree>
    <p:extLst>
      <p:ext uri="{BB962C8B-B14F-4D97-AF65-F5344CB8AC3E}">
        <p14:creationId xmlns:p14="http://schemas.microsoft.com/office/powerpoint/2010/main" val="1989551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majority of rectal lymph nodes are embedded inside the fatty </a:t>
            </a:r>
            <a:r>
              <a:rPr lang="en-US" dirty="0" err="1" smtClean="0"/>
              <a:t>mesorectum</a:t>
            </a:r>
            <a:r>
              <a:rPr lang="en-US" dirty="0" smtClean="0"/>
              <a:t>.</a:t>
            </a:r>
          </a:p>
          <a:p>
            <a:r>
              <a:rPr lang="en-US" dirty="0" smtClean="0"/>
              <a:t>	- Lymphatic</a:t>
            </a:r>
            <a:r>
              <a:rPr lang="en-US" baseline="0" dirty="0" smtClean="0"/>
              <a:t> drainage of the rectum is determined by relationship to peritoneal reflection and rectal surface with</a:t>
            </a:r>
            <a:endParaRPr lang="en-US" dirty="0" smtClean="0"/>
          </a:p>
          <a:p>
            <a:r>
              <a:rPr lang="en-US" dirty="0" smtClean="0"/>
              <a:t>		- Tumors located above the peritoneal reflection spreading along the SRA and rarely spread along</a:t>
            </a:r>
            <a:r>
              <a:rPr lang="en-US" baseline="0" dirty="0" smtClean="0"/>
              <a:t> MRA</a:t>
            </a:r>
          </a:p>
          <a:p>
            <a:r>
              <a:rPr lang="en-US" baseline="0" dirty="0" smtClean="0"/>
              <a:t>		- Those below the peritoneal reflection appear to be mainly distributed in the SRA and secondarily in the MRA and IRA</a:t>
            </a:r>
          </a:p>
          <a:p>
            <a:endParaRPr lang="en-US" baseline="0" dirty="0" smtClean="0"/>
          </a:p>
          <a:p>
            <a:r>
              <a:rPr lang="en-US" baseline="0" dirty="0" smtClean="0"/>
              <a:t>	- Lateral </a:t>
            </a:r>
            <a:r>
              <a:rPr lang="en-US" baseline="0" dirty="0" err="1" smtClean="0"/>
              <a:t>tumours</a:t>
            </a:r>
            <a:r>
              <a:rPr lang="en-US" baseline="0" dirty="0" smtClean="0"/>
              <a:t> seem to spread along SRA and MRA distribution on the </a:t>
            </a:r>
            <a:r>
              <a:rPr lang="en-US" baseline="0" dirty="0" err="1" smtClean="0"/>
              <a:t>ipsilteral</a:t>
            </a:r>
            <a:r>
              <a:rPr lang="en-US" baseline="0" dirty="0" smtClean="0"/>
              <a:t> side sparing the contralateral side </a:t>
            </a:r>
          </a:p>
          <a:p>
            <a:r>
              <a:rPr lang="en-US" baseline="0" dirty="0" smtClean="0"/>
              <a:t>	- whereas posterior </a:t>
            </a:r>
            <a:r>
              <a:rPr lang="en-US" baseline="0" dirty="0" err="1" smtClean="0"/>
              <a:t>tumours</a:t>
            </a:r>
            <a:r>
              <a:rPr lang="en-US" baseline="0" dirty="0" smtClean="0"/>
              <a:t> mainly spread along SRA distribution bilaterally</a:t>
            </a:r>
          </a:p>
          <a:p>
            <a:endParaRPr lang="en-US" baseline="0" dirty="0" smtClean="0"/>
          </a:p>
          <a:p>
            <a:r>
              <a:rPr lang="en-US" dirty="0" smtClean="0"/>
              <a:t>Tumors located in the lower rectum, and especially those with their lower limit less than 5 cm from the DL could potentially</a:t>
            </a:r>
            <a:r>
              <a:rPr lang="en-US" baseline="0" dirty="0" smtClean="0"/>
              <a:t> spread to internal iliac arteries</a:t>
            </a:r>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12</a:t>
            </a:fld>
            <a:endParaRPr lang="en-US" dirty="0"/>
          </a:p>
        </p:txBody>
      </p:sp>
    </p:spTree>
    <p:extLst>
      <p:ext uri="{BB962C8B-B14F-4D97-AF65-F5344CB8AC3E}">
        <p14:creationId xmlns:p14="http://schemas.microsoft.com/office/powerpoint/2010/main" val="752342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rectum is surrounded by an fatty envelope called “</a:t>
            </a:r>
            <a:r>
              <a:rPr lang="en-US" dirty="0" err="1" smtClean="0"/>
              <a:t>meso</a:t>
            </a:r>
            <a:r>
              <a:rPr lang="en-US" dirty="0" smtClean="0"/>
              <a:t>”, in which vessels, nerves and lymph nodes are embedded</a:t>
            </a:r>
          </a:p>
          <a:p>
            <a:r>
              <a:rPr lang="en-US" dirty="0" smtClean="0"/>
              <a:t>	- transition from the </a:t>
            </a:r>
            <a:r>
              <a:rPr lang="en-US" dirty="0" err="1" smtClean="0"/>
              <a:t>mesosigmoid</a:t>
            </a:r>
            <a:r>
              <a:rPr lang="en-US" dirty="0" smtClean="0"/>
              <a:t> to </a:t>
            </a:r>
            <a:r>
              <a:rPr lang="en-US" dirty="0" err="1" smtClean="0"/>
              <a:t>mesorectum</a:t>
            </a:r>
            <a:r>
              <a:rPr lang="en-US" dirty="0" smtClean="0"/>
              <a:t> is generally defined by the “sigmoid take off</a:t>
            </a:r>
          </a:p>
          <a:p>
            <a:endParaRPr lang="en-US" dirty="0" smtClean="0"/>
          </a:p>
          <a:p>
            <a:r>
              <a:rPr lang="en-US" dirty="0" smtClean="0"/>
              <a:t>During development of the primitive</a:t>
            </a:r>
            <a:r>
              <a:rPr lang="en-US" baseline="0" dirty="0" smtClean="0"/>
              <a:t> hindgut, upon returning to the abdomen, </a:t>
            </a:r>
            <a:r>
              <a:rPr lang="en-US" baseline="0" dirty="0" err="1" smtClean="0"/>
              <a:t>mesorectum</a:t>
            </a:r>
            <a:r>
              <a:rPr lang="en-US" baseline="0" dirty="0" smtClean="0"/>
              <a:t> loosely adheres to the </a:t>
            </a:r>
            <a:r>
              <a:rPr lang="en-US" baseline="0" dirty="0" err="1" smtClean="0"/>
              <a:t>devoloping</a:t>
            </a:r>
            <a:r>
              <a:rPr lang="en-US" baseline="0" dirty="0" smtClean="0"/>
              <a:t> sacrum creating a avascular surgical plane, famously referred to as the holy plane of rectal surgery by </a:t>
            </a:r>
            <a:r>
              <a:rPr lang="en-US" baseline="0" dirty="0" err="1" smtClean="0"/>
              <a:t>Dr</a:t>
            </a:r>
            <a:r>
              <a:rPr lang="en-US" baseline="0" dirty="0" smtClean="0"/>
              <a:t> </a:t>
            </a:r>
            <a:r>
              <a:rPr lang="en-US" baseline="0" dirty="0" err="1" smtClean="0"/>
              <a:t>Heald</a:t>
            </a:r>
            <a:r>
              <a:rPr lang="en-US" baseline="0" dirty="0" smtClean="0"/>
              <a:t> in the 1980s. This plane forms the basis of TME</a:t>
            </a:r>
            <a:endParaRPr lang="en-US" dirty="0" smtClean="0"/>
          </a:p>
          <a:p>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13</a:t>
            </a:fld>
            <a:endParaRPr lang="en-US" dirty="0"/>
          </a:p>
        </p:txBody>
      </p:sp>
    </p:spTree>
    <p:extLst>
      <p:ext uri="{BB962C8B-B14F-4D97-AF65-F5344CB8AC3E}">
        <p14:creationId xmlns:p14="http://schemas.microsoft.com/office/powerpoint/2010/main" val="1360249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smtClean="0"/>
          </a:p>
          <a:p>
            <a:r>
              <a:rPr lang="en-US" dirty="0" smtClean="0"/>
              <a:t>On this cross-sectional imaging, the bifurcation of the superior rectal vessels as it enters the proximal </a:t>
            </a:r>
            <a:r>
              <a:rPr lang="en-US" dirty="0" err="1" smtClean="0"/>
              <a:t>mesorectum</a:t>
            </a:r>
            <a:r>
              <a:rPr lang="en-US" dirty="0" smtClean="0"/>
              <a:t> is adjacent to the inferior portion of the pouch of Douglas approximately at the level of S3 – mid rectum</a:t>
            </a:r>
          </a:p>
          <a:p>
            <a:r>
              <a:rPr lang="en-US" dirty="0" smtClean="0"/>
              <a:t>	- At this point, the proximal part of the rectum is covered by the </a:t>
            </a:r>
            <a:r>
              <a:rPr lang="en-US" dirty="0" err="1" smtClean="0"/>
              <a:t>mesorectum</a:t>
            </a:r>
            <a:r>
              <a:rPr lang="en-US" dirty="0" smtClean="0"/>
              <a:t> only laterally and posteriorly</a:t>
            </a:r>
          </a:p>
          <a:p>
            <a:endParaRPr lang="en-US" dirty="0" smtClean="0"/>
          </a:p>
          <a:p>
            <a:r>
              <a:rPr lang="en-US" dirty="0" smtClean="0"/>
              <a:t>The Rectum circumferentially encased</a:t>
            </a:r>
            <a:r>
              <a:rPr lang="en-US" baseline="0" dirty="0" smtClean="0"/>
              <a:t> distal </a:t>
            </a:r>
            <a:r>
              <a:rPr lang="en-US" dirty="0" smtClean="0"/>
              <a:t>to the anterior peritoneal reflection</a:t>
            </a:r>
          </a:p>
          <a:p>
            <a:endParaRPr lang="en-US" dirty="0" smtClean="0"/>
          </a:p>
          <a:p>
            <a:r>
              <a:rPr lang="en-US" dirty="0" smtClean="0"/>
              <a:t>In the lower part, however, the anterior wall is only rudimentarily covered, as the </a:t>
            </a:r>
            <a:r>
              <a:rPr lang="en-US" dirty="0" err="1" smtClean="0"/>
              <a:t>mesorectum</a:t>
            </a:r>
            <a:r>
              <a:rPr lang="en-US" dirty="0" smtClean="0"/>
              <a:t> almost become fused with the rectal wall</a:t>
            </a:r>
          </a:p>
          <a:p>
            <a:endParaRPr lang="en-US" dirty="0" smtClean="0"/>
          </a:p>
          <a:p>
            <a:r>
              <a:rPr lang="en-US" dirty="0" smtClean="0"/>
              <a:t>The distribution of the </a:t>
            </a:r>
            <a:r>
              <a:rPr lang="en-US" dirty="0" err="1" smtClean="0"/>
              <a:t>mesorectal</a:t>
            </a:r>
            <a:r>
              <a:rPr lang="en-US" dirty="0" smtClean="0"/>
              <a:t> volume could imply modifications in the treatment of rectal cancer as it can</a:t>
            </a:r>
            <a:r>
              <a:rPr lang="en-US" baseline="0" dirty="0" smtClean="0"/>
              <a:t> </a:t>
            </a:r>
            <a:r>
              <a:rPr lang="en-US" baseline="0" dirty="0" err="1" smtClean="0"/>
              <a:t>potnetially</a:t>
            </a:r>
            <a:r>
              <a:rPr lang="en-US" dirty="0" smtClean="0"/>
              <a:t> influence the T-staging</a:t>
            </a:r>
          </a:p>
          <a:p>
            <a:r>
              <a:rPr lang="en-US" dirty="0" smtClean="0"/>
              <a:t>	- locally advanced cancer located anteriorly in the lower rectum, where </a:t>
            </a:r>
            <a:r>
              <a:rPr lang="en-US" dirty="0" err="1" smtClean="0"/>
              <a:t>mesorectal</a:t>
            </a:r>
            <a:r>
              <a:rPr lang="en-US" dirty="0" smtClean="0"/>
              <a:t> fat cover is thin, have a higher </a:t>
            </a:r>
            <a:r>
              <a:rPr lang="en-US" dirty="0" err="1" smtClean="0"/>
              <a:t>lielyhood</a:t>
            </a:r>
            <a:r>
              <a:rPr lang="en-US" dirty="0" smtClean="0"/>
              <a:t> of local infiltration into neighboring viscera</a:t>
            </a:r>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14</a:t>
            </a:fld>
            <a:endParaRPr lang="en-US" dirty="0"/>
          </a:p>
        </p:txBody>
      </p:sp>
    </p:spTree>
    <p:extLst>
      <p:ext uri="{BB962C8B-B14F-4D97-AF65-F5344CB8AC3E}">
        <p14:creationId xmlns:p14="http://schemas.microsoft.com/office/powerpoint/2010/main" val="753801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In most posterior aspect lies the </a:t>
            </a:r>
            <a:r>
              <a:rPr lang="en-US" dirty="0" err="1" smtClean="0"/>
              <a:t>presacral</a:t>
            </a:r>
            <a:r>
              <a:rPr lang="en-US" dirty="0" smtClean="0"/>
              <a:t> fascia, which covers the sacral bone and its venous plexus, extending to the pelvic floor to cover the </a:t>
            </a:r>
            <a:r>
              <a:rPr lang="en-US" dirty="0" err="1" smtClean="0"/>
              <a:t>proctococcygeus</a:t>
            </a:r>
            <a:r>
              <a:rPr lang="en-US" dirty="0" smtClean="0"/>
              <a:t> muscle, where</a:t>
            </a:r>
            <a:r>
              <a:rPr lang="en-US" baseline="0" dirty="0" smtClean="0"/>
              <a:t> at</a:t>
            </a:r>
            <a:r>
              <a:rPr lang="en-US" dirty="0" smtClean="0"/>
              <a:t> the level of the </a:t>
            </a:r>
            <a:r>
              <a:rPr lang="en-US" dirty="0" err="1" smtClean="0"/>
              <a:t>levator</a:t>
            </a:r>
            <a:r>
              <a:rPr lang="en-US" dirty="0" smtClean="0"/>
              <a:t> </a:t>
            </a:r>
            <a:r>
              <a:rPr lang="en-US" dirty="0" err="1" smtClean="0"/>
              <a:t>ani</a:t>
            </a:r>
            <a:r>
              <a:rPr lang="en-US" dirty="0" smtClean="0"/>
              <a:t> muscle fuses with the </a:t>
            </a:r>
            <a:r>
              <a:rPr lang="en-US" dirty="0" err="1" smtClean="0"/>
              <a:t>mesorectal</a:t>
            </a:r>
            <a:r>
              <a:rPr lang="en-US" dirty="0" smtClean="0"/>
              <a:t> fascia</a:t>
            </a:r>
          </a:p>
          <a:p>
            <a:endParaRPr lang="en-US" dirty="0" smtClean="0"/>
          </a:p>
          <a:p>
            <a:r>
              <a:rPr lang="en-US" dirty="0" smtClean="0"/>
              <a:t>On the </a:t>
            </a:r>
            <a:r>
              <a:rPr lang="en-US" dirty="0" err="1" smtClean="0"/>
              <a:t>posteroinferior</a:t>
            </a:r>
            <a:r>
              <a:rPr lang="en-US" dirty="0" smtClean="0"/>
              <a:t> side of the rectum the </a:t>
            </a:r>
            <a:r>
              <a:rPr lang="en-US" dirty="0" err="1" smtClean="0"/>
              <a:t>rectosacral</a:t>
            </a:r>
            <a:r>
              <a:rPr lang="en-US" dirty="0" smtClean="0"/>
              <a:t> fascia (</a:t>
            </a:r>
            <a:r>
              <a:rPr lang="en-US" dirty="0" err="1" smtClean="0"/>
              <a:t>Waldeyer’s</a:t>
            </a:r>
            <a:r>
              <a:rPr lang="en-US" dirty="0" smtClean="0"/>
              <a:t> fascia) may be recognized.  </a:t>
            </a:r>
            <a:r>
              <a:rPr lang="en-ZA" dirty="0" smtClean="0"/>
              <a:t>	</a:t>
            </a:r>
          </a:p>
          <a:p>
            <a:r>
              <a:rPr lang="en-US" dirty="0" smtClean="0"/>
              <a:t>	-</a:t>
            </a:r>
            <a:r>
              <a:rPr lang="en-US" baseline="0" dirty="0" smtClean="0"/>
              <a:t> thickening of the </a:t>
            </a:r>
            <a:r>
              <a:rPr lang="en-US" baseline="0" dirty="0" err="1" smtClean="0"/>
              <a:t>presacral</a:t>
            </a:r>
            <a:r>
              <a:rPr lang="en-US" baseline="0" dirty="0" smtClean="0"/>
              <a:t> fascia that descends to meet the </a:t>
            </a:r>
            <a:r>
              <a:rPr lang="en-US" baseline="0" dirty="0" err="1" smtClean="0"/>
              <a:t>mesorectal</a:t>
            </a:r>
            <a:r>
              <a:rPr lang="en-US" baseline="0" dirty="0" smtClean="0"/>
              <a:t> fascia about 3-5 cm from the </a:t>
            </a:r>
            <a:r>
              <a:rPr lang="en-US" baseline="0" dirty="0" err="1" smtClean="0"/>
              <a:t>anorectal</a:t>
            </a:r>
            <a:r>
              <a:rPr lang="en-US" baseline="0" dirty="0" smtClean="0"/>
              <a:t> junction</a:t>
            </a:r>
          </a:p>
          <a:p>
            <a:r>
              <a:rPr lang="en-US" baseline="0" dirty="0" smtClean="0"/>
              <a:t>	- can originate from S2 S3 S4</a:t>
            </a:r>
          </a:p>
          <a:p>
            <a:r>
              <a:rPr lang="en-US" baseline="0" dirty="0" smtClean="0"/>
              <a:t>	- Function appears to be the anchorage of the rectum with the sacral bone</a:t>
            </a:r>
          </a:p>
          <a:p>
            <a:endParaRPr lang="en-US" baseline="0" dirty="0" smtClean="0"/>
          </a:p>
          <a:p>
            <a:r>
              <a:rPr lang="en-US" baseline="0" dirty="0" smtClean="0"/>
              <a:t>Separation of the </a:t>
            </a:r>
            <a:r>
              <a:rPr lang="en-US" baseline="0" dirty="0" err="1" smtClean="0"/>
              <a:t>mesorectum</a:t>
            </a:r>
            <a:r>
              <a:rPr lang="en-US" baseline="0" dirty="0" smtClean="0"/>
              <a:t> from the parietal fascia must be done with caution, violation of the parietal pelvic fascia may result in injury of the </a:t>
            </a:r>
            <a:r>
              <a:rPr lang="en-US" baseline="0" dirty="0" err="1" smtClean="0"/>
              <a:t>presacral</a:t>
            </a:r>
            <a:r>
              <a:rPr lang="en-US" baseline="0" dirty="0" smtClean="0"/>
              <a:t> venous plexus</a:t>
            </a:r>
          </a:p>
          <a:p>
            <a:r>
              <a:rPr lang="en-US" baseline="0" dirty="0" smtClean="0"/>
              <a:t>Recognition and dissection of the </a:t>
            </a:r>
            <a:r>
              <a:rPr lang="en-US" baseline="0" dirty="0" err="1" smtClean="0"/>
              <a:t>Waldeyers</a:t>
            </a:r>
            <a:r>
              <a:rPr lang="en-US" baseline="0" dirty="0" smtClean="0"/>
              <a:t> fascia close to its anchoring on the rectal wall increases the mobility of the distal rectum and ensures dissection along the correct plane and dissection can be achieved to level of pelvic floor</a:t>
            </a:r>
          </a:p>
          <a:p>
            <a:endParaRPr lang="en-US" baseline="0" dirty="0" smtClean="0"/>
          </a:p>
          <a:p>
            <a:r>
              <a:rPr lang="en-US" dirty="0" err="1" smtClean="0"/>
              <a:t>Denonvillier’s</a:t>
            </a:r>
            <a:r>
              <a:rPr lang="en-US" dirty="0" smtClean="0"/>
              <a:t> fascia can</a:t>
            </a:r>
            <a:r>
              <a:rPr lang="en-US" baseline="0" dirty="0" smtClean="0"/>
              <a:t> be found</a:t>
            </a:r>
            <a:r>
              <a:rPr lang="en-US" dirty="0" smtClean="0"/>
              <a:t> between the anterior side of the rectum and the prostate and seminal vesicles, </a:t>
            </a:r>
          </a:p>
          <a:p>
            <a:r>
              <a:rPr lang="en-US" dirty="0" smtClean="0"/>
              <a:t>	- Inside this fascia, nerve fibers from the </a:t>
            </a:r>
            <a:r>
              <a:rPr lang="en-US" dirty="0" err="1" smtClean="0"/>
              <a:t>hypogastric</a:t>
            </a:r>
            <a:r>
              <a:rPr lang="en-US" dirty="0" smtClean="0"/>
              <a:t> nerve and small vessels leading to the prostate and male genital organs</a:t>
            </a:r>
          </a:p>
          <a:p>
            <a:r>
              <a:rPr lang="en-US" dirty="0" smtClean="0"/>
              <a:t>	-</a:t>
            </a:r>
            <a:r>
              <a:rPr lang="en-US" baseline="0" dirty="0" smtClean="0"/>
              <a:t> When dissecting close to or at </a:t>
            </a:r>
            <a:r>
              <a:rPr lang="en-US" baseline="0" dirty="0" err="1" smtClean="0"/>
              <a:t>Denonviller’s</a:t>
            </a:r>
            <a:r>
              <a:rPr lang="en-US" baseline="0" dirty="0" smtClean="0"/>
              <a:t> fascia below anterior </a:t>
            </a:r>
            <a:r>
              <a:rPr lang="en-US" baseline="0" dirty="0" err="1" smtClean="0"/>
              <a:t>reflexion</a:t>
            </a:r>
            <a:r>
              <a:rPr lang="en-US" baseline="0" dirty="0" smtClean="0"/>
              <a:t>, neurovascular involvement is almost inevitable, since small nerve fibers and vessels are sheathed in it, 	resulting in some degree of urogenital dysfunction.</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815962D-5C26-D142-BF5F-E992E497FB60}" type="slidenum">
              <a:rPr lang="en-US" smtClean="0"/>
              <a:t>15</a:t>
            </a:fld>
            <a:endParaRPr lang="en-US" dirty="0"/>
          </a:p>
        </p:txBody>
      </p:sp>
    </p:spTree>
    <p:extLst>
      <p:ext uri="{BB962C8B-B14F-4D97-AF65-F5344CB8AC3E}">
        <p14:creationId xmlns:p14="http://schemas.microsoft.com/office/powerpoint/2010/main" val="2519323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Ventrally to the </a:t>
            </a:r>
            <a:r>
              <a:rPr lang="en-US" dirty="0" err="1" smtClean="0"/>
              <a:t>presacral</a:t>
            </a:r>
            <a:r>
              <a:rPr lang="en-US" dirty="0" smtClean="0"/>
              <a:t> fascia lies the parietal pelvic fascia</a:t>
            </a:r>
          </a:p>
          <a:p>
            <a:r>
              <a:rPr lang="en-US" dirty="0" smtClean="0"/>
              <a:t>	- It encases the </a:t>
            </a:r>
            <a:r>
              <a:rPr lang="en-US" dirty="0" err="1" smtClean="0"/>
              <a:t>hypogastric</a:t>
            </a:r>
            <a:r>
              <a:rPr lang="en-US" dirty="0" smtClean="0"/>
              <a:t> nerves and the pelvic splanchnic nerves, which run through the lateral pelvic walls</a:t>
            </a:r>
          </a:p>
          <a:p>
            <a:r>
              <a:rPr lang="en-US" dirty="0" smtClean="0"/>
              <a:t>	- As it descends towards the </a:t>
            </a:r>
            <a:r>
              <a:rPr lang="en-US" dirty="0" err="1" smtClean="0"/>
              <a:t>levator</a:t>
            </a:r>
            <a:r>
              <a:rPr lang="en-US" dirty="0" smtClean="0"/>
              <a:t> </a:t>
            </a:r>
            <a:r>
              <a:rPr lang="en-US" dirty="0" err="1" smtClean="0"/>
              <a:t>ani</a:t>
            </a:r>
            <a:r>
              <a:rPr lang="en-US" dirty="0" smtClean="0"/>
              <a:t> muscle it fuses with the </a:t>
            </a:r>
            <a:r>
              <a:rPr lang="en-US" dirty="0" err="1" smtClean="0"/>
              <a:t>presacral</a:t>
            </a:r>
            <a:r>
              <a:rPr lang="en-US" dirty="0" smtClean="0"/>
              <a:t> fascia, making it difficult to separate them</a:t>
            </a:r>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16</a:t>
            </a:fld>
            <a:endParaRPr lang="en-US" dirty="0"/>
          </a:p>
        </p:txBody>
      </p:sp>
    </p:spTree>
    <p:extLst>
      <p:ext uri="{BB962C8B-B14F-4D97-AF65-F5344CB8AC3E}">
        <p14:creationId xmlns:p14="http://schemas.microsoft.com/office/powerpoint/2010/main" val="34880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rectovaginal</a:t>
            </a:r>
            <a:r>
              <a:rPr lang="en-US" dirty="0" smtClean="0"/>
              <a:t> septum consists of 2 thin elements</a:t>
            </a:r>
          </a:p>
          <a:p>
            <a:r>
              <a:rPr lang="en-US" dirty="0" smtClean="0"/>
              <a:t>	- one anterior and one posterior</a:t>
            </a:r>
            <a:r>
              <a:rPr lang="en-US" baseline="0" dirty="0" smtClean="0"/>
              <a:t> petal</a:t>
            </a:r>
          </a:p>
          <a:p>
            <a:r>
              <a:rPr lang="en-US" baseline="0" dirty="0" smtClean="0"/>
              <a:t>		- the posterior petal originates from the pelvic diaphragm (from the </a:t>
            </a:r>
            <a:r>
              <a:rPr lang="en-US" baseline="0" dirty="0" err="1" smtClean="0"/>
              <a:t>arcus</a:t>
            </a:r>
            <a:r>
              <a:rPr lang="en-US" baseline="0" dirty="0" smtClean="0"/>
              <a:t> </a:t>
            </a:r>
            <a:r>
              <a:rPr lang="en-US" baseline="0" dirty="0" err="1" smtClean="0"/>
              <a:t>tendineus</a:t>
            </a:r>
            <a:r>
              <a:rPr lang="en-US" baseline="0" dirty="0" smtClean="0"/>
              <a:t>), ascends in close contact with the rectum and reaches the peritoneum where it eventually fuses 			with rectum - some researchers are of the opinion that this constitutes the </a:t>
            </a:r>
            <a:r>
              <a:rPr lang="en-US" baseline="0" dirty="0" err="1" smtClean="0"/>
              <a:t>mesorectal</a:t>
            </a:r>
            <a:r>
              <a:rPr lang="en-US" baseline="0" dirty="0" smtClean="0"/>
              <a:t> fascia</a:t>
            </a:r>
          </a:p>
          <a:p>
            <a:r>
              <a:rPr lang="en-US" baseline="0" dirty="0" smtClean="0"/>
              <a:t>		-  The anterior petal is fundamentally </a:t>
            </a:r>
            <a:r>
              <a:rPr lang="en-US" baseline="0" dirty="0" err="1" smtClean="0"/>
              <a:t>Denonvillier’s</a:t>
            </a:r>
            <a:r>
              <a:rPr lang="en-US" baseline="0" dirty="0" smtClean="0"/>
              <a:t> fascia, which originates from the pelvic floor and courses upward, adheres to the back of the vagina and continues its cephalic to 		    adhere to the back of the uterus</a:t>
            </a:r>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17</a:t>
            </a:fld>
            <a:endParaRPr lang="en-US" dirty="0"/>
          </a:p>
        </p:txBody>
      </p:sp>
    </p:spTree>
    <p:extLst>
      <p:ext uri="{BB962C8B-B14F-4D97-AF65-F5344CB8AC3E}">
        <p14:creationId xmlns:p14="http://schemas.microsoft.com/office/powerpoint/2010/main" val="679004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Laterally to the rectum we may find the lateral ligaments</a:t>
            </a:r>
          </a:p>
          <a:p>
            <a:r>
              <a:rPr lang="en-US" dirty="0" smtClean="0"/>
              <a:t>	-</a:t>
            </a:r>
            <a:r>
              <a:rPr lang="en-US" baseline="0" dirty="0" smtClean="0"/>
              <a:t> Connects rectum to pelvic wall</a:t>
            </a:r>
          </a:p>
          <a:p>
            <a:r>
              <a:rPr lang="en-US" baseline="0" dirty="0" smtClean="0"/>
              <a:t>	- Can be unilateral, bilateral, lateral / </a:t>
            </a:r>
            <a:r>
              <a:rPr lang="en-US" baseline="0" dirty="0" err="1" smtClean="0"/>
              <a:t>posterolateral</a:t>
            </a:r>
            <a:r>
              <a:rPr lang="en-US" baseline="0" dirty="0" smtClean="0"/>
              <a:t> or posterior </a:t>
            </a:r>
            <a:endParaRPr lang="en-US" dirty="0" smtClean="0"/>
          </a:p>
          <a:p>
            <a:r>
              <a:rPr lang="en-US" dirty="0" smtClean="0"/>
              <a:t>	- in those cases where the middle rectal artery runs through them, there is a higher risk of having accompanying </a:t>
            </a:r>
            <a:r>
              <a:rPr lang="en-US" dirty="0" err="1" smtClean="0"/>
              <a:t>lymphatics</a:t>
            </a:r>
            <a:r>
              <a:rPr lang="en-US" dirty="0" smtClean="0"/>
              <a:t> towards the lateral pelvic wall, possibly connecting the 			</a:t>
            </a:r>
            <a:r>
              <a:rPr lang="en-US" dirty="0" err="1" smtClean="0"/>
              <a:t>mesorectal</a:t>
            </a:r>
            <a:r>
              <a:rPr lang="en-US" dirty="0" smtClean="0"/>
              <a:t> group of lymph nodes with those of the internal iliac artery or the internal </a:t>
            </a:r>
            <a:r>
              <a:rPr lang="en-US" dirty="0" err="1" smtClean="0"/>
              <a:t>obturator</a:t>
            </a:r>
            <a:r>
              <a:rPr lang="en-US" dirty="0" smtClean="0"/>
              <a:t> artery </a:t>
            </a:r>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18</a:t>
            </a:fld>
            <a:endParaRPr lang="en-US" dirty="0"/>
          </a:p>
        </p:txBody>
      </p:sp>
    </p:spTree>
    <p:extLst>
      <p:ext uri="{BB962C8B-B14F-4D97-AF65-F5344CB8AC3E}">
        <p14:creationId xmlns:p14="http://schemas.microsoft.com/office/powerpoint/2010/main" val="1144843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innervation of the rectum can </a:t>
            </a:r>
            <a:r>
              <a:rPr lang="en-US" dirty="0" err="1" smtClean="0"/>
              <a:t>basiccaly</a:t>
            </a:r>
            <a:r>
              <a:rPr lang="en-US" dirty="0" smtClean="0"/>
              <a:t> be distinguished into two interacting systems, one internal and one external.</a:t>
            </a:r>
          </a:p>
          <a:p>
            <a:r>
              <a:rPr lang="en-US" dirty="0" smtClean="0"/>
              <a:t>	- the internal system (or intestinal nervous system) consists of a interconnected network formed between the </a:t>
            </a:r>
            <a:r>
              <a:rPr lang="en-US" dirty="0" err="1" smtClean="0"/>
              <a:t>myenteric</a:t>
            </a:r>
            <a:r>
              <a:rPr lang="en-US" dirty="0" smtClean="0"/>
              <a:t> (or </a:t>
            </a:r>
            <a:r>
              <a:rPr lang="en-US" dirty="0" err="1" smtClean="0"/>
              <a:t>Auerbach’s</a:t>
            </a:r>
            <a:r>
              <a:rPr lang="en-US" dirty="0" smtClean="0"/>
              <a:t> plexus) and the </a:t>
            </a:r>
            <a:r>
              <a:rPr lang="en-US" dirty="0" err="1" smtClean="0"/>
              <a:t>submucosal</a:t>
            </a:r>
            <a:r>
              <a:rPr lang="en-US" dirty="0" smtClean="0"/>
              <a:t> (or </a:t>
            </a:r>
            <a:r>
              <a:rPr lang="en-US" dirty="0" err="1" smtClean="0"/>
              <a:t>Meissner’s</a:t>
            </a:r>
            <a:r>
              <a:rPr lang="en-US" dirty="0" smtClean="0"/>
              <a:t> plexus)</a:t>
            </a:r>
          </a:p>
          <a:p>
            <a:endParaRPr lang="en-US" dirty="0" smtClean="0"/>
          </a:p>
          <a:p>
            <a:r>
              <a:rPr lang="en-US" dirty="0" smtClean="0"/>
              <a:t>The external system is the autonomous nervous system, sympathetic and parasympathetic</a:t>
            </a:r>
            <a:endParaRPr lang="en-ZA" dirty="0" smtClean="0"/>
          </a:p>
          <a:p>
            <a:pPr marL="628650" lvl="1" indent="-171450">
              <a:buFont typeface="Arial" pitchFamily="34" charset="0"/>
              <a:buChar char="•"/>
            </a:pPr>
            <a:r>
              <a:rPr lang="en-US" dirty="0" smtClean="0"/>
              <a:t>Sympathetic pre-ganglionic fibers start from the first three lumbar vertebrae which enter the sympathetic chain following a downward course to provide the abdominal visceral nerves and contribute to the pre-aortic plexus.</a:t>
            </a:r>
          </a:p>
          <a:p>
            <a:pPr marL="628650" lvl="1" indent="-171450">
              <a:buFont typeface="Arial" pitchFamily="34" charset="0"/>
              <a:buChar char="•"/>
            </a:pPr>
            <a:r>
              <a:rPr lang="en-US" dirty="0" smtClean="0"/>
              <a:t>the pre-aortic plexus</a:t>
            </a:r>
            <a:r>
              <a:rPr lang="en-US" baseline="0" dirty="0" smtClean="0"/>
              <a:t> continue to</a:t>
            </a:r>
            <a:r>
              <a:rPr lang="en-US" dirty="0" smtClean="0"/>
              <a:t> form the inferior mesenteric plexus which runs with the IMA and its branches</a:t>
            </a:r>
          </a:p>
          <a:p>
            <a:pPr marL="628650" lvl="1" indent="-171450">
              <a:buFont typeface="Arial" pitchFamily="34" charset="0"/>
              <a:buChar char="•"/>
            </a:pPr>
            <a:r>
              <a:rPr lang="en-US" dirty="0" smtClean="0"/>
              <a:t>Post-ganglionic fibers follow</a:t>
            </a:r>
            <a:r>
              <a:rPr lang="en-US" baseline="0" dirty="0" smtClean="0"/>
              <a:t> </a:t>
            </a:r>
            <a:r>
              <a:rPr lang="en-US" dirty="0" smtClean="0"/>
              <a:t>the IMA and superior rectal artery to innervate the upper rectum</a:t>
            </a:r>
          </a:p>
          <a:p>
            <a:pPr marL="457200" lvl="1" indent="0">
              <a:buFont typeface="Arial" pitchFamily="34" charset="0"/>
              <a:buNone/>
            </a:pPr>
            <a:endParaRPr lang="en-US" dirty="0" smtClean="0"/>
          </a:p>
          <a:p>
            <a:pPr marL="628650" lvl="1" indent="-171450">
              <a:buFont typeface="Arial" pitchFamily="34" charset="0"/>
              <a:buChar char="•"/>
            </a:pPr>
            <a:r>
              <a:rPr lang="en-US" dirty="0" smtClean="0"/>
              <a:t>Nerve fibers starting from the superior </a:t>
            </a:r>
            <a:r>
              <a:rPr lang="en-US" dirty="0" err="1" smtClean="0"/>
              <a:t>hypogastric</a:t>
            </a:r>
            <a:r>
              <a:rPr lang="en-US" dirty="0" smtClean="0"/>
              <a:t> plexus ,located just</a:t>
            </a:r>
            <a:r>
              <a:rPr lang="en-US" baseline="0" dirty="0" smtClean="0"/>
              <a:t> below the aortic bifurcation, </a:t>
            </a:r>
            <a:r>
              <a:rPr lang="en-US" dirty="0" smtClean="0"/>
              <a:t>will enter the pelvis and divide into 2 parts</a:t>
            </a:r>
          </a:p>
          <a:p>
            <a:pPr marL="1085850" lvl="2" indent="-171450">
              <a:buFont typeface="Arial" pitchFamily="34" charset="0"/>
              <a:buChar char="•"/>
            </a:pPr>
            <a:r>
              <a:rPr lang="en-US" dirty="0" smtClean="0"/>
              <a:t>2 </a:t>
            </a:r>
            <a:r>
              <a:rPr lang="en-US" dirty="0" err="1" smtClean="0"/>
              <a:t>hypogastric</a:t>
            </a:r>
            <a:r>
              <a:rPr lang="en-US" dirty="0" smtClean="0"/>
              <a:t> nerves follow a parallel course to the ureter over the lateral sides of the pelvis, </a:t>
            </a:r>
          </a:p>
          <a:p>
            <a:pPr marL="1085850" lvl="2" indent="-171450">
              <a:buFont typeface="Arial" pitchFamily="34" charset="0"/>
              <a:buChar char="•"/>
            </a:pPr>
            <a:r>
              <a:rPr lang="en-US" dirty="0" smtClean="0"/>
              <a:t>The</a:t>
            </a:r>
            <a:r>
              <a:rPr lang="en-US" baseline="0" dirty="0" smtClean="0"/>
              <a:t> </a:t>
            </a:r>
            <a:r>
              <a:rPr lang="en-US" dirty="0" smtClean="0"/>
              <a:t>left </a:t>
            </a:r>
            <a:r>
              <a:rPr lang="en-US" dirty="0" err="1" smtClean="0"/>
              <a:t>hypogastric</a:t>
            </a:r>
            <a:r>
              <a:rPr lang="en-US" dirty="0" smtClean="0"/>
              <a:t> nerve is often located behind the origin of the SRA</a:t>
            </a:r>
          </a:p>
          <a:p>
            <a:pPr marL="1085850" lvl="2" indent="-171450">
              <a:buFont typeface="Arial" pitchFamily="34" charset="0"/>
              <a:buChar char="•"/>
            </a:pPr>
            <a:r>
              <a:rPr lang="en-US" dirty="0" smtClean="0"/>
              <a:t>The distal parts of the </a:t>
            </a:r>
            <a:r>
              <a:rPr lang="en-US" dirty="0" err="1" smtClean="0"/>
              <a:t>hypogastric</a:t>
            </a:r>
            <a:r>
              <a:rPr lang="en-US" dirty="0" smtClean="0"/>
              <a:t> nerves are located about 2-4 cm below the peritoneum</a:t>
            </a:r>
          </a:p>
          <a:p>
            <a:pPr marL="1085850" lvl="2" indent="-171450">
              <a:buFont typeface="Arial" pitchFamily="34" charset="0"/>
              <a:buChar char="•"/>
            </a:pPr>
            <a:r>
              <a:rPr lang="en-US" dirty="0" err="1" smtClean="0"/>
              <a:t>Parasymphatetic</a:t>
            </a:r>
            <a:r>
              <a:rPr lang="en-US" dirty="0" smtClean="0"/>
              <a:t>,</a:t>
            </a:r>
            <a:r>
              <a:rPr lang="en-US" baseline="0" dirty="0" smtClean="0"/>
              <a:t> </a:t>
            </a:r>
            <a:r>
              <a:rPr lang="en-US" dirty="0" smtClean="0"/>
              <a:t>pelvic splanchnic nerves fibers (</a:t>
            </a:r>
            <a:r>
              <a:rPr lang="en-US" dirty="0" err="1" smtClean="0"/>
              <a:t>nervi</a:t>
            </a:r>
            <a:r>
              <a:rPr lang="en-US" dirty="0" smtClean="0"/>
              <a:t> </a:t>
            </a:r>
            <a:r>
              <a:rPr lang="en-US" dirty="0" err="1" smtClean="0"/>
              <a:t>erigentes</a:t>
            </a:r>
            <a:r>
              <a:rPr lang="en-US" dirty="0" smtClean="0"/>
              <a:t>) join the </a:t>
            </a:r>
            <a:r>
              <a:rPr lang="en-US" dirty="0" err="1" smtClean="0"/>
              <a:t>hypogastric</a:t>
            </a:r>
            <a:r>
              <a:rPr lang="en-US" dirty="0" smtClean="0"/>
              <a:t> nerves and radiate towards the middle and lower rectum, forming the</a:t>
            </a:r>
            <a:r>
              <a:rPr lang="en-US" baseline="0" dirty="0" smtClean="0"/>
              <a:t> inferior </a:t>
            </a:r>
            <a:r>
              <a:rPr lang="en-US" baseline="0" dirty="0" err="1" smtClean="0"/>
              <a:t>hypogastric</a:t>
            </a:r>
            <a:r>
              <a:rPr lang="en-US" baseline="0" dirty="0" smtClean="0"/>
              <a:t> plexus, essentially a</a:t>
            </a:r>
            <a:r>
              <a:rPr lang="en-US" dirty="0" smtClean="0"/>
              <a:t> “T-junction” that lies close to the </a:t>
            </a:r>
            <a:r>
              <a:rPr lang="en-US" dirty="0" err="1" smtClean="0"/>
              <a:t>posterolateral</a:t>
            </a:r>
            <a:r>
              <a:rPr lang="en-US" dirty="0" smtClean="0"/>
              <a:t> aspect of the rectum near the pelvic wall</a:t>
            </a:r>
          </a:p>
          <a:p>
            <a:pPr marL="1085850" lvl="2" indent="-171450">
              <a:buFont typeface="Arial" pitchFamily="34" charset="0"/>
              <a:buChar char="•"/>
            </a:pPr>
            <a:r>
              <a:rPr lang="en-US" dirty="0" smtClean="0"/>
              <a:t> the fibers separate into those that innervate proximal hindgut and those that innervate the middle and lower rectum</a:t>
            </a:r>
          </a:p>
          <a:p>
            <a:pPr marL="1085850" lvl="2" indent="-171450">
              <a:buFont typeface="Arial" pitchFamily="34" charset="0"/>
              <a:buChar char="•"/>
            </a:pPr>
            <a:r>
              <a:rPr lang="en-US" dirty="0" smtClean="0"/>
              <a:t>The latter following a descending course, running first close to the ureters and the urinary bladder, innervating them, and then turning downwards at the posterior side of the seminal vesicles and the prostate to reach the lower rectum</a:t>
            </a:r>
          </a:p>
          <a:p>
            <a:pPr marL="0" lvl="0" indent="0">
              <a:buFont typeface="Arial" pitchFamily="34" charset="0"/>
              <a:buNone/>
            </a:pPr>
            <a:endParaRPr lang="en-US" dirty="0" smtClean="0"/>
          </a:p>
          <a:p>
            <a:pPr marL="0" lvl="0" indent="0">
              <a:buFont typeface="Arial" pitchFamily="34" charset="0"/>
              <a:buNone/>
            </a:pPr>
            <a:r>
              <a:rPr lang="en-US" dirty="0" smtClean="0"/>
              <a:t>Potential</a:t>
            </a:r>
            <a:r>
              <a:rPr lang="en-US" baseline="0" dirty="0" smtClean="0"/>
              <a:t> injury to these nerves during TME can occur</a:t>
            </a:r>
          </a:p>
          <a:p>
            <a:pPr marL="0" lvl="0" indent="0">
              <a:buFont typeface="Arial" pitchFamily="34" charset="0"/>
              <a:buNone/>
            </a:pPr>
            <a:endParaRPr lang="en-US" dirty="0" smtClean="0"/>
          </a:p>
          <a:p>
            <a:pPr marL="171450" lvl="0" indent="-171450">
              <a:buFont typeface="Arial" pitchFamily="34" charset="0"/>
              <a:buChar char="•"/>
            </a:pPr>
            <a:r>
              <a:rPr lang="en-US" dirty="0" smtClean="0"/>
              <a:t>inferior mesenteric plexus</a:t>
            </a:r>
            <a:r>
              <a:rPr lang="en-US" baseline="0" dirty="0" smtClean="0"/>
              <a:t> </a:t>
            </a:r>
            <a:r>
              <a:rPr lang="en-US" dirty="0" smtClean="0"/>
              <a:t>commonly injured  at the origin of the IMA – 1-1.5cm stump </a:t>
            </a:r>
            <a:r>
              <a:rPr lang="en-US" dirty="0" err="1" smtClean="0"/>
              <a:t>iadequate</a:t>
            </a:r>
            <a:r>
              <a:rPr lang="en-US" baseline="0" dirty="0" smtClean="0"/>
              <a:t> to avoid this complication</a:t>
            </a:r>
          </a:p>
          <a:p>
            <a:pPr marL="171450" lvl="0" indent="-171450">
              <a:buFont typeface="Arial" pitchFamily="34" charset="0"/>
              <a:buChar char="•"/>
            </a:pPr>
            <a:r>
              <a:rPr lang="en-US" dirty="0" smtClean="0"/>
              <a:t>The superior </a:t>
            </a:r>
            <a:r>
              <a:rPr lang="en-US" dirty="0" err="1" smtClean="0"/>
              <a:t>hypogastric</a:t>
            </a:r>
            <a:r>
              <a:rPr lang="en-US" dirty="0" smtClean="0"/>
              <a:t> plexus can be injured when entering the </a:t>
            </a:r>
            <a:r>
              <a:rPr lang="en-US" dirty="0" err="1" smtClean="0"/>
              <a:t>retrorectus</a:t>
            </a:r>
            <a:r>
              <a:rPr lang="en-US" dirty="0" smtClean="0"/>
              <a:t> plane - injury at this point may cause symptoms of bowel dysfunction ranging from constipation and intermittent defecation with </a:t>
            </a:r>
            <a:r>
              <a:rPr lang="en-US" dirty="0" err="1" smtClean="0"/>
              <a:t>tenesmus</a:t>
            </a:r>
            <a:r>
              <a:rPr lang="en-US" dirty="0" smtClean="0"/>
              <a:t> to incontinence</a:t>
            </a:r>
          </a:p>
          <a:p>
            <a:pPr marL="171450" lvl="0" indent="-171450">
              <a:buFont typeface="Arial" pitchFamily="34" charset="0"/>
              <a:buChar char="•"/>
            </a:pPr>
            <a:r>
              <a:rPr lang="en-US" dirty="0" smtClean="0"/>
              <a:t>During dissection of the </a:t>
            </a:r>
            <a:r>
              <a:rPr lang="en-US" dirty="0" err="1" smtClean="0"/>
              <a:t>retrorectal</a:t>
            </a:r>
            <a:r>
              <a:rPr lang="en-US" dirty="0" smtClean="0"/>
              <a:t> space injury to the </a:t>
            </a:r>
            <a:r>
              <a:rPr lang="en-US" dirty="0" err="1" smtClean="0"/>
              <a:t>hypogastric</a:t>
            </a:r>
            <a:r>
              <a:rPr lang="en-US" dirty="0" smtClean="0"/>
              <a:t> nerves could result in </a:t>
            </a:r>
            <a:r>
              <a:rPr lang="en-US" dirty="0" err="1" smtClean="0"/>
              <a:t>anorectal</a:t>
            </a:r>
            <a:r>
              <a:rPr lang="en-US" dirty="0" smtClean="0"/>
              <a:t> incontinence and urogenital dysfunction </a:t>
            </a:r>
          </a:p>
          <a:p>
            <a:pPr marL="628650" lvl="1" indent="-171450">
              <a:buFont typeface="Arial" pitchFamily="34" charset="0"/>
              <a:buChar char="•"/>
            </a:pPr>
            <a:r>
              <a:rPr lang="en-US" dirty="0" smtClean="0"/>
              <a:t>special care should be taken both at the anterior-inferior aspect of the rectum, where nerve fibers for the internal anal sphincter from the pelvic plexus run along the neurovascular bundle, and at the anterior-lateral aspect, where nerve fibers innervate internal anal sphincter</a:t>
            </a:r>
          </a:p>
          <a:p>
            <a:pPr marL="171450" lvl="0" indent="-171450">
              <a:buFont typeface="Arial" pitchFamily="34" charset="0"/>
              <a:buChar char="•"/>
            </a:pPr>
            <a:r>
              <a:rPr lang="en-US" dirty="0" smtClean="0"/>
              <a:t>the inferior </a:t>
            </a:r>
            <a:r>
              <a:rPr lang="en-US" dirty="0" err="1" smtClean="0"/>
              <a:t>hypogastric</a:t>
            </a:r>
            <a:r>
              <a:rPr lang="en-US" dirty="0" smtClean="0"/>
              <a:t> plexus may be injured At the level of the lateral rectal ligaments</a:t>
            </a:r>
          </a:p>
          <a:p>
            <a:pPr marL="628650" lvl="1" indent="-171450">
              <a:buFont typeface="Arial" pitchFamily="34" charset="0"/>
              <a:buChar char="•"/>
            </a:pPr>
            <a:r>
              <a:rPr lang="en-US" dirty="0" smtClean="0"/>
              <a:t>Injury to parasympathetic innervation during low anterior resection might result in defecation disorders, a syndrome known as “low anterior resection syndrome”</a:t>
            </a:r>
          </a:p>
          <a:p>
            <a:pPr marL="628650" lvl="1" indent="-171450">
              <a:buFont typeface="Arial" pitchFamily="34" charset="0"/>
              <a:buChar char="•"/>
            </a:pPr>
            <a:r>
              <a:rPr lang="en-US" dirty="0" smtClean="0"/>
              <a:t>During</a:t>
            </a:r>
            <a:r>
              <a:rPr lang="en-US" baseline="0" dirty="0" smtClean="0"/>
              <a:t> d</a:t>
            </a:r>
            <a:r>
              <a:rPr lang="en-US" dirty="0" smtClean="0"/>
              <a:t>issection of the lateral aspects of the rectum one should stay close to lateral </a:t>
            </a:r>
            <a:r>
              <a:rPr lang="en-US" dirty="0" err="1" smtClean="0"/>
              <a:t>mesorectal</a:t>
            </a:r>
            <a:r>
              <a:rPr lang="en-US" dirty="0" smtClean="0"/>
              <a:t> wall to minimize risk of injuring these structures</a:t>
            </a:r>
          </a:p>
          <a:p>
            <a:pPr marL="628650" lvl="1" indent="-171450">
              <a:buFont typeface="Arial" pitchFamily="34" charset="0"/>
              <a:buChar char="•"/>
            </a:pPr>
            <a:endParaRPr lang="en-US" dirty="0" smtClean="0"/>
          </a:p>
          <a:p>
            <a:pPr marL="171450" lvl="0" indent="-171450">
              <a:buFont typeface="Arial" pitchFamily="34" charset="0"/>
              <a:buChar char="•"/>
            </a:pPr>
            <a:r>
              <a:rPr lang="en-US" dirty="0" err="1" smtClean="0"/>
              <a:t>Denonvillier’s</a:t>
            </a:r>
            <a:r>
              <a:rPr lang="en-US" dirty="0" smtClean="0"/>
              <a:t> fascia may jeopardize the integrity of nerves radiating from the </a:t>
            </a:r>
            <a:r>
              <a:rPr lang="en-US" dirty="0" err="1" smtClean="0"/>
              <a:t>hypogastric</a:t>
            </a:r>
            <a:r>
              <a:rPr lang="en-US" dirty="0" smtClean="0"/>
              <a:t> nerves to the urogenital area – </a:t>
            </a:r>
            <a:r>
              <a:rPr lang="en-US" dirty="0" err="1" smtClean="0"/>
              <a:t>urogentital</a:t>
            </a:r>
            <a:r>
              <a:rPr lang="en-US" dirty="0" smtClean="0"/>
              <a:t> fallout</a:t>
            </a:r>
          </a:p>
          <a:p>
            <a:pPr marL="0" lvl="0" indent="0">
              <a:buFont typeface="Arial" pitchFamily="34" charset="0"/>
              <a:buNone/>
            </a:pPr>
            <a:endParaRPr lang="en-US" dirty="0" smtClean="0"/>
          </a:p>
          <a:p>
            <a:pPr marL="0" lvl="0" indent="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815962D-5C26-D142-BF5F-E992E497FB60}" type="slidenum">
              <a:rPr lang="en-US" smtClean="0"/>
              <a:t>19</a:t>
            </a:fld>
            <a:endParaRPr lang="en-US" dirty="0"/>
          </a:p>
        </p:txBody>
      </p:sp>
    </p:spTree>
    <p:extLst>
      <p:ext uri="{BB962C8B-B14F-4D97-AF65-F5344CB8AC3E}">
        <p14:creationId xmlns:p14="http://schemas.microsoft.com/office/powerpoint/2010/main" val="128460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rectum deviates in three lateral curves</a:t>
            </a:r>
          </a:p>
          <a:p>
            <a:r>
              <a:rPr lang="en-US" dirty="0" smtClean="0"/>
              <a:t>Upper - convex to the right</a:t>
            </a:r>
          </a:p>
          <a:p>
            <a:r>
              <a:rPr lang="en-US" dirty="0" smtClean="0"/>
              <a:t>Middle (most prominent) - convex to the left</a:t>
            </a:r>
          </a:p>
          <a:p>
            <a:r>
              <a:rPr lang="en-US" dirty="0" smtClean="0"/>
              <a:t>Lower - convex to the right</a:t>
            </a:r>
          </a:p>
          <a:p>
            <a:r>
              <a:rPr lang="en-US" dirty="0" smtClean="0"/>
              <a:t>Ends of the rectum are in the median plane</a:t>
            </a:r>
          </a:p>
          <a:p>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4</a:t>
            </a:fld>
            <a:endParaRPr lang="en-US" dirty="0"/>
          </a:p>
        </p:txBody>
      </p:sp>
    </p:spTree>
    <p:extLst>
      <p:ext uri="{BB962C8B-B14F-4D97-AF65-F5344CB8AC3E}">
        <p14:creationId xmlns:p14="http://schemas.microsoft.com/office/powerpoint/2010/main" val="117946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Anterior male: </a:t>
            </a:r>
            <a:r>
              <a:rPr lang="en-US" dirty="0" err="1" smtClean="0"/>
              <a:t>Rectovesical</a:t>
            </a:r>
            <a:r>
              <a:rPr lang="en-US" dirty="0" smtClean="0"/>
              <a:t> pouch, Sigmoid colon,</a:t>
            </a:r>
            <a:r>
              <a:rPr lang="en-US" baseline="0" dirty="0" smtClean="0"/>
              <a:t> </a:t>
            </a:r>
            <a:r>
              <a:rPr lang="en-US" dirty="0" smtClean="0"/>
              <a:t>Ileum</a:t>
            </a:r>
            <a:r>
              <a:rPr lang="en-US" baseline="0" dirty="0" smtClean="0"/>
              <a:t> </a:t>
            </a:r>
            <a:r>
              <a:rPr lang="en-US" dirty="0" smtClean="0"/>
              <a:t>Bladder</a:t>
            </a:r>
            <a:r>
              <a:rPr lang="en-US" baseline="0" dirty="0" smtClean="0"/>
              <a:t> </a:t>
            </a:r>
            <a:r>
              <a:rPr lang="en-US" dirty="0" smtClean="0"/>
              <a:t>Prostate</a:t>
            </a:r>
            <a:r>
              <a:rPr lang="en-US" baseline="0" dirty="0" smtClean="0"/>
              <a:t> </a:t>
            </a:r>
            <a:r>
              <a:rPr lang="en-US" dirty="0" smtClean="0"/>
              <a:t>Seminal vesicles</a:t>
            </a:r>
          </a:p>
          <a:p>
            <a:r>
              <a:rPr lang="en-US" dirty="0" smtClean="0"/>
              <a:t>Female : </a:t>
            </a:r>
            <a:r>
              <a:rPr lang="en-US" dirty="0" err="1" smtClean="0"/>
              <a:t>Rectouterine</a:t>
            </a:r>
            <a:r>
              <a:rPr lang="en-US" dirty="0" smtClean="0"/>
              <a:t> pouch</a:t>
            </a:r>
          </a:p>
          <a:p>
            <a:r>
              <a:rPr lang="en-US" dirty="0" smtClean="0"/>
              <a:t>Sigmoid colon</a:t>
            </a:r>
            <a:r>
              <a:rPr lang="en-US" baseline="0" dirty="0" smtClean="0"/>
              <a:t> </a:t>
            </a:r>
            <a:r>
              <a:rPr lang="en-US" dirty="0" smtClean="0"/>
              <a:t>Ileum</a:t>
            </a:r>
            <a:r>
              <a:rPr lang="en-US" baseline="0" dirty="0" smtClean="0"/>
              <a:t> </a:t>
            </a:r>
            <a:r>
              <a:rPr lang="en-US" dirty="0" smtClean="0"/>
              <a:t>Vagina</a:t>
            </a:r>
            <a:r>
              <a:rPr lang="en-US" baseline="0" dirty="0" smtClean="0"/>
              <a:t> </a:t>
            </a:r>
            <a:r>
              <a:rPr lang="en-US" dirty="0" smtClean="0"/>
              <a:t>Cervix</a:t>
            </a:r>
          </a:p>
          <a:p>
            <a:endParaRPr lang="en-US" dirty="0" smtClean="0"/>
          </a:p>
          <a:p>
            <a:r>
              <a:rPr lang="en-US" dirty="0" smtClean="0"/>
              <a:t>Posterior : Sacrum and coccyx</a:t>
            </a:r>
            <a:r>
              <a:rPr lang="en-US" baseline="0" dirty="0" smtClean="0"/>
              <a:t> </a:t>
            </a:r>
            <a:r>
              <a:rPr lang="en-US" dirty="0" err="1" smtClean="0"/>
              <a:t>Piriformis</a:t>
            </a:r>
            <a:r>
              <a:rPr lang="en-US" baseline="0" dirty="0" smtClean="0"/>
              <a:t> </a:t>
            </a:r>
            <a:r>
              <a:rPr lang="en-US" dirty="0" err="1" smtClean="0"/>
              <a:t>Coccygeus</a:t>
            </a:r>
            <a:r>
              <a:rPr lang="en-US" baseline="0" dirty="0" smtClean="0"/>
              <a:t> </a:t>
            </a:r>
            <a:r>
              <a:rPr lang="en-US" dirty="0" err="1" smtClean="0"/>
              <a:t>Levator</a:t>
            </a:r>
            <a:r>
              <a:rPr lang="en-US" dirty="0" smtClean="0"/>
              <a:t> </a:t>
            </a:r>
            <a:r>
              <a:rPr lang="en-US" dirty="0" err="1" smtClean="0"/>
              <a:t>ani</a:t>
            </a:r>
            <a:r>
              <a:rPr lang="en-US" baseline="0" dirty="0" smtClean="0"/>
              <a:t> </a:t>
            </a:r>
            <a:r>
              <a:rPr lang="en-US" dirty="0" smtClean="0"/>
              <a:t>Sacral plexus</a:t>
            </a:r>
          </a:p>
          <a:p>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5</a:t>
            </a:fld>
            <a:endParaRPr lang="en-US" dirty="0"/>
          </a:p>
        </p:txBody>
      </p:sp>
    </p:spTree>
    <p:extLst>
      <p:ext uri="{BB962C8B-B14F-4D97-AF65-F5344CB8AC3E}">
        <p14:creationId xmlns:p14="http://schemas.microsoft.com/office/powerpoint/2010/main" val="305020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traditional definition of the rectum relies mostly on its gross anatomy. More specifically, the transition from the sigmoid to the rectum is marked by the coalescence of </a:t>
            </a:r>
            <a:r>
              <a:rPr lang="en-US" dirty="0" err="1" smtClean="0"/>
              <a:t>taeniae</a:t>
            </a:r>
            <a:r>
              <a:rPr lang="en-US" dirty="0" smtClean="0"/>
              <a:t> coli, the loss of appendices </a:t>
            </a:r>
            <a:r>
              <a:rPr lang="en-US" dirty="0" err="1" smtClean="0"/>
              <a:t>epiploicae</a:t>
            </a:r>
            <a:r>
              <a:rPr lang="en-US" dirty="0" smtClean="0"/>
              <a:t> and the fusion of the surgical </a:t>
            </a:r>
            <a:r>
              <a:rPr lang="en-US" dirty="0" err="1" smtClean="0"/>
              <a:t>mesocolon</a:t>
            </a:r>
            <a:r>
              <a:rPr lang="en-US" dirty="0" smtClean="0"/>
              <a:t>. These landmarks are found approximately at the level of the sacral promontory, or 15 cm from the AV [4-9]. In addition, given the possible clinical benefits, it is helpful to divide the rectum into three parts—upper, middle and lower—measuring the distance from the AV. These measurements are best done with</a:t>
            </a:r>
            <a:r>
              <a:rPr lang="en-US" baseline="0" dirty="0" smtClean="0"/>
              <a:t> rigid </a:t>
            </a:r>
            <a:r>
              <a:rPr lang="en-US" baseline="0" dirty="0" err="1" smtClean="0"/>
              <a:t>sigmoidoscopy</a:t>
            </a:r>
            <a:r>
              <a:rPr lang="en-US" baseline="0" dirty="0" smtClean="0"/>
              <a:t> and MRI</a:t>
            </a:r>
            <a:endParaRPr lang="en-US" dirty="0" smtClean="0"/>
          </a:p>
          <a:p>
            <a:endParaRPr lang="en-US" dirty="0" smtClean="0"/>
          </a:p>
          <a:p>
            <a:r>
              <a:rPr lang="en-US" dirty="0" smtClean="0"/>
              <a:t>The distance from anal verge to insertion of </a:t>
            </a:r>
            <a:r>
              <a:rPr lang="en-US" dirty="0" err="1" smtClean="0"/>
              <a:t>pubo</a:t>
            </a:r>
            <a:r>
              <a:rPr lang="en-US" dirty="0" smtClean="0"/>
              <a:t> </a:t>
            </a:r>
            <a:r>
              <a:rPr lang="en-US" dirty="0" err="1" smtClean="0"/>
              <a:t>rectalis</a:t>
            </a:r>
            <a:r>
              <a:rPr lang="en-US" dirty="0" smtClean="0"/>
              <a:t> sling is 4-5cm, lower rectum is defined as</a:t>
            </a:r>
            <a:r>
              <a:rPr lang="en-US" baseline="0" dirty="0" smtClean="0"/>
              <a:t> distance from </a:t>
            </a:r>
            <a:r>
              <a:rPr lang="en-US" baseline="0" dirty="0" err="1" smtClean="0"/>
              <a:t>puborectalis</a:t>
            </a:r>
            <a:r>
              <a:rPr lang="en-US" baseline="0" dirty="0" smtClean="0"/>
              <a:t> sling insertion up to 7cm, middle rectum 7-11cm and upper rectum 11-15cm.</a:t>
            </a:r>
          </a:p>
          <a:p>
            <a:endParaRPr lang="en-US" baseline="0" dirty="0" smtClean="0"/>
          </a:p>
          <a:p>
            <a:r>
              <a:rPr lang="en-US" baseline="0" dirty="0" smtClean="0"/>
              <a:t>Important to note that these measurements are affected by age and </a:t>
            </a:r>
            <a:r>
              <a:rPr lang="en-US" baseline="0" dirty="0" err="1" smtClean="0"/>
              <a:t>somatometric</a:t>
            </a:r>
            <a:r>
              <a:rPr lang="en-US" baseline="0" dirty="0" smtClean="0"/>
              <a:t> differences and controversy exist as to where the rectum starts and ends, many suggesting that the take-off of the sigmoid colon on MRI should define the recto-sigmoid junction</a:t>
            </a:r>
            <a:endParaRPr lang="en-US" dirty="0" smtClean="0"/>
          </a:p>
          <a:p>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6</a:t>
            </a:fld>
            <a:endParaRPr lang="en-US" dirty="0"/>
          </a:p>
        </p:txBody>
      </p:sp>
    </p:spTree>
    <p:extLst>
      <p:ext uri="{BB962C8B-B14F-4D97-AF65-F5344CB8AC3E}">
        <p14:creationId xmlns:p14="http://schemas.microsoft.com/office/powerpoint/2010/main" val="681235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rectum exhibits a unique pattern with regards to its peritoneal cover. </a:t>
            </a:r>
          </a:p>
          <a:p>
            <a:r>
              <a:rPr lang="en-US" dirty="0" smtClean="0"/>
              <a:t>	- With the upper third covered anteriorly and lateral, the middle only anteriorly, while the lower part is </a:t>
            </a:r>
            <a:r>
              <a:rPr lang="en-US" dirty="0" err="1" smtClean="0"/>
              <a:t>extraperitoneall</a:t>
            </a:r>
            <a:r>
              <a:rPr lang="en-US" dirty="0" smtClean="0"/>
              <a:t>.</a:t>
            </a:r>
          </a:p>
          <a:p>
            <a:endParaRPr lang="en-US" dirty="0" smtClean="0"/>
          </a:p>
          <a:p>
            <a:r>
              <a:rPr lang="en-US" dirty="0" smtClean="0"/>
              <a:t>A Peritoneal fold is formed surrounding the rectum, The deepest and most clinically important part is the anterior peritoneal reflection, or Douglas Pouch.</a:t>
            </a:r>
          </a:p>
          <a:p>
            <a:endParaRPr lang="en-US" dirty="0" smtClean="0"/>
          </a:p>
          <a:p>
            <a:r>
              <a:rPr lang="en-US" dirty="0" smtClean="0"/>
              <a:t>The anterior peritoneal reflection is important in local staging, since rectal tumors invading the anterior peritoneal reflection are staged as T4a lesions</a:t>
            </a:r>
          </a:p>
          <a:p>
            <a:r>
              <a:rPr lang="en-US" dirty="0" smtClean="0"/>
              <a:t>	-</a:t>
            </a:r>
            <a:r>
              <a:rPr lang="en-US" baseline="0" dirty="0" smtClean="0"/>
              <a:t> these lesions are at greater risk for peritoneal spread with obvious treatment implications</a:t>
            </a:r>
            <a:endParaRPr lang="en-US" dirty="0" smtClean="0"/>
          </a:p>
          <a:p>
            <a:endParaRPr lang="en-US" dirty="0" smtClean="0"/>
          </a:p>
          <a:p>
            <a:r>
              <a:rPr lang="en-US" dirty="0" smtClean="0"/>
              <a:t>Furthermore</a:t>
            </a:r>
            <a:r>
              <a:rPr lang="en-US" baseline="0" dirty="0" smtClean="0"/>
              <a:t> </a:t>
            </a:r>
            <a:r>
              <a:rPr lang="en-US" dirty="0" smtClean="0"/>
              <a:t>locally advanced rectal cancers located at or above the anterior peritoneal reflection can not be reliably targeted with radiation, since they are </a:t>
            </a:r>
          </a:p>
          <a:p>
            <a:r>
              <a:rPr lang="en-US" dirty="0" smtClean="0"/>
              <a:t>	1.</a:t>
            </a:r>
            <a:r>
              <a:rPr lang="en-US" baseline="0" dirty="0" smtClean="0"/>
              <a:t> M</a:t>
            </a:r>
            <a:r>
              <a:rPr lang="en-US" dirty="0" smtClean="0"/>
              <a:t>ore mobile than extra-peritoneal tumors</a:t>
            </a:r>
          </a:p>
          <a:p>
            <a:r>
              <a:rPr lang="en-US" dirty="0" smtClean="0"/>
              <a:t>	2.</a:t>
            </a:r>
            <a:r>
              <a:rPr lang="en-US" baseline="0" dirty="0" smtClean="0"/>
              <a:t> Carries a Higher risk of inadvertent radiation of small bowel loops and radiation enteritis</a:t>
            </a:r>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7</a:t>
            </a:fld>
            <a:endParaRPr lang="en-US" dirty="0"/>
          </a:p>
        </p:txBody>
      </p:sp>
    </p:spTree>
    <p:extLst>
      <p:ext uri="{BB962C8B-B14F-4D97-AF65-F5344CB8AC3E}">
        <p14:creationId xmlns:p14="http://schemas.microsoft.com/office/powerpoint/2010/main" val="85742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the</a:t>
            </a:r>
            <a:r>
              <a:rPr lang="en-US" baseline="0" dirty="0" smtClean="0"/>
              <a:t> </a:t>
            </a:r>
            <a:r>
              <a:rPr lang="en-US" dirty="0" smtClean="0"/>
              <a:t> implications</a:t>
            </a:r>
            <a:r>
              <a:rPr lang="en-US" baseline="0" dirty="0" smtClean="0"/>
              <a:t> off the position of </a:t>
            </a:r>
            <a:r>
              <a:rPr lang="en-US" baseline="0" dirty="0" err="1" smtClean="0"/>
              <a:t>tumours</a:t>
            </a:r>
            <a:r>
              <a:rPr lang="en-US" baseline="0" dirty="0" smtClean="0"/>
              <a:t> relative to the peritoneal reflection it is important to identify these structures during evaluation.</a:t>
            </a:r>
          </a:p>
          <a:p>
            <a:endParaRPr lang="en-US" baseline="0" dirty="0" smtClean="0"/>
          </a:p>
          <a:p>
            <a:r>
              <a:rPr lang="en-US" dirty="0" smtClean="0"/>
              <a:t>The anterior peritoneal reflection is easily seen on MRI in 82-90% of patients</a:t>
            </a:r>
          </a:p>
          <a:p>
            <a:r>
              <a:rPr lang="en-US" dirty="0" smtClean="0"/>
              <a:t>	- easily identified in the presence of fluid in the pelvic cul-de-sac</a:t>
            </a:r>
          </a:p>
          <a:p>
            <a:r>
              <a:rPr lang="en-US" dirty="0" smtClean="0"/>
              <a:t>	- anterior peritoneal attachment onto the anterior rectal wall exhibits a V-shaped sign on axial MRI - found at 10.9 cm from the AV in both sexes – referred to</a:t>
            </a:r>
            <a:r>
              <a:rPr lang="en-US" baseline="0" dirty="0" smtClean="0"/>
              <a:t> ass the seagull sign</a:t>
            </a:r>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8</a:t>
            </a:fld>
            <a:endParaRPr lang="en-US" dirty="0"/>
          </a:p>
        </p:txBody>
      </p:sp>
    </p:spTree>
    <p:extLst>
      <p:ext uri="{BB962C8B-B14F-4D97-AF65-F5344CB8AC3E}">
        <p14:creationId xmlns:p14="http://schemas.microsoft.com/office/powerpoint/2010/main" val="39338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superior rectal artery is a Terminal branch of the inferior mesenteric artery</a:t>
            </a:r>
          </a:p>
          <a:p>
            <a:r>
              <a:rPr lang="en-US" dirty="0" smtClean="0"/>
              <a:t>	- deemed to become the SRA when it crosses the common or internal iliac artery on the left side of the pelvis</a:t>
            </a:r>
          </a:p>
          <a:p>
            <a:r>
              <a:rPr lang="en-US" dirty="0" smtClean="0"/>
              <a:t>	- at the level of the S2 or S3 vertebra it divides into a number of small branches that approach the rectum from the posterior aspect</a:t>
            </a:r>
          </a:p>
          <a:p>
            <a:r>
              <a:rPr lang="en-US" dirty="0" smtClean="0"/>
              <a:t>	- These branches descend across the sides of the rectum, providing supply for its superior two-thirds. But can as supply as far inferiorly as the internal anal sphincter.</a:t>
            </a:r>
          </a:p>
          <a:p>
            <a:endParaRPr lang="en-US" dirty="0" smtClean="0"/>
          </a:p>
          <a:p>
            <a:r>
              <a:rPr lang="en-US" dirty="0" smtClean="0"/>
              <a:t>The</a:t>
            </a:r>
            <a:r>
              <a:rPr lang="en-US" baseline="0" dirty="0" smtClean="0"/>
              <a:t> superior rectal artery serves as a anatomic landmark during TME and dissection into the posterior plane is carried out posterior to this pedicle, important relationships to the superior rectal artery is the ureter lateral to its course and the superior </a:t>
            </a:r>
            <a:r>
              <a:rPr lang="en-US" baseline="0" dirty="0" err="1" smtClean="0"/>
              <a:t>hypogastric</a:t>
            </a:r>
            <a:r>
              <a:rPr lang="en-US" baseline="0" dirty="0" smtClean="0"/>
              <a:t> plexus deep to the dissection plane. </a:t>
            </a:r>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9</a:t>
            </a:fld>
            <a:endParaRPr lang="en-US" dirty="0"/>
          </a:p>
        </p:txBody>
      </p:sp>
    </p:spTree>
    <p:extLst>
      <p:ext uri="{BB962C8B-B14F-4D97-AF65-F5344CB8AC3E}">
        <p14:creationId xmlns:p14="http://schemas.microsoft.com/office/powerpoint/2010/main" val="397938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MRAs are inconsistent as regards their existence, origin and distribution</a:t>
            </a:r>
          </a:p>
          <a:p>
            <a:r>
              <a:rPr lang="en-US" dirty="0" smtClean="0"/>
              <a:t>	- Can originate</a:t>
            </a:r>
            <a:r>
              <a:rPr lang="en-US" baseline="0" dirty="0" smtClean="0"/>
              <a:t> from internal </a:t>
            </a:r>
            <a:r>
              <a:rPr lang="en-US" baseline="0" dirty="0" err="1" smtClean="0"/>
              <a:t>pudendal</a:t>
            </a:r>
            <a:r>
              <a:rPr lang="en-US" baseline="0" dirty="0" smtClean="0"/>
              <a:t> artery, posterior gluteal or </a:t>
            </a:r>
            <a:r>
              <a:rPr lang="en-US" baseline="0" dirty="0" err="1" smtClean="0"/>
              <a:t>diectly</a:t>
            </a:r>
            <a:r>
              <a:rPr lang="en-US" baseline="0" dirty="0" smtClean="0"/>
              <a:t> from the internal iliac artery</a:t>
            </a:r>
          </a:p>
          <a:p>
            <a:r>
              <a:rPr lang="en-US" baseline="0" dirty="0" smtClean="0"/>
              <a:t>	- The usual route for the MRA to approach the rectum was provided by the lateral ligaments of the rectum (the rectal stalks)</a:t>
            </a:r>
          </a:p>
          <a:p>
            <a:endParaRPr lang="en-US" baseline="0" dirty="0" smtClean="0"/>
          </a:p>
          <a:p>
            <a:r>
              <a:rPr lang="en-US" dirty="0" smtClean="0"/>
              <a:t>The internal </a:t>
            </a:r>
            <a:r>
              <a:rPr lang="en-US" dirty="0" err="1" smtClean="0"/>
              <a:t>pudendal</a:t>
            </a:r>
            <a:r>
              <a:rPr lang="en-US" dirty="0" smtClean="0"/>
              <a:t> artery gives rise to the IRA below the </a:t>
            </a:r>
            <a:r>
              <a:rPr lang="en-US" dirty="0" err="1" smtClean="0"/>
              <a:t>levator</a:t>
            </a:r>
            <a:r>
              <a:rPr lang="en-US" dirty="0" smtClean="0"/>
              <a:t> </a:t>
            </a:r>
            <a:r>
              <a:rPr lang="en-US" dirty="0" err="1" smtClean="0"/>
              <a:t>ani</a:t>
            </a:r>
            <a:r>
              <a:rPr lang="en-US" dirty="0" smtClean="0"/>
              <a:t> muscle</a:t>
            </a:r>
          </a:p>
          <a:p>
            <a:r>
              <a:rPr lang="en-US" dirty="0" smtClean="0"/>
              <a:t>	- As it reaches the </a:t>
            </a:r>
            <a:r>
              <a:rPr lang="en-US" dirty="0" err="1" smtClean="0"/>
              <a:t>anorectal</a:t>
            </a:r>
            <a:r>
              <a:rPr lang="en-US" dirty="0" smtClean="0"/>
              <a:t> junction, the IRA divides into 4 main branches for the distal part of the rectum, the anal canal, and the internal and external anal sphincter</a:t>
            </a:r>
          </a:p>
          <a:p>
            <a:r>
              <a:rPr lang="en-US" dirty="0" smtClean="0"/>
              <a:t>	- In the rectal wall, it creates anastomotic loops with the MRA (when they exist) or the SRA in the </a:t>
            </a:r>
            <a:r>
              <a:rPr lang="en-US" dirty="0" err="1" smtClean="0"/>
              <a:t>submucosa</a:t>
            </a:r>
            <a:endParaRPr lang="en-US" dirty="0" smtClean="0"/>
          </a:p>
          <a:p>
            <a:endParaRPr lang="en-US" dirty="0" smtClean="0"/>
          </a:p>
          <a:p>
            <a:r>
              <a:rPr lang="en-US" dirty="0" smtClean="0"/>
              <a:t>During a low colorectal</a:t>
            </a:r>
            <a:r>
              <a:rPr lang="en-US" baseline="0" dirty="0" smtClean="0"/>
              <a:t> anastomosis, ligation of SRA and MRA results in the loss of middle and upper </a:t>
            </a:r>
            <a:r>
              <a:rPr lang="en-US" baseline="0" dirty="0" err="1" smtClean="0"/>
              <a:t>mesorectal</a:t>
            </a:r>
            <a:r>
              <a:rPr lang="en-US" baseline="0" dirty="0" smtClean="0"/>
              <a:t> collaterals, the arterial supply of the anastomosis relies on a weak network of small collaterals found close to the rectal wall and  increases the risk of anastomotic leak</a:t>
            </a:r>
            <a:endParaRPr lang="en-US" dirty="0" smtClean="0"/>
          </a:p>
          <a:p>
            <a:endParaRPr lang="en-US" dirty="0" smtClean="0"/>
          </a:p>
          <a:p>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10</a:t>
            </a:fld>
            <a:endParaRPr lang="en-US" dirty="0"/>
          </a:p>
        </p:txBody>
      </p:sp>
    </p:spTree>
    <p:extLst>
      <p:ext uri="{BB962C8B-B14F-4D97-AF65-F5344CB8AC3E}">
        <p14:creationId xmlns:p14="http://schemas.microsoft.com/office/powerpoint/2010/main" val="360178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Venous drainage</a:t>
            </a:r>
            <a:r>
              <a:rPr lang="en-US" baseline="0" dirty="0" smtClean="0"/>
              <a:t> follow the arterial system</a:t>
            </a:r>
          </a:p>
          <a:p>
            <a:r>
              <a:rPr lang="en-US" baseline="0" dirty="0" smtClean="0"/>
              <a:t>	- with the middle and upper rectum, draining mainly through the superior rectal vein</a:t>
            </a:r>
          </a:p>
          <a:p>
            <a:r>
              <a:rPr lang="en-US" baseline="0" dirty="0" smtClean="0"/>
              <a:t>	- lower and the middle rectum drain mainly through the inferior rectal veins to the systemic circulation via the internal iliac artery</a:t>
            </a:r>
          </a:p>
          <a:p>
            <a:endParaRPr lang="en-US" baseline="0" dirty="0" smtClean="0"/>
          </a:p>
          <a:p>
            <a:r>
              <a:rPr lang="en-US" dirty="0" smtClean="0"/>
              <a:t>It</a:t>
            </a:r>
            <a:r>
              <a:rPr lang="en-US" baseline="0" dirty="0" smtClean="0"/>
              <a:t> is thus important to note that </a:t>
            </a:r>
            <a:r>
              <a:rPr lang="en-US" dirty="0" smtClean="0"/>
              <a:t>tumors of the upper and middle rectum are most often metastasize to the liver and</a:t>
            </a:r>
          </a:p>
          <a:p>
            <a:r>
              <a:rPr lang="en-US" dirty="0" smtClean="0"/>
              <a:t>tumors of the lower middle tend to metastasize primarily to the lungs</a:t>
            </a:r>
            <a:endParaRPr lang="en-ZA" dirty="0"/>
          </a:p>
        </p:txBody>
      </p:sp>
      <p:sp>
        <p:nvSpPr>
          <p:cNvPr id="4" name="Slide Number Placeholder 3"/>
          <p:cNvSpPr>
            <a:spLocks noGrp="1"/>
          </p:cNvSpPr>
          <p:nvPr>
            <p:ph type="sldNum" sz="quarter" idx="10"/>
          </p:nvPr>
        </p:nvSpPr>
        <p:spPr/>
        <p:txBody>
          <a:bodyPr/>
          <a:lstStyle/>
          <a:p>
            <a:fld id="{5815962D-5C26-D142-BF5F-E992E497FB60}" type="slidenum">
              <a:rPr lang="en-US" smtClean="0"/>
              <a:t>11</a:t>
            </a:fld>
            <a:endParaRPr lang="en-US" dirty="0"/>
          </a:p>
        </p:txBody>
      </p:sp>
    </p:spTree>
    <p:extLst>
      <p:ext uri="{BB962C8B-B14F-4D97-AF65-F5344CB8AC3E}">
        <p14:creationId xmlns:p14="http://schemas.microsoft.com/office/powerpoint/2010/main" val="348922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97153" name="Picture 5" descr="UFS_PPT-04.jpg"/>
          <p:cNvPicPr>
            <a:picLocks noChangeAspect="1"/>
          </p:cNvPicPr>
          <p:nvPr userDrawn="1"/>
        </p:nvPicPr>
        <p:blipFill>
          <a:blip r:embed="rId2"/>
          <a:stretch>
            <a:fillRect/>
          </a:stretch>
        </p:blipFill>
        <p:spPr>
          <a:xfrm>
            <a:off x="0" y="685"/>
            <a:ext cx="9144000" cy="6856629"/>
          </a:xfrm>
          <a:prstGeom prst="rect">
            <a:avLst/>
          </a:prstGeom>
        </p:spPr>
      </p:pic>
      <p:sp>
        <p:nvSpPr>
          <p:cNvPr id="1048578" name="Title 1"/>
          <p:cNvSpPr>
            <a:spLocks noGrp="1"/>
          </p:cNvSpPr>
          <p:nvPr>
            <p:ph type="ctrTitle"/>
          </p:nvPr>
        </p:nvSpPr>
        <p:spPr>
          <a:xfrm>
            <a:off x="259869" y="2708518"/>
            <a:ext cx="2559033" cy="1842132"/>
          </a:xfrm>
        </p:spPr>
        <p:txBody>
          <a:bodyPr anchor="t">
            <a:normAutofit/>
          </a:bodyPr>
          <a:lstStyle>
            <a:lvl1pPr algn="l">
              <a:defRPr sz="2800" b="0" i="0">
                <a:solidFill>
                  <a:schemeClr val="bg1"/>
                </a:solidFill>
                <a:latin typeface="Arial Bold"/>
                <a:cs typeface="Arial Bold"/>
              </a:defRPr>
            </a:lvl1pPr>
          </a:lstStyle>
          <a:p>
            <a:r>
              <a:rPr lang="en-US" smtClean="0"/>
              <a:t>Click to edit Master title style</a:t>
            </a:r>
            <a:endParaRPr lang="en-US"/>
          </a:p>
        </p:txBody>
      </p:sp>
      <p:sp>
        <p:nvSpPr>
          <p:cNvPr id="1048579" name="Subtitle 2"/>
          <p:cNvSpPr>
            <a:spLocks noGrp="1"/>
          </p:cNvSpPr>
          <p:nvPr>
            <p:ph type="subTitle" idx="1"/>
          </p:nvPr>
        </p:nvSpPr>
        <p:spPr>
          <a:xfrm>
            <a:off x="3162920" y="2754981"/>
            <a:ext cx="2895600" cy="1166263"/>
          </a:xfrm>
        </p:spPr>
        <p:txBody>
          <a:bodyPr anchor="t">
            <a:normAutofit/>
          </a:bodyPr>
          <a:lstStyle>
            <a:lvl1pPr marL="0" indent="0" algn="r">
              <a:buNone/>
              <a:defRPr sz="1600" b="0" i="0">
                <a:solidFill>
                  <a:schemeClr val="bg1"/>
                </a:solidFill>
                <a:latin typeface="Arial Bold"/>
                <a:cs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48580" name="Date Placeholder 3"/>
          <p:cNvSpPr>
            <a:spLocks noGrp="1"/>
          </p:cNvSpPr>
          <p:nvPr>
            <p:ph type="dt" sz="half" idx="10"/>
          </p:nvPr>
        </p:nvSpPr>
        <p:spPr>
          <a:xfrm>
            <a:off x="3924920" y="4056515"/>
            <a:ext cx="2133600" cy="365125"/>
          </a:xfrm>
          <a:prstGeom prst="rect">
            <a:avLst/>
          </a:prstGeom>
        </p:spPr>
        <p:txBody>
          <a:bodyPr/>
          <a:lstStyle>
            <a:lvl1pPr algn="r">
              <a:defRPr sz="1200">
                <a:solidFill>
                  <a:schemeClr val="tx1"/>
                </a:solidFill>
              </a:defRPr>
            </a:lvl1pPr>
          </a:lstStyle>
          <a:p>
            <a:fld id="{3FA49D13-C206-444B-A87B-FBCAC20DDB9A}" type="datetime4">
              <a:rPr lang="en-US" smtClean="0"/>
              <a:t>July 19, 2024</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48588" name="Title 1"/>
          <p:cNvSpPr>
            <a:spLocks noGrp="1"/>
          </p:cNvSpPr>
          <p:nvPr>
            <p:ph type="title" hasCustomPrompt="1"/>
          </p:nvPr>
        </p:nvSpPr>
        <p:spPr>
          <a:xfrm>
            <a:off x="457200" y="661653"/>
            <a:ext cx="7558416" cy="570391"/>
          </a:xfrm>
        </p:spPr>
        <p:txBody>
          <a:bodyPr anchor="t">
            <a:normAutofit/>
          </a:bodyPr>
          <a:lstStyle>
            <a:lvl1pPr algn="l">
              <a:defRPr sz="2700" b="1" i="0">
                <a:solidFill>
                  <a:schemeClr val="tx1">
                    <a:lumMod val="65000"/>
                    <a:lumOff val="35000"/>
                  </a:schemeClr>
                </a:solidFill>
                <a:latin typeface="Arial Bold"/>
                <a:cs typeface="Arial Bold"/>
              </a:defRPr>
            </a:lvl1pPr>
          </a:lstStyle>
          <a:p>
            <a:r>
              <a:rPr lang="en-US" dirty="0"/>
              <a:t>CONTENT</a:t>
            </a:r>
            <a:br>
              <a:rPr lang="en-US" dirty="0"/>
            </a:br>
            <a:endParaRPr lang="en-US" dirty="0"/>
          </a:p>
        </p:txBody>
      </p:sp>
      <p:sp>
        <p:nvSpPr>
          <p:cNvPr id="1048589" name="Content Placeholder 2"/>
          <p:cNvSpPr>
            <a:spLocks noGrp="1"/>
          </p:cNvSpPr>
          <p:nvPr>
            <p:ph idx="1"/>
          </p:nvPr>
        </p:nvSpPr>
        <p:spPr>
          <a:xfrm>
            <a:off x="457200" y="1398509"/>
            <a:ext cx="8229600" cy="3173385"/>
          </a:xfrm>
        </p:spPr>
        <p:txBody>
          <a:bodyPr anchor="t">
            <a:normAutofit/>
          </a:bodyPr>
          <a:lstStyle>
            <a:lvl1pPr algn="l">
              <a:defRPr sz="1800">
                <a:solidFill>
                  <a:schemeClr val="tx1">
                    <a:lumMod val="65000"/>
                    <a:lumOff val="35000"/>
                  </a:schemeClr>
                </a:solidFill>
                <a:latin typeface="Arial"/>
                <a:cs typeface="Arial"/>
              </a:defRPr>
            </a:lvl1pPr>
            <a:lvl2pPr algn="l">
              <a:defRPr sz="1800">
                <a:solidFill>
                  <a:schemeClr val="tx1">
                    <a:lumMod val="65000"/>
                    <a:lumOff val="35000"/>
                  </a:schemeClr>
                </a:solidFill>
                <a:latin typeface="Arial"/>
                <a:cs typeface="Arial"/>
              </a:defRPr>
            </a:lvl2pPr>
            <a:lvl3pPr algn="l">
              <a:defRPr sz="1800">
                <a:solidFill>
                  <a:schemeClr val="tx1">
                    <a:lumMod val="65000"/>
                    <a:lumOff val="35000"/>
                  </a:schemeClr>
                </a:solidFill>
                <a:latin typeface="Arial"/>
                <a:cs typeface="Arial"/>
              </a:defRPr>
            </a:lvl3pPr>
            <a:lvl4pPr algn="l">
              <a:defRPr sz="1800">
                <a:solidFill>
                  <a:schemeClr val="tx1">
                    <a:lumMod val="65000"/>
                    <a:lumOff val="35000"/>
                  </a:schemeClr>
                </a:solidFill>
                <a:latin typeface="Arial"/>
                <a:cs typeface="Arial"/>
              </a:defRPr>
            </a:lvl4pPr>
            <a:lvl5pPr algn="l">
              <a:defRPr sz="1800">
                <a:solidFill>
                  <a:schemeClr val="tx1">
                    <a:lumMod val="65000"/>
                    <a:lumOff val="35000"/>
                  </a:schemeClr>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097155" name="Picture 6" descr="UFS_PPT-05.jpg"/>
          <p:cNvPicPr>
            <a:picLocks noChangeAspect="1"/>
          </p:cNvPicPr>
          <p:nvPr userDrawn="1"/>
        </p:nvPicPr>
        <p:blipFill>
          <a:blip r:embed="rId2"/>
          <a:stretch>
            <a:fillRect/>
          </a:stretch>
        </p:blipFill>
        <p:spPr>
          <a:xfrm>
            <a:off x="0" y="4817467"/>
            <a:ext cx="9144000" cy="2040533"/>
          </a:xfrm>
          <a:prstGeom prst="rect">
            <a:avLst/>
          </a:prstGeom>
        </p:spPr>
      </p:pic>
      <p:pic>
        <p:nvPicPr>
          <p:cNvPr id="2097156" name="Picture 8" descr="Top Corner.jpg"/>
          <p:cNvPicPr>
            <a:picLocks noChangeAspect="1"/>
          </p:cNvPicPr>
          <p:nvPr userDrawn="1"/>
        </p:nvPicPr>
        <p:blipFill>
          <a:blip r:embed="rId3"/>
          <a:stretch>
            <a:fillRect/>
          </a:stretch>
        </p:blipFill>
        <p:spPr>
          <a:xfrm>
            <a:off x="8220075" y="0"/>
            <a:ext cx="933450" cy="8763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48584" name="Title 1"/>
          <p:cNvSpPr>
            <a:spLocks noGrp="1"/>
          </p:cNvSpPr>
          <p:nvPr>
            <p:ph type="title"/>
          </p:nvPr>
        </p:nvSpPr>
        <p:spPr>
          <a:xfrm>
            <a:off x="457200" y="405267"/>
            <a:ext cx="7743981" cy="552676"/>
          </a:xfrm>
        </p:spPr>
        <p:txBody>
          <a:bodyPr>
            <a:normAutofit/>
          </a:bodyPr>
          <a:lstStyle>
            <a:lvl1pPr>
              <a:defRPr sz="2300">
                <a:solidFill>
                  <a:srgbClr val="595959"/>
                </a:solidFill>
              </a:defRPr>
            </a:lvl1pPr>
          </a:lstStyle>
          <a:p>
            <a:r>
              <a:rPr lang="en-US" smtClean="0"/>
              <a:t>Click to edit Master title style</a:t>
            </a:r>
            <a:endParaRPr lang="en-US"/>
          </a:p>
        </p:txBody>
      </p:sp>
      <p:sp>
        <p:nvSpPr>
          <p:cNvPr id="1048585" name="Content Placeholder 2"/>
          <p:cNvSpPr>
            <a:spLocks noGrp="1"/>
          </p:cNvSpPr>
          <p:nvPr>
            <p:ph sz="half" idx="1"/>
          </p:nvPr>
        </p:nvSpPr>
        <p:spPr>
          <a:xfrm>
            <a:off x="457200" y="1248229"/>
            <a:ext cx="7753350" cy="4525963"/>
          </a:xfrm>
        </p:spPr>
        <p:txBody>
          <a:bodyPr/>
          <a:lstStyle>
            <a:lvl1pPr>
              <a:defRPr sz="2300">
                <a:solidFill>
                  <a:srgbClr val="595959"/>
                </a:solidFill>
              </a:defRPr>
            </a:lvl1pPr>
            <a:lvl2pPr>
              <a:defRPr sz="2300">
                <a:solidFill>
                  <a:srgbClr val="595959"/>
                </a:solidFill>
              </a:defRPr>
            </a:lvl2pPr>
            <a:lvl3pPr>
              <a:defRPr sz="2300">
                <a:solidFill>
                  <a:srgbClr val="595959"/>
                </a:solidFill>
              </a:defRPr>
            </a:lvl3pPr>
            <a:lvl4pPr>
              <a:defRPr sz="2300">
                <a:solidFill>
                  <a:srgbClr val="595959"/>
                </a:solidFill>
              </a:defRPr>
            </a:lvl4pPr>
            <a:lvl5pPr>
              <a:defRPr sz="23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097154" name="Picture 4" descr="Top Corner.jpg"/>
          <p:cNvPicPr>
            <a:picLocks noChangeAspect="1"/>
          </p:cNvPicPr>
          <p:nvPr userDrawn="1"/>
        </p:nvPicPr>
        <p:blipFill>
          <a:blip r:embed="rId2"/>
          <a:stretch>
            <a:fillRect/>
          </a:stretch>
        </p:blipFill>
        <p:spPr>
          <a:xfrm>
            <a:off x="8220075" y="0"/>
            <a:ext cx="933450" cy="8763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01" name="Title 1"/>
          <p:cNvSpPr>
            <a:spLocks noGrp="1"/>
          </p:cNvSpPr>
          <p:nvPr>
            <p:ph type="title"/>
          </p:nvPr>
        </p:nvSpPr>
        <p:spPr>
          <a:xfrm>
            <a:off x="304800" y="405267"/>
            <a:ext cx="7743981" cy="552676"/>
          </a:xfrm>
        </p:spPr>
        <p:txBody>
          <a:bodyPr>
            <a:normAutofit/>
          </a:bodyPr>
          <a:lstStyle>
            <a:lvl1pPr>
              <a:defRPr sz="2300">
                <a:solidFill>
                  <a:srgbClr val="595959"/>
                </a:solidFill>
              </a:defRPr>
            </a:lvl1pPr>
          </a:lstStyle>
          <a:p>
            <a:r>
              <a:rPr lang="en-US" smtClean="0"/>
              <a:t>Click to edit Master title style</a:t>
            </a:r>
            <a:endParaRPr lang="en-US"/>
          </a:p>
        </p:txBody>
      </p:sp>
      <p:sp>
        <p:nvSpPr>
          <p:cNvPr id="1048602" name="Content Placeholder 2"/>
          <p:cNvSpPr>
            <a:spLocks noGrp="1"/>
          </p:cNvSpPr>
          <p:nvPr>
            <p:ph sz="half" idx="1"/>
          </p:nvPr>
        </p:nvSpPr>
        <p:spPr>
          <a:xfrm>
            <a:off x="457200" y="1248229"/>
            <a:ext cx="4038600" cy="4525963"/>
          </a:xfrm>
        </p:spPr>
        <p:txBody>
          <a:bodyPr/>
          <a:lstStyle>
            <a:lvl1pPr>
              <a:defRPr sz="2300">
                <a:solidFill>
                  <a:srgbClr val="595959"/>
                </a:solidFill>
              </a:defRPr>
            </a:lvl1pPr>
            <a:lvl2pPr>
              <a:defRPr sz="2300">
                <a:solidFill>
                  <a:srgbClr val="595959"/>
                </a:solidFill>
              </a:defRPr>
            </a:lvl2pPr>
            <a:lvl3pPr>
              <a:defRPr sz="2300">
                <a:solidFill>
                  <a:srgbClr val="595959"/>
                </a:solidFill>
              </a:defRPr>
            </a:lvl3pPr>
            <a:lvl4pPr>
              <a:defRPr sz="2300">
                <a:solidFill>
                  <a:srgbClr val="595959"/>
                </a:solidFill>
              </a:defRPr>
            </a:lvl4pPr>
            <a:lvl5pPr>
              <a:defRPr sz="23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03" name="Content Placeholder 3"/>
          <p:cNvSpPr>
            <a:spLocks noGrp="1"/>
          </p:cNvSpPr>
          <p:nvPr>
            <p:ph sz="half" idx="2"/>
          </p:nvPr>
        </p:nvSpPr>
        <p:spPr>
          <a:xfrm>
            <a:off x="4648200" y="1248229"/>
            <a:ext cx="4038600" cy="4525963"/>
          </a:xfrm>
        </p:spPr>
        <p:txBody>
          <a:bodyPr/>
          <a:lstStyle>
            <a:lvl1pPr>
              <a:defRPr sz="2300">
                <a:solidFill>
                  <a:srgbClr val="595959"/>
                </a:solidFill>
              </a:defRPr>
            </a:lvl1pPr>
            <a:lvl2pPr>
              <a:defRPr sz="2300">
                <a:solidFill>
                  <a:srgbClr val="595959"/>
                </a:solidFill>
              </a:defRPr>
            </a:lvl2pPr>
            <a:lvl3pPr>
              <a:defRPr sz="2300">
                <a:solidFill>
                  <a:srgbClr val="595959"/>
                </a:solidFill>
              </a:defRPr>
            </a:lvl3pPr>
            <a:lvl4pPr>
              <a:defRPr sz="2300">
                <a:solidFill>
                  <a:srgbClr val="595959"/>
                </a:solidFill>
              </a:defRPr>
            </a:lvl4pPr>
            <a:lvl5pPr>
              <a:defRPr sz="23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097160" name="Picture 6" descr="Top Corner.jpg"/>
          <p:cNvPicPr>
            <a:picLocks noChangeAspect="1"/>
          </p:cNvPicPr>
          <p:nvPr userDrawn="1"/>
        </p:nvPicPr>
        <p:blipFill>
          <a:blip r:embed="rId2"/>
          <a:stretch>
            <a:fillRect/>
          </a:stretch>
        </p:blipFill>
        <p:spPr>
          <a:xfrm>
            <a:off x="8220075" y="0"/>
            <a:ext cx="933450" cy="8763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85" name="Title 1"/>
          <p:cNvSpPr>
            <a:spLocks noGrp="1"/>
          </p:cNvSpPr>
          <p:nvPr>
            <p:ph type="title"/>
          </p:nvPr>
        </p:nvSpPr>
        <p:spPr>
          <a:xfrm>
            <a:off x="304800" y="405267"/>
            <a:ext cx="7414223" cy="552676"/>
          </a:xfrm>
        </p:spPr>
        <p:txBody>
          <a:bodyPr>
            <a:normAutofit/>
          </a:bodyPr>
          <a:lstStyle>
            <a:lvl1pPr>
              <a:defRPr sz="2300"/>
            </a:lvl1pPr>
          </a:lstStyle>
          <a:p>
            <a:r>
              <a:rPr lang="en-US" smtClean="0"/>
              <a:t>Click to edit Master title style</a:t>
            </a:r>
            <a:endParaRPr lang="en-US"/>
          </a:p>
        </p:txBody>
      </p:sp>
      <p:pic>
        <p:nvPicPr>
          <p:cNvPr id="2097176" name="Picture 4" descr="Top Corner.jpg"/>
          <p:cNvPicPr>
            <a:picLocks noChangeAspect="1"/>
          </p:cNvPicPr>
          <p:nvPr userDrawn="1"/>
        </p:nvPicPr>
        <p:blipFill>
          <a:blip r:embed="rId2"/>
          <a:stretch>
            <a:fillRect/>
          </a:stretch>
        </p:blipFill>
        <p:spPr>
          <a:xfrm>
            <a:off x="8220075" y="0"/>
            <a:ext cx="933450" cy="8763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097170" name="Picture 3" descr="Top Corner.jpg"/>
          <p:cNvPicPr>
            <a:picLocks noChangeAspect="1"/>
          </p:cNvPicPr>
          <p:nvPr userDrawn="1"/>
        </p:nvPicPr>
        <p:blipFill>
          <a:blip r:embed="rId2"/>
          <a:stretch>
            <a:fillRect/>
          </a:stretch>
        </p:blipFill>
        <p:spPr>
          <a:xfrm>
            <a:off x="8220075" y="0"/>
            <a:ext cx="933450" cy="8763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097177" name="Picture 6" descr="UFS_PPT-05.jpg"/>
          <p:cNvPicPr>
            <a:picLocks noChangeAspect="1"/>
          </p:cNvPicPr>
          <p:nvPr userDrawn="1"/>
        </p:nvPicPr>
        <p:blipFill>
          <a:blip r:embed="rId2"/>
          <a:stretch>
            <a:fillRect/>
          </a:stretch>
        </p:blipFill>
        <p:spPr>
          <a:xfrm>
            <a:off x="0" y="4792067"/>
            <a:ext cx="9144000" cy="2040533"/>
          </a:xfrm>
          <a:prstGeom prst="rect">
            <a:avLst/>
          </a:prstGeom>
        </p:spPr>
      </p:pic>
      <p:pic>
        <p:nvPicPr>
          <p:cNvPr id="2097178" name="Picture 5" descr="End Slide.jpg"/>
          <p:cNvPicPr>
            <a:picLocks noChangeAspect="1"/>
          </p:cNvPicPr>
          <p:nvPr userDrawn="1"/>
        </p:nvPicPr>
        <p:blipFill>
          <a:blip r:embed="rId3"/>
          <a:stretch>
            <a:fillRect/>
          </a:stretch>
        </p:blipFill>
        <p:spPr>
          <a:xfrm>
            <a:off x="0" y="0"/>
            <a:ext cx="9144000" cy="479760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304800" y="405267"/>
            <a:ext cx="8229600" cy="55267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048577" name="Text Placeholder 2"/>
          <p:cNvSpPr>
            <a:spLocks noGrp="1"/>
          </p:cNvSpPr>
          <p:nvPr>
            <p:ph type="body" idx="1"/>
          </p:nvPr>
        </p:nvSpPr>
        <p:spPr>
          <a:xfrm>
            <a:off x="762000" y="1088572"/>
            <a:ext cx="7932057" cy="471714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097152" name="Picture 5" descr="UFS_PPT-06.jpg"/>
          <p:cNvPicPr>
            <a:picLocks noChangeAspect="1"/>
          </p:cNvPicPr>
          <p:nvPr/>
        </p:nvPicPr>
        <p:blipFill>
          <a:blip r:embed="rId9"/>
          <a:stretch>
            <a:fillRect/>
          </a:stretch>
        </p:blipFill>
        <p:spPr>
          <a:xfrm>
            <a:off x="0" y="6122969"/>
            <a:ext cx="9144000" cy="735031"/>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Lst>
  <p:hf sldNum="0" hdr="0" ftr="0"/>
  <p:txStyles>
    <p:titleStyle>
      <a:lvl1pPr algn="l" defTabSz="457200" rtl="0" eaLnBrk="1" latinLnBrk="0" hangingPunct="1">
        <a:spcBef>
          <a:spcPct val="0"/>
        </a:spcBef>
        <a:buNone/>
        <a:defRPr sz="2500" kern="1200" cap="all">
          <a:solidFill>
            <a:schemeClr val="tx1">
              <a:lumMod val="65000"/>
              <a:lumOff val="35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3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3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3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3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3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1" name="Title 1"/>
          <p:cNvSpPr>
            <a:spLocks noGrp="1"/>
          </p:cNvSpPr>
          <p:nvPr>
            <p:ph type="ctrTitle"/>
          </p:nvPr>
        </p:nvSpPr>
        <p:spPr>
          <a:xfrm>
            <a:off x="314298" y="2079111"/>
            <a:ext cx="2537759" cy="2536431"/>
          </a:xfrm>
        </p:spPr>
        <p:txBody>
          <a:bodyPr>
            <a:noAutofit/>
          </a:bodyPr>
          <a:lstStyle/>
          <a:p>
            <a:r>
              <a:rPr lang="en-ZA" sz="2000" dirty="0" smtClean="0"/>
              <a:t>Applied Rectal anatomy</a:t>
            </a:r>
            <a:br>
              <a:rPr lang="en-ZA" sz="2000" dirty="0" smtClean="0"/>
            </a:br>
            <a:r>
              <a:rPr lang="en-ZA" sz="2000" dirty="0"/>
              <a:t/>
            </a:r>
            <a:br>
              <a:rPr lang="en-ZA" sz="2000" dirty="0"/>
            </a:br>
            <a:endParaRPr lang="en-US" sz="2000" dirty="0"/>
          </a:p>
        </p:txBody>
      </p:sp>
      <p:sp>
        <p:nvSpPr>
          <p:cNvPr id="1048582" name="Subtitle 2"/>
          <p:cNvSpPr>
            <a:spLocks noGrp="1"/>
          </p:cNvSpPr>
          <p:nvPr>
            <p:ph type="subTitle" idx="1"/>
          </p:nvPr>
        </p:nvSpPr>
        <p:spPr/>
        <p:txBody>
          <a:bodyPr/>
          <a:lstStyle/>
          <a:p>
            <a:r>
              <a:rPr lang="en-US" dirty="0" err="1" smtClean="0"/>
              <a:t>Dr</a:t>
            </a:r>
            <a:r>
              <a:rPr lang="en-US" dirty="0" smtClean="0"/>
              <a:t> JH Koekemoer</a:t>
            </a:r>
          </a:p>
          <a:p>
            <a:r>
              <a:rPr lang="en-US" smtClean="0"/>
              <a:t>ColoEscape</a:t>
            </a:r>
            <a:r>
              <a:rPr lang="en-US" dirty="0" smtClean="0"/>
              <a:t> </a:t>
            </a:r>
            <a:r>
              <a:rPr lang="en-US" dirty="0" smtClean="0"/>
              <a:t>2024</a:t>
            </a:r>
          </a:p>
        </p:txBody>
      </p:sp>
      <p:sp>
        <p:nvSpPr>
          <p:cNvPr id="1048583" name="Date Placeholder 3"/>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Rectal blood supply</a:t>
            </a:r>
          </a:p>
        </p:txBody>
      </p:sp>
      <p:pic>
        <p:nvPicPr>
          <p:cNvPr id="10242"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48859" t="2030" r="536" b="1864"/>
          <a:stretch/>
        </p:blipFill>
        <p:spPr bwMode="auto">
          <a:xfrm>
            <a:off x="1009649" y="1075008"/>
            <a:ext cx="7051999" cy="490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6316824" y="4973216"/>
            <a:ext cx="1483568" cy="40121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7236" y="5649006"/>
            <a:ext cx="1609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990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Venous drainage</a:t>
            </a:r>
            <a:endParaRPr lang="en-ZA" dirty="0"/>
          </a:p>
        </p:txBody>
      </p:sp>
      <p:pic>
        <p:nvPicPr>
          <p:cNvPr id="1126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95053" y="1247775"/>
            <a:ext cx="68776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858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Rectal </a:t>
            </a:r>
            <a:r>
              <a:rPr lang="en-US" dirty="0" err="1"/>
              <a:t>lymphatics</a:t>
            </a:r>
            <a:r>
              <a:rPr lang="en-US" dirty="0"/>
              <a:t> and lymph nodes</a:t>
            </a:r>
            <a:endParaRPr lang="en-ZA" dirty="0"/>
          </a:p>
        </p:txBody>
      </p:sp>
      <p:pic>
        <p:nvPicPr>
          <p:cNvPr id="1229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06082" y="1011954"/>
            <a:ext cx="4488024" cy="519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226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Mesorectum</a:t>
            </a:r>
            <a:r>
              <a:rPr lang="en-ZA" dirty="0"/>
              <a:t> and surrounding </a:t>
            </a:r>
            <a:r>
              <a:rPr lang="en-ZA" dirty="0" err="1"/>
              <a:t>fascias</a:t>
            </a:r>
            <a:endParaRPr lang="en-ZA" dirty="0"/>
          </a:p>
        </p:txBody>
      </p:sp>
      <p:sp>
        <p:nvSpPr>
          <p:cNvPr id="3" name="Content Placeholder 2"/>
          <p:cNvSpPr>
            <a:spLocks noGrp="1"/>
          </p:cNvSpPr>
          <p:nvPr>
            <p:ph sz="half" idx="1"/>
          </p:nvPr>
        </p:nvSpPr>
        <p:spPr/>
        <p:txBody>
          <a:bodyPr/>
          <a:lstStyle/>
          <a:p>
            <a:endParaRPr lang="en-ZA"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760" t="20741" r="27552" b="24260"/>
          <a:stretch/>
        </p:blipFill>
        <p:spPr bwMode="auto">
          <a:xfrm>
            <a:off x="986541" y="1101011"/>
            <a:ext cx="7224009" cy="500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646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err="1">
                <a:solidFill>
                  <a:schemeClr val="tx1"/>
                </a:solidFill>
              </a:rPr>
              <a:t>Mesorectum</a:t>
            </a:r>
            <a:r>
              <a:rPr lang="en-ZA" dirty="0">
                <a:solidFill>
                  <a:schemeClr val="tx1"/>
                </a:solidFill>
              </a:rPr>
              <a:t> and surrounding </a:t>
            </a:r>
            <a:r>
              <a:rPr lang="en-ZA" dirty="0" err="1">
                <a:solidFill>
                  <a:schemeClr val="tx1"/>
                </a:solidFill>
              </a:rPr>
              <a:t>fascias</a:t>
            </a:r>
            <a:r>
              <a:rPr lang="en-ZA" dirty="0"/>
              <a:t/>
            </a:r>
            <a:br>
              <a:rPr lang="en-ZA" dirty="0"/>
            </a:br>
            <a:endParaRPr lang="en-ZA" dirty="0"/>
          </a:p>
        </p:txBody>
      </p:sp>
      <p:sp>
        <p:nvSpPr>
          <p:cNvPr id="3" name="Content Placeholder 2"/>
          <p:cNvSpPr>
            <a:spLocks noGrp="1"/>
          </p:cNvSpPr>
          <p:nvPr>
            <p:ph sz="half" idx="1"/>
          </p:nvPr>
        </p:nvSpPr>
        <p:spPr>
          <a:xfrm>
            <a:off x="93306" y="1248229"/>
            <a:ext cx="3557253" cy="4937967"/>
          </a:xfrm>
        </p:spPr>
        <p:txBody>
          <a:bodyPr>
            <a:normAutofit/>
          </a:bodyPr>
          <a:lstStyle/>
          <a:p>
            <a:pPr lvl="1">
              <a:buFont typeface="Courier New" pitchFamily="49" charset="0"/>
              <a:buChar char="o"/>
            </a:pPr>
            <a:endParaRPr lang="en-US" dirty="0" smtClean="0"/>
          </a:p>
          <a:p>
            <a:endParaRPr lang="en-ZA"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932" y="957942"/>
            <a:ext cx="6369698" cy="52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563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Surrounding fasciae</a:t>
            </a:r>
          </a:p>
        </p:txBody>
      </p:sp>
      <p:pic>
        <p:nvPicPr>
          <p:cNvPr id="5124"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7074" y="765692"/>
            <a:ext cx="4974134" cy="342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2911151" y="1502228"/>
            <a:ext cx="2295330" cy="607612"/>
          </a:xfrm>
          <a:prstGeom prst="ellipse">
            <a:avLst/>
          </a:prstGeom>
          <a:no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9" name="Oval 8"/>
          <p:cNvSpPr/>
          <p:nvPr/>
        </p:nvSpPr>
        <p:spPr>
          <a:xfrm>
            <a:off x="2836506" y="2679007"/>
            <a:ext cx="1893687" cy="556728"/>
          </a:xfrm>
          <a:prstGeom prst="ellipse">
            <a:avLst/>
          </a:prstGeom>
          <a:no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816"/>
            <a:ext cx="1819469" cy="65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7969" t="17037" r="27656" b="12130"/>
          <a:stretch/>
        </p:blipFill>
        <p:spPr bwMode="auto">
          <a:xfrm>
            <a:off x="5001208" y="2238715"/>
            <a:ext cx="4057650" cy="364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5483" y="4561926"/>
            <a:ext cx="1684554" cy="56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31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barn(inVertical)">
                                      <p:cBhvr>
                                        <p:cTn id="17" dur="500"/>
                                        <p:tgtEl>
                                          <p:spTgt spid="51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Surrounding fasciae</a:t>
            </a:r>
          </a:p>
        </p:txBody>
      </p:sp>
      <p:pic>
        <p:nvPicPr>
          <p:cNvPr id="6146"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8270"/>
          <a:stretch/>
        </p:blipFill>
        <p:spPr bwMode="auto">
          <a:xfrm>
            <a:off x="1017037" y="1287625"/>
            <a:ext cx="6727371" cy="455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556" y="2368550"/>
            <a:ext cx="3614737"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78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inVertical)">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Surrounding fasciae</a:t>
            </a:r>
          </a:p>
        </p:txBody>
      </p:sp>
      <p:pic>
        <p:nvPicPr>
          <p:cNvPr id="717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875452" y="789087"/>
            <a:ext cx="5299789" cy="530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3135086" y="789087"/>
            <a:ext cx="2481943" cy="4240113"/>
          </a:xfrm>
          <a:custGeom>
            <a:avLst/>
            <a:gdLst>
              <a:gd name="connsiteX0" fmla="*/ 0 w 1775050"/>
              <a:gd name="connsiteY0" fmla="*/ 3049224 h 3049224"/>
              <a:gd name="connsiteX1" fmla="*/ 606489 w 1775050"/>
              <a:gd name="connsiteY1" fmla="*/ 2032188 h 3049224"/>
              <a:gd name="connsiteX2" fmla="*/ 839755 w 1775050"/>
              <a:gd name="connsiteY2" fmla="*/ 1369714 h 3049224"/>
              <a:gd name="connsiteX3" fmla="*/ 1567542 w 1775050"/>
              <a:gd name="connsiteY3" fmla="*/ 996490 h 3049224"/>
              <a:gd name="connsiteX4" fmla="*/ 1772816 w 1775050"/>
              <a:gd name="connsiteY4" fmla="*/ 343347 h 3049224"/>
              <a:gd name="connsiteX5" fmla="*/ 1474236 w 1775050"/>
              <a:gd name="connsiteY5" fmla="*/ 16775 h 3049224"/>
              <a:gd name="connsiteX6" fmla="*/ 1492898 w 1775050"/>
              <a:gd name="connsiteY6" fmla="*/ 63429 h 304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5050" h="3049224">
                <a:moveTo>
                  <a:pt x="0" y="3049224"/>
                </a:moveTo>
                <a:cubicBezTo>
                  <a:pt x="233265" y="2680665"/>
                  <a:pt x="466530" y="2312106"/>
                  <a:pt x="606489" y="2032188"/>
                </a:cubicBezTo>
                <a:cubicBezTo>
                  <a:pt x="746448" y="1752270"/>
                  <a:pt x="679580" y="1542330"/>
                  <a:pt x="839755" y="1369714"/>
                </a:cubicBezTo>
                <a:cubicBezTo>
                  <a:pt x="999930" y="1197098"/>
                  <a:pt x="1412032" y="1167551"/>
                  <a:pt x="1567542" y="996490"/>
                </a:cubicBezTo>
                <a:cubicBezTo>
                  <a:pt x="1723052" y="825429"/>
                  <a:pt x="1788367" y="506633"/>
                  <a:pt x="1772816" y="343347"/>
                </a:cubicBezTo>
                <a:cubicBezTo>
                  <a:pt x="1757265" y="180061"/>
                  <a:pt x="1520889" y="63428"/>
                  <a:pt x="1474236" y="16775"/>
                </a:cubicBezTo>
                <a:cubicBezTo>
                  <a:pt x="1427583" y="-29878"/>
                  <a:pt x="1492898" y="32327"/>
                  <a:pt x="1492898" y="63429"/>
                </a:cubicBezTo>
              </a:path>
            </a:pathLst>
          </a:custGeom>
          <a:ln>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6" name="Freeform 5"/>
          <p:cNvSpPr/>
          <p:nvPr/>
        </p:nvSpPr>
        <p:spPr>
          <a:xfrm>
            <a:off x="4085542" y="880569"/>
            <a:ext cx="1914042" cy="3887373"/>
          </a:xfrm>
          <a:custGeom>
            <a:avLst/>
            <a:gdLst>
              <a:gd name="connsiteX0" fmla="*/ 9330 w 1349507"/>
              <a:gd name="connsiteY0" fmla="*/ 2827176 h 2827176"/>
              <a:gd name="connsiteX1" fmla="*/ 93305 w 1349507"/>
              <a:gd name="connsiteY1" fmla="*/ 1586204 h 2827176"/>
              <a:gd name="connsiteX2" fmla="*/ 681134 w 1349507"/>
              <a:gd name="connsiteY2" fmla="*/ 1129004 h 2827176"/>
              <a:gd name="connsiteX3" fmla="*/ 1138334 w 1349507"/>
              <a:gd name="connsiteY3" fmla="*/ 914400 h 2827176"/>
              <a:gd name="connsiteX4" fmla="*/ 1334277 w 1349507"/>
              <a:gd name="connsiteY4" fmla="*/ 466531 h 2827176"/>
              <a:gd name="connsiteX5" fmla="*/ 1334277 w 1349507"/>
              <a:gd name="connsiteY5" fmla="*/ 0 h 282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9507" h="2827176">
                <a:moveTo>
                  <a:pt x="9330" y="2827176"/>
                </a:moveTo>
                <a:cubicBezTo>
                  <a:pt x="-4666" y="2348204"/>
                  <a:pt x="-18662" y="1869233"/>
                  <a:pt x="93305" y="1586204"/>
                </a:cubicBezTo>
                <a:cubicBezTo>
                  <a:pt x="205272" y="1303175"/>
                  <a:pt x="506963" y="1240971"/>
                  <a:pt x="681134" y="1129004"/>
                </a:cubicBezTo>
                <a:cubicBezTo>
                  <a:pt x="855305" y="1017037"/>
                  <a:pt x="1029477" y="1024812"/>
                  <a:pt x="1138334" y="914400"/>
                </a:cubicBezTo>
                <a:cubicBezTo>
                  <a:pt x="1247191" y="803988"/>
                  <a:pt x="1301620" y="618931"/>
                  <a:pt x="1334277" y="466531"/>
                </a:cubicBezTo>
                <a:cubicBezTo>
                  <a:pt x="1366934" y="314131"/>
                  <a:pt x="1337387" y="69980"/>
                  <a:pt x="1334277"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7" name="TextBox 6"/>
          <p:cNvSpPr txBox="1"/>
          <p:nvPr/>
        </p:nvSpPr>
        <p:spPr>
          <a:xfrm>
            <a:off x="4450703" y="508126"/>
            <a:ext cx="2677885" cy="369332"/>
          </a:xfrm>
          <a:prstGeom prst="rect">
            <a:avLst/>
          </a:prstGeom>
          <a:noFill/>
        </p:spPr>
        <p:txBody>
          <a:bodyPr wrap="square" rtlCol="0">
            <a:spAutoFit/>
          </a:bodyPr>
          <a:lstStyle/>
          <a:p>
            <a:r>
              <a:rPr lang="en-US" dirty="0" err="1" smtClean="0"/>
              <a:t>Rectovaginal</a:t>
            </a:r>
            <a:r>
              <a:rPr lang="en-US" dirty="0" smtClean="0"/>
              <a:t> septum</a:t>
            </a:r>
            <a:endParaRPr lang="en-ZA" dirty="0"/>
          </a:p>
        </p:txBody>
      </p:sp>
      <p:sp>
        <p:nvSpPr>
          <p:cNvPr id="8" name="TextBox 7"/>
          <p:cNvSpPr txBox="1"/>
          <p:nvPr/>
        </p:nvSpPr>
        <p:spPr>
          <a:xfrm>
            <a:off x="2771192" y="2263446"/>
            <a:ext cx="1530220" cy="369332"/>
          </a:xfrm>
          <a:prstGeom prst="rect">
            <a:avLst/>
          </a:prstGeom>
          <a:noFill/>
        </p:spPr>
        <p:txBody>
          <a:bodyPr wrap="square" rtlCol="0">
            <a:spAutoFit/>
          </a:bodyPr>
          <a:lstStyle/>
          <a:p>
            <a:r>
              <a:rPr lang="en-US" dirty="0" smtClean="0"/>
              <a:t>Anterior Petal</a:t>
            </a:r>
            <a:endParaRPr lang="en-ZA" dirty="0"/>
          </a:p>
        </p:txBody>
      </p:sp>
      <p:sp>
        <p:nvSpPr>
          <p:cNvPr id="9" name="TextBox 8"/>
          <p:cNvSpPr txBox="1"/>
          <p:nvPr/>
        </p:nvSpPr>
        <p:spPr>
          <a:xfrm>
            <a:off x="4605207" y="2724477"/>
            <a:ext cx="1585654" cy="369332"/>
          </a:xfrm>
          <a:prstGeom prst="rect">
            <a:avLst/>
          </a:prstGeom>
          <a:noFill/>
        </p:spPr>
        <p:txBody>
          <a:bodyPr wrap="square" rtlCol="0">
            <a:spAutoFit/>
          </a:bodyPr>
          <a:lstStyle/>
          <a:p>
            <a:r>
              <a:rPr lang="en-US" dirty="0" smtClean="0"/>
              <a:t>Posterior petal</a:t>
            </a:r>
            <a:endParaRPr lang="en-ZA" dirty="0"/>
          </a:p>
        </p:txBody>
      </p:sp>
    </p:spTree>
    <p:extLst>
      <p:ext uri="{BB962C8B-B14F-4D97-AF65-F5344CB8AC3E}">
        <p14:creationId xmlns:p14="http://schemas.microsoft.com/office/powerpoint/2010/main" val="5111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Surrounding fasciae</a:t>
            </a:r>
          </a:p>
        </p:txBody>
      </p:sp>
      <p:pic>
        <p:nvPicPr>
          <p:cNvPr id="819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26736" y="1082352"/>
            <a:ext cx="6922946" cy="447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6751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rectum and its nerve supply</a:t>
            </a:r>
            <a:endParaRPr lang="en-ZA" dirty="0"/>
          </a:p>
        </p:txBody>
      </p:sp>
      <p:pic>
        <p:nvPicPr>
          <p:cNvPr id="1331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2237" y="818567"/>
            <a:ext cx="3691975" cy="559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7656" t="16945" r="27031" b="19537"/>
          <a:stretch/>
        </p:blipFill>
        <p:spPr bwMode="auto">
          <a:xfrm>
            <a:off x="4016334" y="1194318"/>
            <a:ext cx="5043690" cy="3976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2961188" y="1577013"/>
            <a:ext cx="382555" cy="24231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958" y="2102612"/>
            <a:ext cx="4810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957" y="2377719"/>
            <a:ext cx="4810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8661" y="2244564"/>
            <a:ext cx="1256685" cy="468118"/>
          </a:xfrm>
          <a:prstGeom prst="ellipse">
            <a:avLst/>
          </a:prstGeom>
          <a:noFill/>
          <a:ln w="28575">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237" y="3293933"/>
            <a:ext cx="13716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urved Connector 6"/>
          <p:cNvCxnSpPr/>
          <p:nvPr/>
        </p:nvCxnSpPr>
        <p:spPr>
          <a:xfrm>
            <a:off x="1523837" y="3769568"/>
            <a:ext cx="370277" cy="1"/>
          </a:xfrm>
          <a:prstGeom prst="curvedConnector3">
            <a:avLst>
              <a:gd name="adj1" fmla="val 77719"/>
            </a:avLst>
          </a:prstGeom>
          <a:ln>
            <a:solidFill>
              <a:srgbClr val="00206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7943" y="4963725"/>
            <a:ext cx="1186269" cy="41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7579" y="2325606"/>
            <a:ext cx="13716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5277" y="3287583"/>
            <a:ext cx="13716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7579" y="2795084"/>
            <a:ext cx="13716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4212" y="3751294"/>
            <a:ext cx="1254967" cy="54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6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wipe(down)">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317"/>
                                        </p:tgtEl>
                                        <p:attrNameLst>
                                          <p:attrName>style.visibility</p:attrName>
                                        </p:attrNameLst>
                                      </p:cBhvr>
                                      <p:to>
                                        <p:strVal val="visible"/>
                                      </p:to>
                                    </p:set>
                                    <p:animEffect transition="in" filter="wipe(down)">
                                      <p:cBhvr>
                                        <p:cTn id="17" dur="500"/>
                                        <p:tgtEl>
                                          <p:spTgt spid="133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318"/>
                                        </p:tgtEl>
                                        <p:attrNameLst>
                                          <p:attrName>style.visibility</p:attrName>
                                        </p:attrNameLst>
                                      </p:cBhvr>
                                      <p:to>
                                        <p:strVal val="visible"/>
                                      </p:to>
                                    </p:set>
                                    <p:animEffect transition="in" filter="barn(inVertical)">
                                      <p:cBhvr>
                                        <p:cTn id="27" dur="500"/>
                                        <p:tgtEl>
                                          <p:spTgt spid="133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319"/>
                                        </p:tgtEl>
                                        <p:attrNameLst>
                                          <p:attrName>style.visibility</p:attrName>
                                        </p:attrNameLst>
                                      </p:cBhvr>
                                      <p:to>
                                        <p:strVal val="visible"/>
                                      </p:to>
                                    </p:set>
                                    <p:animEffect transition="in" filter="barn(inVertical)">
                                      <p:cBhvr>
                                        <p:cTn id="39" dur="500"/>
                                        <p:tgtEl>
                                          <p:spTgt spid="133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320"/>
                                        </p:tgtEl>
                                        <p:attrNameLst>
                                          <p:attrName>style.visibility</p:attrName>
                                        </p:attrNameLst>
                                      </p:cBhvr>
                                      <p:to>
                                        <p:strVal val="visible"/>
                                      </p:to>
                                    </p:set>
                                    <p:animEffect transition="in" filter="barn(inVertical)">
                                      <p:cBhvr>
                                        <p:cTn id="44" dur="500"/>
                                        <p:tgtEl>
                                          <p:spTgt spid="133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3321"/>
                                        </p:tgtEl>
                                        <p:attrNameLst>
                                          <p:attrName>style.visibility</p:attrName>
                                        </p:attrNameLst>
                                      </p:cBhvr>
                                      <p:to>
                                        <p:strVal val="visible"/>
                                      </p:to>
                                    </p:set>
                                    <p:animEffect transition="in" filter="barn(inVertical)">
                                      <p:cBhvr>
                                        <p:cTn id="49" dur="500"/>
                                        <p:tgtEl>
                                          <p:spTgt spid="133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026"/>
                                        </p:tgtEl>
                                        <p:attrNameLst>
                                          <p:attrName>style.visibility</p:attrName>
                                        </p:attrNameLst>
                                      </p:cBhvr>
                                      <p:to>
                                        <p:strVal val="visible"/>
                                      </p:to>
                                    </p:set>
                                    <p:animEffect transition="in" filter="barn(inVertical)">
                                      <p:cBhvr>
                                        <p:cTn id="54" dur="500"/>
                                        <p:tgtEl>
                                          <p:spTgt spid="102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027"/>
                                        </p:tgtEl>
                                        <p:attrNameLst>
                                          <p:attrName>style.visibility</p:attrName>
                                        </p:attrNameLst>
                                      </p:cBhvr>
                                      <p:to>
                                        <p:strVal val="visible"/>
                                      </p:to>
                                    </p:set>
                                    <p:animEffect transition="in" filter="barn(inVertical)">
                                      <p:cBhvr>
                                        <p:cTn id="5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Introduction</a:t>
            </a:r>
            <a:endParaRPr lang="en-ZA" dirty="0">
              <a:solidFill>
                <a:schemeClr val="tx1"/>
              </a:solidFill>
            </a:endParaRPr>
          </a:p>
        </p:txBody>
      </p:sp>
      <p:sp>
        <p:nvSpPr>
          <p:cNvPr id="3" name="Content Placeholder 2"/>
          <p:cNvSpPr>
            <a:spLocks noGrp="1"/>
          </p:cNvSpPr>
          <p:nvPr>
            <p:ph sz="half" idx="1"/>
          </p:nvPr>
        </p:nvSpPr>
        <p:spPr>
          <a:xfrm>
            <a:off x="149290" y="1248229"/>
            <a:ext cx="4646645" cy="5077926"/>
          </a:xfrm>
        </p:spPr>
        <p:txBody>
          <a:bodyPr>
            <a:normAutofit/>
          </a:bodyPr>
          <a:lstStyle/>
          <a:p>
            <a:pPr>
              <a:buFont typeface="Courier New" pitchFamily="49" charset="0"/>
              <a:buChar char="o"/>
            </a:pPr>
            <a:endParaRPr lang="en-ZA"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914" y="913028"/>
            <a:ext cx="5533053" cy="5589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246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ZA" dirty="0"/>
          </a:p>
        </p:txBody>
      </p:sp>
      <p:pic>
        <p:nvPicPr>
          <p:cNvPr id="1433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648425" y="1247775"/>
            <a:ext cx="337089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653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9684" y="2172086"/>
            <a:ext cx="8884631" cy="288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69771" y="5899934"/>
            <a:ext cx="3079835" cy="246221"/>
          </a:xfrm>
          <a:prstGeom prst="rect">
            <a:avLst/>
          </a:prstGeom>
        </p:spPr>
        <p:txBody>
          <a:bodyPr wrap="square">
            <a:spAutoFit/>
          </a:bodyPr>
          <a:lstStyle/>
          <a:p>
            <a:r>
              <a:rPr lang="en-ZA" sz="1000" dirty="0"/>
              <a:t>https://mrimaster.com/plan-rectal-ca-pelvis</a:t>
            </a:r>
          </a:p>
        </p:txBody>
      </p:sp>
    </p:spTree>
    <p:extLst>
      <p:ext uri="{BB962C8B-B14F-4D97-AF65-F5344CB8AC3E}">
        <p14:creationId xmlns:p14="http://schemas.microsoft.com/office/powerpoint/2010/main" val="1045122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sz="half" idx="1"/>
          </p:nvPr>
        </p:nvSpPr>
        <p:spPr>
          <a:xfrm>
            <a:off x="0" y="1173584"/>
            <a:ext cx="4525347" cy="4525963"/>
          </a:xfrm>
        </p:spPr>
        <p:txBody>
          <a:bodyPr/>
          <a:lstStyle/>
          <a:p>
            <a:pPr>
              <a:buFont typeface="Courier New" pitchFamily="49" charset="0"/>
              <a:buChar char="o"/>
            </a:pPr>
            <a:endParaRPr lang="en-ZA" dirty="0">
              <a:solidFill>
                <a:schemeClr val="tx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461" y="732141"/>
            <a:ext cx="5831633" cy="530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100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a:t>
            </a:r>
            <a:endParaRPr lang="en-ZA" dirty="0"/>
          </a:p>
        </p:txBody>
      </p:sp>
      <p:pic>
        <p:nvPicPr>
          <p:cNvPr id="1536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1796256"/>
            <a:ext cx="5372688" cy="322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2099" y="2243137"/>
            <a:ext cx="4123787"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587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158113" y="53609"/>
            <a:ext cx="4867837" cy="492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flipV="1">
            <a:off x="4861248" y="3464764"/>
            <a:ext cx="765109" cy="1277520"/>
          </a:xfrm>
          <a:prstGeom prst="straightConnector1">
            <a:avLst/>
          </a:prstGeom>
          <a:ln>
            <a:solidFill>
              <a:schemeClr val="accent6">
                <a:lumMod val="60000"/>
                <a:lumOff val="4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057190" y="3549526"/>
            <a:ext cx="1138335" cy="369332"/>
          </a:xfrm>
          <a:prstGeom prst="rect">
            <a:avLst/>
          </a:prstGeom>
          <a:noFill/>
        </p:spPr>
        <p:txBody>
          <a:bodyPr wrap="square" rtlCol="0">
            <a:spAutoFit/>
          </a:bodyPr>
          <a:lstStyle/>
          <a:p>
            <a:r>
              <a:rPr lang="en-US" dirty="0" smtClean="0">
                <a:solidFill>
                  <a:schemeClr val="bg1"/>
                </a:solidFill>
              </a:rPr>
              <a:t>4-5cm</a:t>
            </a:r>
            <a:endParaRPr lang="en-ZA" dirty="0">
              <a:solidFill>
                <a:schemeClr val="accent6">
                  <a:lumMod val="40000"/>
                  <a:lumOff val="60000"/>
                </a:scheme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145577901"/>
              </p:ext>
            </p:extLst>
          </p:nvPr>
        </p:nvGraphicFramePr>
        <p:xfrm>
          <a:off x="2569029" y="4976063"/>
          <a:ext cx="4064000" cy="1483360"/>
        </p:xfrm>
        <a:graphic>
          <a:graphicData uri="http://schemas.openxmlformats.org/drawingml/2006/table">
            <a:tbl>
              <a:tblPr firstRow="1" bandRow="1">
                <a:tableStyleId>{5C22544A-7EE6-4342-B048-85BDC9FD1C3A}</a:tableStyleId>
              </a:tblPr>
              <a:tblGrid>
                <a:gridCol w="2032000"/>
                <a:gridCol w="2032000"/>
              </a:tblGrid>
              <a:tr h="370840">
                <a:tc>
                  <a:txBody>
                    <a:bodyPr/>
                    <a:lstStyle/>
                    <a:p>
                      <a:r>
                        <a:rPr lang="en-US" dirty="0" smtClean="0"/>
                        <a:t>Parts</a:t>
                      </a:r>
                      <a:endParaRPr lang="en-ZA" dirty="0"/>
                    </a:p>
                  </a:txBody>
                  <a:tcPr/>
                </a:tc>
                <a:tc>
                  <a:txBody>
                    <a:bodyPr/>
                    <a:lstStyle/>
                    <a:p>
                      <a:r>
                        <a:rPr lang="en-US" dirty="0" smtClean="0"/>
                        <a:t>Distance from AV</a:t>
                      </a:r>
                      <a:endParaRPr lang="en-ZA" dirty="0"/>
                    </a:p>
                  </a:txBody>
                  <a:tcPr/>
                </a:tc>
              </a:tr>
              <a:tr h="370840">
                <a:tc>
                  <a:txBody>
                    <a:bodyPr/>
                    <a:lstStyle/>
                    <a:p>
                      <a:r>
                        <a:rPr lang="en-US" dirty="0" smtClean="0"/>
                        <a:t>Upper rectum</a:t>
                      </a:r>
                      <a:endParaRPr lang="en-ZA" dirty="0"/>
                    </a:p>
                  </a:txBody>
                  <a:tcPr/>
                </a:tc>
                <a:tc>
                  <a:txBody>
                    <a:bodyPr/>
                    <a:lstStyle/>
                    <a:p>
                      <a:r>
                        <a:rPr lang="en-US" dirty="0" smtClean="0"/>
                        <a:t>11-15cm from AV</a:t>
                      </a:r>
                      <a:endParaRPr lang="en-ZA" dirty="0"/>
                    </a:p>
                  </a:txBody>
                  <a:tcPr/>
                </a:tc>
              </a:tr>
              <a:tr h="370840">
                <a:tc>
                  <a:txBody>
                    <a:bodyPr/>
                    <a:lstStyle/>
                    <a:p>
                      <a:r>
                        <a:rPr lang="en-US" dirty="0" smtClean="0"/>
                        <a:t>Middle rectum</a:t>
                      </a:r>
                      <a:endParaRPr lang="en-ZA" dirty="0"/>
                    </a:p>
                  </a:txBody>
                  <a:tcPr/>
                </a:tc>
                <a:tc>
                  <a:txBody>
                    <a:bodyPr/>
                    <a:lstStyle/>
                    <a:p>
                      <a:r>
                        <a:rPr lang="en-US" dirty="0" smtClean="0"/>
                        <a:t>7-11cm from AV</a:t>
                      </a:r>
                      <a:endParaRPr lang="en-ZA" dirty="0"/>
                    </a:p>
                  </a:txBody>
                  <a:tcPr/>
                </a:tc>
              </a:tr>
              <a:tr h="370840">
                <a:tc>
                  <a:txBody>
                    <a:bodyPr/>
                    <a:lstStyle/>
                    <a:p>
                      <a:r>
                        <a:rPr lang="en-US" dirty="0" smtClean="0"/>
                        <a:t>Lower rectum</a:t>
                      </a:r>
                      <a:endParaRPr lang="en-ZA" dirty="0"/>
                    </a:p>
                  </a:txBody>
                  <a:tcPr/>
                </a:tc>
                <a:tc>
                  <a:txBody>
                    <a:bodyPr/>
                    <a:lstStyle/>
                    <a:p>
                      <a:r>
                        <a:rPr lang="en-US" dirty="0" smtClean="0"/>
                        <a:t>Up to 7cm from AV</a:t>
                      </a:r>
                      <a:endParaRPr lang="en-ZA" dirty="0"/>
                    </a:p>
                  </a:txBody>
                  <a:tcPr/>
                </a:tc>
              </a:tr>
            </a:tbl>
          </a:graphicData>
        </a:graphic>
      </p:graphicFrame>
      <p:sp>
        <p:nvSpPr>
          <p:cNvPr id="10" name="Oval 9"/>
          <p:cNvSpPr/>
          <p:nvPr/>
        </p:nvSpPr>
        <p:spPr>
          <a:xfrm>
            <a:off x="4861247" y="317241"/>
            <a:ext cx="1530222" cy="457200"/>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14721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Peritoneal covering and anterior peritoneal reflection</a:t>
            </a:r>
            <a:endParaRPr lang="en-ZA" dirty="0"/>
          </a:p>
        </p:txBody>
      </p:sp>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74502" y="1069910"/>
            <a:ext cx="6264631" cy="545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rc 2"/>
          <p:cNvSpPr/>
          <p:nvPr/>
        </p:nvSpPr>
        <p:spPr>
          <a:xfrm>
            <a:off x="5626358" y="4730620"/>
            <a:ext cx="1595535" cy="1707502"/>
          </a:xfrm>
          <a:prstGeom prst="arc">
            <a:avLst>
              <a:gd name="adj1" fmla="val 10784217"/>
              <a:gd name="adj2" fmla="val 21486328"/>
            </a:avLst>
          </a:prstGeom>
          <a:ln w="762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4" name="Arc 3"/>
          <p:cNvSpPr/>
          <p:nvPr/>
        </p:nvSpPr>
        <p:spPr>
          <a:xfrm>
            <a:off x="3778898" y="4730620"/>
            <a:ext cx="1063690" cy="466530"/>
          </a:xfrm>
          <a:prstGeom prst="arc">
            <a:avLst>
              <a:gd name="adj1" fmla="val 10800000"/>
              <a:gd name="adj2" fmla="val 0"/>
            </a:avLst>
          </a:prstGeom>
          <a:ln w="762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7" name="Oval 6"/>
          <p:cNvSpPr/>
          <p:nvPr/>
        </p:nvSpPr>
        <p:spPr>
          <a:xfrm>
            <a:off x="4208107" y="2108718"/>
            <a:ext cx="1315616" cy="70912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6081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Peritoneal covering and anterior peritoneal reflection</a:t>
            </a:r>
            <a:endParaRPr lang="en-ZA" dirty="0"/>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2721" y="1576873"/>
            <a:ext cx="9101279" cy="336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6950879" y="3265714"/>
            <a:ext cx="1250302" cy="297024"/>
            <a:chOff x="6950879" y="3265714"/>
            <a:chExt cx="1250302" cy="297024"/>
          </a:xfrm>
        </p:grpSpPr>
        <p:sp>
          <p:nvSpPr>
            <p:cNvPr id="5" name="Arc 4"/>
            <p:cNvSpPr/>
            <p:nvPr/>
          </p:nvSpPr>
          <p:spPr>
            <a:xfrm>
              <a:off x="6950879" y="3265714"/>
              <a:ext cx="625151" cy="289249"/>
            </a:xfrm>
            <a:prstGeom prst="arc">
              <a:avLst>
                <a:gd name="adj1" fmla="val 9929993"/>
                <a:gd name="adj2" fmla="val 0"/>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9" name="Arc 8"/>
            <p:cNvSpPr/>
            <p:nvPr/>
          </p:nvSpPr>
          <p:spPr>
            <a:xfrm>
              <a:off x="7576030" y="3273489"/>
              <a:ext cx="625151" cy="289249"/>
            </a:xfrm>
            <a:prstGeom prst="arc">
              <a:avLst>
                <a:gd name="adj1" fmla="val 9929993"/>
                <a:gd name="adj2" fmla="val 0"/>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grpSp>
      <p:sp>
        <p:nvSpPr>
          <p:cNvPr id="6" name="TextBox 5"/>
          <p:cNvSpPr txBox="1"/>
          <p:nvPr/>
        </p:nvSpPr>
        <p:spPr>
          <a:xfrm>
            <a:off x="6461448" y="4761038"/>
            <a:ext cx="1968759" cy="369332"/>
          </a:xfrm>
          <a:prstGeom prst="rect">
            <a:avLst/>
          </a:prstGeom>
          <a:noFill/>
        </p:spPr>
        <p:txBody>
          <a:bodyPr wrap="square" rtlCol="0">
            <a:spAutoFit/>
          </a:bodyPr>
          <a:lstStyle/>
          <a:p>
            <a:r>
              <a:rPr lang="en-US" dirty="0" smtClean="0">
                <a:solidFill>
                  <a:schemeClr val="tx1">
                    <a:lumMod val="95000"/>
                    <a:lumOff val="5000"/>
                  </a:schemeClr>
                </a:solidFill>
              </a:rPr>
              <a:t>Seagull sign</a:t>
            </a:r>
            <a:endParaRPr lang="en-ZA" dirty="0">
              <a:solidFill>
                <a:schemeClr val="tx1">
                  <a:lumMod val="95000"/>
                  <a:lumOff val="5000"/>
                </a:schemeClr>
              </a:solidFill>
            </a:endParaRPr>
          </a:p>
        </p:txBody>
      </p:sp>
    </p:spTree>
    <p:extLst>
      <p:ext uri="{BB962C8B-B14F-4D97-AF65-F5344CB8AC3E}">
        <p14:creationId xmlns:p14="http://schemas.microsoft.com/office/powerpoint/2010/main" val="376229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Rectal </a:t>
            </a:r>
            <a:r>
              <a:rPr lang="en-ZA" dirty="0" smtClean="0"/>
              <a:t>blood supply</a:t>
            </a:r>
            <a:endParaRPr lang="en-ZA" dirty="0"/>
          </a:p>
        </p:txBody>
      </p:sp>
      <p:pic>
        <p:nvPicPr>
          <p:cNvPr id="9218"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r="8448"/>
          <a:stretch/>
        </p:blipFill>
        <p:spPr bwMode="auto">
          <a:xfrm>
            <a:off x="1838132" y="1133561"/>
            <a:ext cx="4460032" cy="4640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25264" y="1474237"/>
            <a:ext cx="2184444" cy="369332"/>
          </a:xfrm>
          <a:prstGeom prst="rect">
            <a:avLst/>
          </a:prstGeom>
          <a:noFill/>
        </p:spPr>
        <p:txBody>
          <a:bodyPr wrap="none" rtlCol="0">
            <a:spAutoFit/>
          </a:bodyPr>
          <a:lstStyle/>
          <a:p>
            <a:r>
              <a:rPr lang="en-US" dirty="0" smtClean="0">
                <a:solidFill>
                  <a:srgbClr val="00B050"/>
                </a:solidFill>
              </a:rPr>
              <a:t>Superior rectal artery</a:t>
            </a:r>
            <a:endParaRPr lang="en-ZA" dirty="0">
              <a:solidFill>
                <a:srgbClr val="00B050"/>
              </a:solidFill>
            </a:endParaRPr>
          </a:p>
        </p:txBody>
      </p:sp>
      <p:cxnSp>
        <p:nvCxnSpPr>
          <p:cNvPr id="8" name="Straight Arrow Connector 7"/>
          <p:cNvCxnSpPr/>
          <p:nvPr/>
        </p:nvCxnSpPr>
        <p:spPr>
          <a:xfrm flipH="1">
            <a:off x="4226767" y="1843569"/>
            <a:ext cx="550506" cy="15247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Right Arrow 8"/>
          <p:cNvSpPr/>
          <p:nvPr/>
        </p:nvSpPr>
        <p:spPr>
          <a:xfrm>
            <a:off x="3209731" y="2605960"/>
            <a:ext cx="429208" cy="295860"/>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9513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theme/theme1.xml><?xml version="1.0" encoding="utf-8"?>
<a:theme xmlns:a="http://schemas.openxmlformats.org/drawingml/2006/main" name="UFS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1281</TotalTime>
  <Words>677</Words>
  <Application>Microsoft Office PowerPoint</Application>
  <PresentationFormat>On-screen Show (4:3)</PresentationFormat>
  <Paragraphs>185</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UFS Powerpoint</vt:lpstr>
      <vt:lpstr>Applied Rectal anatomy  </vt:lpstr>
      <vt:lpstr>Introduction</vt:lpstr>
      <vt:lpstr>PowerPoint Presentation</vt:lpstr>
      <vt:lpstr>PowerPoint Presentation</vt:lpstr>
      <vt:lpstr>Relations</vt:lpstr>
      <vt:lpstr>PowerPoint Presentation</vt:lpstr>
      <vt:lpstr>Peritoneal covering and anterior peritoneal reflection</vt:lpstr>
      <vt:lpstr>Peritoneal covering and anterior peritoneal reflection</vt:lpstr>
      <vt:lpstr>Rectal blood supply</vt:lpstr>
      <vt:lpstr>Rectal blood supply</vt:lpstr>
      <vt:lpstr>Venous drainage</vt:lpstr>
      <vt:lpstr>Rectal lymphatics and lymph nodes</vt:lpstr>
      <vt:lpstr>Mesorectum and surrounding fascias</vt:lpstr>
      <vt:lpstr>Mesorectum and surrounding fascias </vt:lpstr>
      <vt:lpstr>Surrounding fasciae</vt:lpstr>
      <vt:lpstr>Surrounding fasciae</vt:lpstr>
      <vt:lpstr>Surrounding fasciae</vt:lpstr>
      <vt:lpstr>Surrounding fasciae</vt:lpstr>
      <vt:lpstr>The rectum and its nerve supply</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Mphoto Leon</dc:creator>
  <cp:lastModifiedBy>Henry Koekemoer</cp:lastModifiedBy>
  <cp:revision>117</cp:revision>
  <dcterms:created xsi:type="dcterms:W3CDTF">2022-08-01T15:34:54Z</dcterms:created>
  <dcterms:modified xsi:type="dcterms:W3CDTF">2024-07-19T05:20:39Z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ff116a0776cf4b63aaea827a87362f76</vt:lpwstr>
  </property>
</Properties>
</file>