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56" r:id="rId4"/>
    <p:sldId id="262" r:id="rId5"/>
    <p:sldId id="276" r:id="rId6"/>
    <p:sldId id="263" r:id="rId7"/>
    <p:sldId id="271" r:id="rId8"/>
    <p:sldId id="312" r:id="rId9"/>
    <p:sldId id="261" r:id="rId10"/>
    <p:sldId id="264" r:id="rId11"/>
    <p:sldId id="286" r:id="rId12"/>
    <p:sldId id="265" r:id="rId13"/>
    <p:sldId id="288" r:id="rId14"/>
    <p:sldId id="287" r:id="rId15"/>
    <p:sldId id="289" r:id="rId16"/>
    <p:sldId id="285" r:id="rId17"/>
    <p:sldId id="303" r:id="rId18"/>
    <p:sldId id="297" r:id="rId19"/>
    <p:sldId id="300" r:id="rId20"/>
    <p:sldId id="301" r:id="rId21"/>
    <p:sldId id="302" r:id="rId22"/>
    <p:sldId id="281" r:id="rId23"/>
    <p:sldId id="310" r:id="rId24"/>
    <p:sldId id="305" r:id="rId25"/>
    <p:sldId id="308" r:id="rId26"/>
    <p:sldId id="278" r:id="rId27"/>
    <p:sldId id="304" r:id="rId28"/>
    <p:sldId id="307" r:id="rId29"/>
    <p:sldId id="294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sizwenyemkhwanazi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7"/>
    <p:restoredTop sz="94715"/>
  </p:normalViewPr>
  <p:slideViewPr>
    <p:cSldViewPr snapToGrid="0" snapToObjects="1">
      <p:cViewPr varScale="1">
        <p:scale>
          <a:sx n="122" d="100"/>
          <a:sy n="122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09T22:06:58.889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6B8D3-0EC0-5845-AB77-777FC38648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42FCE-9E12-2A46-B460-0A1A3911BA0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Surgical Management</a:t>
            </a:r>
            <a:br>
              <a:rPr lang="en-US" dirty="0"/>
            </a:br>
            <a:r>
              <a:rPr lang="en-US" dirty="0"/>
              <a:t>FAP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20000"/>
          </a:bodyPr>
          <a:lstStyle/>
          <a:p>
            <a:r>
              <a:rPr lang="en-US" dirty="0" err="1"/>
              <a:t>Nsizwenye</a:t>
            </a:r>
            <a:r>
              <a:rPr lang="en-US" dirty="0"/>
              <a:t> Ntokozo Mkhwanazi</a:t>
            </a:r>
            <a:endParaRPr lang="en-US" dirty="0"/>
          </a:p>
          <a:p>
            <a:r>
              <a:rPr lang="en-US" dirty="0"/>
              <a:t>Groote Schuur </a:t>
            </a:r>
            <a:endParaRPr lang="en-US" dirty="0"/>
          </a:p>
          <a:p>
            <a:r>
              <a:rPr lang="en-US" dirty="0"/>
              <a:t>Colorectal</a:t>
            </a:r>
            <a:endParaRPr lang="en-US" dirty="0"/>
          </a:p>
          <a:p>
            <a:r>
              <a:rPr lang="en-US" dirty="0"/>
              <a:t>ColoEscape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Surgical Options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  <a:p>
            <a:endParaRPr lang="en-US"/>
          </a:p>
        </p:txBody>
      </p:sp>
      <p:pic>
        <p:nvPicPr>
          <p:cNvPr id="4" name="Picture 3" descr="IMG_33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520" y="2229485"/>
            <a:ext cx="11237595" cy="3543300"/>
          </a:xfrm>
          <a:prstGeom prst="rect">
            <a:avLst/>
          </a:prstGeom>
        </p:spPr>
      </p:pic>
      <p:pic>
        <p:nvPicPr>
          <p:cNvPr id="5" name="Picture 4" descr="IMG_33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520" y="2011045"/>
            <a:ext cx="11237595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Funtional outcomes</a:t>
            </a:r>
            <a:endParaRPr lang="en-US"/>
          </a:p>
        </p:txBody>
      </p:sp>
      <p:pic>
        <p:nvPicPr>
          <p:cNvPr id="4" name="Picture 3" descr="IMG_466E43CF67DF-1"/>
          <p:cNvPicPr>
            <a:picLocks noChangeAspect="1"/>
          </p:cNvPicPr>
          <p:nvPr/>
        </p:nvPicPr>
        <p:blipFill>
          <a:blip r:embed="rId1"/>
          <a:srcRect l="15903" r="3639"/>
          <a:stretch>
            <a:fillRect/>
          </a:stretch>
        </p:blipFill>
        <p:spPr>
          <a:xfrm>
            <a:off x="1289685" y="2345055"/>
            <a:ext cx="4128135" cy="3089275"/>
          </a:xfrm>
          <a:prstGeom prst="rect">
            <a:avLst/>
          </a:prstGeom>
        </p:spPr>
      </p:pic>
      <p:pic>
        <p:nvPicPr>
          <p:cNvPr id="5" name="Picture 4" descr="IMG_1FFC290BD00A-1"/>
          <p:cNvPicPr>
            <a:picLocks noChangeAspect="1"/>
          </p:cNvPicPr>
          <p:nvPr/>
        </p:nvPicPr>
        <p:blipFill>
          <a:blip r:embed="rId2"/>
          <a:srcRect l="8664" r="7802"/>
          <a:stretch>
            <a:fillRect/>
          </a:stretch>
        </p:blipFill>
        <p:spPr>
          <a:xfrm>
            <a:off x="6303645" y="3058160"/>
            <a:ext cx="5181600" cy="21666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Functional Outcomes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IMG_2B40595C82D6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960" y="1628775"/>
            <a:ext cx="10292080" cy="45485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Can we trust these Gentlemen?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IMG_92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7995" y="1938655"/>
            <a:ext cx="4455160" cy="4124960"/>
          </a:xfrm>
          <a:prstGeom prst="rect">
            <a:avLst/>
          </a:prstGeom>
        </p:spPr>
      </p:pic>
      <p:pic>
        <p:nvPicPr>
          <p:cNvPr id="5" name="Picture 4" descr="IMG_813167B2CD1C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65" y="1900555"/>
            <a:ext cx="5374005" cy="4492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O. Aziz ; a metanalysis 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/>
              <a:t>Bowel frequency reduced in IRA</a:t>
            </a:r>
            <a:endParaRPr lang="en-US"/>
          </a:p>
          <a:p>
            <a:r>
              <a:rPr lang="en-US"/>
              <a:t>Less return to surgery in 30 days</a:t>
            </a:r>
            <a:endParaRPr lang="en-US"/>
          </a:p>
          <a:p>
            <a:r>
              <a:rPr lang="en-US">
                <a:solidFill>
                  <a:srgbClr val="FF0000"/>
                </a:solidFill>
              </a:rPr>
              <a:t>Rectal cancer diagnosed only in IRA (5%)</a:t>
            </a:r>
            <a:endParaRPr lang="en-US">
              <a:solidFill>
                <a:srgbClr val="FF0000"/>
              </a:solidFill>
            </a:endParaRPr>
          </a:p>
          <a:p>
            <a:r>
              <a:rPr lang="en-US"/>
              <a:t>Re-operation in the rectum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0028555" y="5974080"/>
            <a:ext cx="13804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i="1"/>
              <a:t>O Aziz et al.</a:t>
            </a:r>
            <a:endParaRPr lang="en-US" i="1"/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4" descr="IMG_3C24A338C346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070" y="1825625"/>
            <a:ext cx="5170805" cy="33737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Mayo Clinic and Cancer Scare </a:t>
            </a:r>
            <a:endParaRPr lang="en-US"/>
          </a:p>
        </p:txBody>
      </p:sp>
      <p:pic>
        <p:nvPicPr>
          <p:cNvPr id="6" name="Picture 5" descr="IMG_9E2935E00E22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0270" y="1400175"/>
            <a:ext cx="6997065" cy="48812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289415" y="591312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Charles G. Moertel,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 finnish tragedy.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  <a:p>
            <a:r>
              <a:rPr lang="en-US"/>
              <a:t>Cumulative Rectal cancer</a:t>
            </a:r>
            <a:endParaRPr lang="en-US"/>
          </a:p>
          <a:p>
            <a:pPr lvl="1"/>
            <a:r>
              <a:rPr lang="en-US"/>
              <a:t>25.2% in 20 Years 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r>
              <a:rPr lang="en-US"/>
              <a:t>Cumulative Rectal Excision</a:t>
            </a:r>
            <a:endParaRPr lang="en-US"/>
          </a:p>
          <a:p>
            <a:pPr lvl="1"/>
            <a:r>
              <a:rPr lang="en-US"/>
              <a:t>36.6% in 20 years 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/>
              <a:t>    </a:t>
            </a:r>
            <a:endParaRPr lang="en-US"/>
          </a:p>
        </p:txBody>
      </p:sp>
      <p:pic>
        <p:nvPicPr>
          <p:cNvPr id="5" name="Picture 4" descr="IMG_9151"/>
          <p:cNvPicPr>
            <a:picLocks noChangeAspect="1"/>
          </p:cNvPicPr>
          <p:nvPr/>
        </p:nvPicPr>
        <p:blipFill>
          <a:blip r:embed="rId1"/>
          <a:srcRect l="2639" t="575" r="49811" b="791"/>
          <a:stretch>
            <a:fillRect/>
          </a:stretch>
        </p:blipFill>
        <p:spPr>
          <a:xfrm>
            <a:off x="5755005" y="1480820"/>
            <a:ext cx="5598795" cy="41497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9650730" y="6177280"/>
            <a:ext cx="1399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i="1"/>
              <a:t>Heiskanen</a:t>
            </a:r>
            <a:endParaRPr lang="en-US"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“Patience and diligence like faith, removes Mountains”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7" name="Picture 6" descr="IMG_9210"/>
          <p:cNvPicPr>
            <a:picLocks noChangeAspect="1"/>
          </p:cNvPicPr>
          <p:nvPr/>
        </p:nvPicPr>
        <p:blipFill>
          <a:blip r:embed="rId1"/>
          <a:srcRect l="11405" t="2802" r="7320"/>
          <a:stretch>
            <a:fillRect/>
          </a:stretch>
        </p:blipFill>
        <p:spPr>
          <a:xfrm>
            <a:off x="687705" y="2652395"/>
            <a:ext cx="5252085" cy="2698750"/>
          </a:xfrm>
          <a:prstGeom prst="rect">
            <a:avLst/>
          </a:prstGeom>
        </p:spPr>
      </p:pic>
      <p:pic>
        <p:nvPicPr>
          <p:cNvPr id="8" name="Picture 7" descr="IMG_92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615" y="1947545"/>
            <a:ext cx="5163185" cy="41078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r>
              <a:rPr lang="en-US"/>
              <a:t>Cleveland.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4" descr="IMG_91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6545" y="1353185"/>
            <a:ext cx="5962015" cy="1697990"/>
          </a:xfrm>
          <a:prstGeom prst="rect">
            <a:avLst/>
          </a:prstGeom>
        </p:spPr>
      </p:pic>
      <p:pic>
        <p:nvPicPr>
          <p:cNvPr id="6" name="Picture 5" descr="IMG_9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5" y="3435985"/>
            <a:ext cx="11659235" cy="25895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4" descr="IMG_92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015" y="2640330"/>
            <a:ext cx="3978275" cy="3686175"/>
          </a:xfrm>
          <a:prstGeom prst="rect">
            <a:avLst/>
          </a:prstGeom>
        </p:spPr>
      </p:pic>
      <p:pic>
        <p:nvPicPr>
          <p:cNvPr id="6" name="Picture 5" descr="IMG_92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15" y="2640330"/>
            <a:ext cx="4667885" cy="3780155"/>
          </a:xfrm>
          <a:prstGeom prst="rect">
            <a:avLst/>
          </a:prstGeom>
        </p:spPr>
      </p:pic>
      <p:pic>
        <p:nvPicPr>
          <p:cNvPr id="7" name="Picture 6" descr="IMG_9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365125"/>
            <a:ext cx="5947410" cy="22752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r>
              <a:rPr lang="en-US"/>
              <a:t>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Familial Adenomatous Polyposis</a:t>
            </a:r>
            <a:endParaRPr lang="en-US"/>
          </a:p>
          <a:p>
            <a:pPr lvl="1"/>
            <a:r>
              <a:rPr lang="en-US" sz="2400"/>
              <a:t>Inherited Colorectal Polyposis Syndrome</a:t>
            </a:r>
            <a:endParaRPr lang="en-US" sz="2400"/>
          </a:p>
          <a:p>
            <a:pPr lvl="1"/>
            <a:r>
              <a:rPr lang="en-US" sz="2400"/>
              <a:t>Mutation APC gene</a:t>
            </a:r>
            <a:endParaRPr lang="en-US" sz="2400"/>
          </a:p>
          <a:p>
            <a:pPr lvl="1"/>
            <a:r>
              <a:rPr lang="en-US"/>
              <a:t>Autosomal Dominant inheritence </a:t>
            </a:r>
            <a:endParaRPr lang="en-US"/>
          </a:p>
          <a:p>
            <a:pPr lvl="1"/>
            <a:r>
              <a:rPr lang="en-US"/>
              <a:t>1% of all CRC </a:t>
            </a:r>
            <a:endParaRPr lang="en-US"/>
          </a:p>
          <a:p>
            <a:pPr lvl="1"/>
            <a:r>
              <a:rPr lang="en-US"/>
              <a:t>100% penetrance</a:t>
            </a:r>
            <a:endParaRPr lang="en-US"/>
          </a:p>
          <a:p>
            <a:pPr lvl="1"/>
            <a:r>
              <a:rPr lang="en-US"/>
              <a:t>Preventive Colectomy Standard of care</a:t>
            </a:r>
            <a:endParaRPr lang="en-US"/>
          </a:p>
          <a:p>
            <a:pPr lvl="2"/>
            <a:r>
              <a:rPr lang="en-US"/>
              <a:t>Debate </a:t>
            </a:r>
            <a:endParaRPr lang="en-US"/>
          </a:p>
          <a:p>
            <a:pPr lvl="3"/>
            <a:r>
              <a:rPr lang="en-US">
                <a:solidFill>
                  <a:srgbClr val="FF0000"/>
                </a:solidFill>
              </a:rPr>
              <a:t>Extent/Timing/Endoscopic Surveillance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The Mayo Clinic; excellence in Dogma!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Follow up problems</a:t>
            </a:r>
            <a:endParaRPr lang="en-US"/>
          </a:p>
          <a:p>
            <a:r>
              <a:rPr lang="en-US"/>
              <a:t>Advanced stages.</a:t>
            </a:r>
            <a:endParaRPr lang="en-US"/>
          </a:p>
        </p:txBody>
      </p:sp>
      <p:pic>
        <p:nvPicPr>
          <p:cNvPr id="4" name="Picture 3" descr="IMG_9200"/>
          <p:cNvPicPr>
            <a:picLocks noChangeAspect="1"/>
          </p:cNvPicPr>
          <p:nvPr/>
        </p:nvPicPr>
        <p:blipFill>
          <a:blip r:embed="rId1"/>
          <a:srcRect l="3635" r="5399"/>
          <a:stretch>
            <a:fillRect/>
          </a:stretch>
        </p:blipFill>
        <p:spPr>
          <a:xfrm>
            <a:off x="1450340" y="3241040"/>
            <a:ext cx="9629140" cy="24815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Predictors of rectal Ca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/>
              <a:t>Genotype</a:t>
            </a:r>
            <a:endParaRPr lang="en-US"/>
          </a:p>
          <a:p>
            <a:endParaRPr lang="en-US"/>
          </a:p>
          <a:p>
            <a:r>
              <a:rPr lang="en-US"/>
              <a:t>Age of the rectum</a:t>
            </a:r>
            <a:endParaRPr lang="en-US"/>
          </a:p>
          <a:p>
            <a:endParaRPr lang="en-US"/>
          </a:p>
          <a:p>
            <a:r>
              <a:rPr lang="en-US"/>
              <a:t>Polyp burden in the rectum</a:t>
            </a:r>
            <a:endParaRPr lang="en-US"/>
          </a:p>
          <a:p>
            <a:endParaRPr lang="en-US"/>
          </a:p>
          <a:p>
            <a:r>
              <a:rPr lang="en-US"/>
              <a:t>Colon cancer at IRA</a:t>
            </a:r>
            <a:endParaRPr lang="en-US"/>
          </a:p>
        </p:txBody>
      </p:sp>
      <p:pic>
        <p:nvPicPr>
          <p:cNvPr id="6" name="Picture 5" descr="IMG_606A4FFEDC45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" y="2477770"/>
            <a:ext cx="5629275" cy="20561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Minimally Invasive Surgery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Increasing use to perfom colectomy</a:t>
            </a:r>
            <a:endParaRPr lang="en-US"/>
          </a:p>
          <a:p>
            <a:pPr lvl="1"/>
            <a:r>
              <a:rPr lang="en-US"/>
              <a:t>Safe, Feasible</a:t>
            </a:r>
            <a:endParaRPr lang="en-US"/>
          </a:p>
          <a:p>
            <a:pPr lvl="1"/>
            <a:endParaRPr lang="en-US"/>
          </a:p>
          <a:p>
            <a:pPr lvl="0"/>
            <a:r>
              <a:rPr lang="en-US"/>
              <a:t>Experienced hands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Thought to reduce surgical trauma</a:t>
            </a:r>
            <a:endParaRPr lang="en-US"/>
          </a:p>
          <a:p>
            <a:pPr lvl="1"/>
            <a:r>
              <a:rPr lang="en-US"/>
              <a:t>Reduced risk of desmoids</a:t>
            </a:r>
            <a:endParaRPr lang="en-US"/>
          </a:p>
          <a:p>
            <a:pPr lvl="1"/>
            <a:endParaRPr lang="en-US"/>
          </a:p>
          <a:p>
            <a:pPr lvl="0"/>
            <a:r>
              <a:rPr lang="en-US"/>
              <a:t>Both IPAA/IRA feasible.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4" descr="IMG_89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94995"/>
            <a:ext cx="1219200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Endoscopic Surveillance post Colectomy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IMG_9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8385" y="1429385"/>
            <a:ext cx="10863580" cy="42811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IMG_8010 2"/>
          <p:cNvPicPr>
            <a:picLocks noChangeAspect="1"/>
          </p:cNvPicPr>
          <p:nvPr/>
        </p:nvPicPr>
        <p:blipFill>
          <a:blip r:embed="rId1"/>
          <a:srcRect l="7534" t="4312" r="3310" b="5531"/>
          <a:stretch>
            <a:fillRect/>
          </a:stretch>
        </p:blipFill>
        <p:spPr>
          <a:xfrm>
            <a:off x="838200" y="615950"/>
            <a:ext cx="4208145" cy="2456815"/>
          </a:xfrm>
          <a:prstGeom prst="rect">
            <a:avLst/>
          </a:prstGeom>
        </p:spPr>
      </p:pic>
      <p:pic>
        <p:nvPicPr>
          <p:cNvPr id="5" name="Picture 4" descr="IMG_6C4D71E8157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75" y="3242310"/>
            <a:ext cx="8832215" cy="3174365"/>
          </a:xfrm>
          <a:prstGeom prst="rect">
            <a:avLst/>
          </a:prstGeom>
        </p:spPr>
      </p:pic>
      <p:pic>
        <p:nvPicPr>
          <p:cNvPr id="6" name="Picture 5" descr="IMG_4B1577848A3D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660" y="531495"/>
            <a:ext cx="5565140" cy="2626360"/>
          </a:xfrm>
          <a:prstGeom prst="rect">
            <a:avLst/>
          </a:prstGeom>
        </p:spPr>
      </p:pic>
      <p:pic>
        <p:nvPicPr>
          <p:cNvPr id="7" name="Picture 6" descr="IMG_8010 2"/>
          <p:cNvPicPr>
            <a:picLocks noChangeAspect="1"/>
          </p:cNvPicPr>
          <p:nvPr/>
        </p:nvPicPr>
        <p:blipFill>
          <a:blip r:embed="rId1"/>
          <a:srcRect l="7534" t="4312" r="3310" b="5531"/>
          <a:stretch>
            <a:fillRect/>
          </a:stretch>
        </p:blipFill>
        <p:spPr>
          <a:xfrm>
            <a:off x="955040" y="615950"/>
            <a:ext cx="4453255" cy="24568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IMG_9247"/>
          <p:cNvPicPr>
            <a:picLocks noChangeAspect="1"/>
          </p:cNvPicPr>
          <p:nvPr/>
        </p:nvPicPr>
        <p:blipFill>
          <a:blip r:embed="rId1"/>
          <a:srcRect l="13966" t="2551" r="17344" b="14757"/>
          <a:stretch>
            <a:fillRect/>
          </a:stretch>
        </p:blipFill>
        <p:spPr>
          <a:xfrm>
            <a:off x="6339205" y="1944370"/>
            <a:ext cx="4261485" cy="3507105"/>
          </a:xfrm>
          <a:prstGeom prst="rect">
            <a:avLst/>
          </a:prstGeom>
        </p:spPr>
      </p:pic>
      <p:pic>
        <p:nvPicPr>
          <p:cNvPr id="5" name="Picture 4" descr="IMG_9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05" y="1933575"/>
            <a:ext cx="4517390" cy="32804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The ever elusive dream of gene therapy.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IMG_F6A4C5753205-1</a:t>
            </a:r>
            <a:endParaRPr lang="en-US"/>
          </a:p>
        </p:txBody>
      </p:sp>
      <p:pic>
        <p:nvPicPr>
          <p:cNvPr id="4" name="Picture 3" descr="IMG_F6A4C5753205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" y="1701800"/>
            <a:ext cx="4707890" cy="3455035"/>
          </a:xfrm>
          <a:prstGeom prst="rect">
            <a:avLst/>
          </a:prstGeom>
        </p:spPr>
      </p:pic>
      <p:pic>
        <p:nvPicPr>
          <p:cNvPr id="5" name="Picture 4" descr="IMG_0D2A4A16C5D2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60" y="1776095"/>
            <a:ext cx="4069080" cy="3197225"/>
          </a:xfrm>
          <a:prstGeom prst="rect">
            <a:avLst/>
          </a:prstGeom>
        </p:spPr>
      </p:pic>
      <p:pic>
        <p:nvPicPr>
          <p:cNvPr id="9" name="Picture 8" descr="IMG_F69C708998FB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150" y="1776730"/>
            <a:ext cx="2937510" cy="31965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IMG_92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711200"/>
            <a:ext cx="11519535" cy="5706745"/>
          </a:xfrm>
          <a:prstGeom prst="rect">
            <a:avLst/>
          </a:prstGeom>
        </p:spPr>
      </p:pic>
      <p:pic>
        <p:nvPicPr>
          <p:cNvPr id="5" name="Picture 4" descr="IMG_9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0" y="711200"/>
            <a:ext cx="2084070" cy="1594485"/>
          </a:xfrm>
          <a:prstGeom prst="rect">
            <a:avLst/>
          </a:prstGeom>
        </p:spPr>
      </p:pic>
      <p:pic>
        <p:nvPicPr>
          <p:cNvPr id="6" name="Picture 5" descr="IMG_9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95" y="1235710"/>
            <a:ext cx="2362200" cy="2043430"/>
          </a:xfrm>
          <a:prstGeom prst="rect">
            <a:avLst/>
          </a:prstGeom>
        </p:spPr>
      </p:pic>
      <p:pic>
        <p:nvPicPr>
          <p:cNvPr id="7" name="Picture 6" descr="IMG_92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465" y="415925"/>
            <a:ext cx="1813560" cy="1409700"/>
          </a:xfrm>
          <a:prstGeom prst="rect">
            <a:avLst/>
          </a:prstGeom>
        </p:spPr>
      </p:pic>
      <p:pic>
        <p:nvPicPr>
          <p:cNvPr id="8" name="Picture 7" descr="IMG_92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0" y="250825"/>
            <a:ext cx="1814195" cy="1554480"/>
          </a:xfrm>
          <a:prstGeom prst="rect">
            <a:avLst/>
          </a:prstGeom>
        </p:spPr>
      </p:pic>
      <p:pic>
        <p:nvPicPr>
          <p:cNvPr id="9" name="Picture 8" descr="IMG_7770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5535" y="210185"/>
            <a:ext cx="1723390" cy="1616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The phenotypic spectrum</a:t>
            </a:r>
            <a:endParaRPr lang="en-US"/>
          </a:p>
        </p:txBody>
      </p:sp>
      <p:pic>
        <p:nvPicPr>
          <p:cNvPr id="4" name="Content Placeholder 3" descr="IMG_892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66520" y="1520190"/>
            <a:ext cx="9545955" cy="4657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The Genotypic spectrum</a:t>
            </a:r>
            <a:endParaRPr lang="en-US"/>
          </a:p>
        </p:txBody>
      </p:sp>
      <p:pic>
        <p:nvPicPr>
          <p:cNvPr id="6" name="Picture 5" descr="IMG_3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1280" y="1691005"/>
            <a:ext cx="9490075" cy="47351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50713" t="40318" r="3679" b="29155"/>
          <a:stretch>
            <a:fillRect/>
          </a:stretch>
        </p:blipFill>
        <p:spPr>
          <a:xfrm>
            <a:off x="2381250" y="640715"/>
            <a:ext cx="6311265" cy="5575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 Box 4"/>
          <p:cNvSpPr txBox="1"/>
          <p:nvPr/>
        </p:nvSpPr>
        <p:spPr>
          <a:xfrm>
            <a:off x="9999980" y="5848350"/>
            <a:ext cx="1456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i="1"/>
              <a:t>Nagase et al</a:t>
            </a:r>
            <a:endParaRPr lang="en-US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Pre-op surveillance in FAP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Endoscopic Surveillance 12-14 years </a:t>
            </a:r>
            <a:endParaRPr lang="en-US"/>
          </a:p>
          <a:p>
            <a:pPr lvl="1"/>
            <a:r>
              <a:rPr lang="en-US"/>
              <a:t>Interval 1-2 years, typical FAP</a:t>
            </a:r>
            <a:endParaRPr lang="en-US"/>
          </a:p>
          <a:p>
            <a:pPr lvl="1"/>
            <a:r>
              <a:rPr lang="en-US"/>
              <a:t>Interval 2-3 years, attenuated FAP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Extra-intestinal survaillance age 25-30/ diagnosis of polyps</a:t>
            </a:r>
            <a:endParaRPr lang="en-US"/>
          </a:p>
          <a:p>
            <a:pPr lvl="1"/>
            <a:r>
              <a:rPr lang="en-US"/>
              <a:t>Gastroduoedenoscopy at 25 (6months-5 years)</a:t>
            </a:r>
            <a:endParaRPr lang="en-US"/>
          </a:p>
          <a:p>
            <a:pPr lvl="1"/>
            <a:r>
              <a:rPr lang="en-US"/>
              <a:t>Annual U/S neck </a:t>
            </a:r>
            <a:endParaRPr lang="en-US"/>
          </a:p>
          <a:p>
            <a:pPr lvl="1"/>
            <a:r>
              <a:rPr lang="en-US"/>
              <a:t>Abdominal exam/CT 3 years if high risk for desmoid tumors</a:t>
            </a:r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Thinking about FAP ; Why Operate?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/>
              <a:t>Without Surgery</a:t>
            </a:r>
            <a:endParaRPr lang="en-US"/>
          </a:p>
          <a:p>
            <a:pPr lvl="1"/>
            <a:r>
              <a:rPr lang="en-US"/>
              <a:t>100% risk of CRC by age 40</a:t>
            </a:r>
            <a:endParaRPr lang="en-US"/>
          </a:p>
          <a:p>
            <a:pPr lvl="2"/>
            <a:r>
              <a:rPr lang="en-US"/>
              <a:t>Prevent development of Cancer</a:t>
            </a:r>
            <a:endParaRPr lang="en-US"/>
          </a:p>
          <a:p>
            <a:pPr marL="914400" lvl="2" indent="0">
              <a:buNone/>
            </a:pPr>
            <a:endParaRPr lang="en-US" sz="2000"/>
          </a:p>
          <a:p>
            <a:pPr marL="914400" lvl="2" indent="0">
              <a:buNone/>
            </a:pPr>
            <a:endParaRPr lang="en-US" sz="2000"/>
          </a:p>
          <a:p>
            <a:pPr lvl="1"/>
            <a:r>
              <a:rPr lang="en-US"/>
              <a:t>Operate for cancer</a:t>
            </a:r>
            <a:endParaRPr lang="en-US"/>
          </a:p>
          <a:p>
            <a:pPr lvl="2"/>
            <a:r>
              <a:rPr lang="en-US" sz="2000"/>
              <a:t>Staging/prognosis factored on the surgery</a:t>
            </a: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4" descr="IMG_DAE9BD6B5726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2050" y="1915160"/>
            <a:ext cx="5181600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Thinking about FAP; When to operate?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38200" y="1790700"/>
            <a:ext cx="3289935" cy="4351655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/>
              <a:t>Age</a:t>
            </a:r>
            <a:endParaRPr lang="en-US" sz="2400"/>
          </a:p>
          <a:p>
            <a:pPr algn="ctr"/>
            <a:r>
              <a:rPr lang="en-US" sz="2400"/>
              <a:t>Phenotype</a:t>
            </a:r>
            <a:endParaRPr lang="en-US" sz="2400"/>
          </a:p>
          <a:p>
            <a:pPr algn="ctr"/>
            <a:r>
              <a:rPr lang="en-US" sz="2400"/>
              <a:t>Mutations at 1309</a:t>
            </a:r>
            <a:endParaRPr lang="en-US" sz="2400"/>
          </a:p>
          <a:p>
            <a:pPr algn="ctr"/>
            <a:r>
              <a:rPr lang="en-US" sz="2400"/>
              <a:t>Risk of Desmoid</a:t>
            </a:r>
            <a:endParaRPr lang="en-US" sz="2400"/>
          </a:p>
          <a:p>
            <a:pPr algn="ctr"/>
            <a:r>
              <a:rPr lang="en-US" sz="2400"/>
              <a:t>Endoscopically Uncontrollable Polyps</a:t>
            </a:r>
            <a:endParaRPr lang="en-US" sz="2400"/>
          </a:p>
          <a:p>
            <a:pPr algn="ctr"/>
            <a:r>
              <a:rPr lang="en-US" sz="2400"/>
              <a:t>Symptoms </a:t>
            </a:r>
            <a:endParaRPr lang="en-US" sz="2400"/>
          </a:p>
        </p:txBody>
      </p:sp>
      <p:pic>
        <p:nvPicPr>
          <p:cNvPr id="8" name="Picture 7" descr="IMG_93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985" y="2131695"/>
            <a:ext cx="7400925" cy="33642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Surgery for FAP</a:t>
            </a:r>
            <a:endParaRPr lang="en-US"/>
          </a:p>
        </p:txBody>
      </p:sp>
      <p:pic>
        <p:nvPicPr>
          <p:cNvPr id="4" name="Content Placeholder 3" descr="IMG_33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66825" y="1702435"/>
            <a:ext cx="9237980" cy="4678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1895</Words>
  <Application>WPS Presentation</Application>
  <PresentationFormat>Widescreen</PresentationFormat>
  <Paragraphs>132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Arial</vt:lpstr>
      <vt:lpstr>SimSun</vt:lpstr>
      <vt:lpstr>Wingdings</vt:lpstr>
      <vt:lpstr>Calibri Light</vt:lpstr>
      <vt:lpstr>Helvetica Neue</vt:lpstr>
      <vt:lpstr>Calibri</vt:lpstr>
      <vt:lpstr>Microsoft YaHei</vt:lpstr>
      <vt:lpstr>汉仪旗黑</vt:lpstr>
      <vt:lpstr>Arial Unicode MS</vt:lpstr>
      <vt:lpstr>宋体-简</vt:lpstr>
      <vt:lpstr>Office Theme</vt:lpstr>
      <vt:lpstr>1_Office Theme</vt:lpstr>
      <vt:lpstr>Surgical Management FAP</vt:lpstr>
      <vt:lpstr>Introduction</vt:lpstr>
      <vt:lpstr>The phenotypic spectrum</vt:lpstr>
      <vt:lpstr>The Genotypic spectrum</vt:lpstr>
      <vt:lpstr>PowerPoint 演示文稿</vt:lpstr>
      <vt:lpstr>Pre-op surveillance in FAP</vt:lpstr>
      <vt:lpstr>Thinking about FAP ; Why Operate?</vt:lpstr>
      <vt:lpstr>Thinking about FAP; When to operate?</vt:lpstr>
      <vt:lpstr>Surgery for FAP</vt:lpstr>
      <vt:lpstr>Surgical Options</vt:lpstr>
      <vt:lpstr>Funtional outcomes</vt:lpstr>
      <vt:lpstr>Functional Outcomes</vt:lpstr>
      <vt:lpstr>Can we trust these Gentlemen?</vt:lpstr>
      <vt:lpstr>O. Aziz ; a metanalysis </vt:lpstr>
      <vt:lpstr>Mayo Clinic and Cancer Scare </vt:lpstr>
      <vt:lpstr>A finnish tragedy.</vt:lpstr>
      <vt:lpstr>“Patience and diligence like faith, removes Mountains”</vt:lpstr>
      <vt:lpstr>Cleveland.</vt:lpstr>
      <vt:lpstr>PowerPoint 演示文稿</vt:lpstr>
      <vt:lpstr>The Mayo Clinic; excellence in Dogma!</vt:lpstr>
      <vt:lpstr>Predictors of rectal Ca</vt:lpstr>
      <vt:lpstr>Minimally Invasive Surgery</vt:lpstr>
      <vt:lpstr>PowerPoint 演示文稿</vt:lpstr>
      <vt:lpstr>Endoscopic Surveillance post Colectomy</vt:lpstr>
      <vt:lpstr>PowerPoint 演示文稿</vt:lpstr>
      <vt:lpstr>PowerPoint 演示文稿</vt:lpstr>
      <vt:lpstr>The ever elusive dream of gene therapy.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Management FAP</dc:title>
  <dc:creator>Microsoft Office User</dc:creator>
  <cp:lastModifiedBy>nsizwenyemkhwanazi</cp:lastModifiedBy>
  <cp:revision>29</cp:revision>
  <dcterms:created xsi:type="dcterms:W3CDTF">2024-07-19T11:53:10Z</dcterms:created>
  <dcterms:modified xsi:type="dcterms:W3CDTF">2024-07-19T11:53:10Z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1033-5.7.0.8090</vt:lpwstr>
  </property>
</Properties>
</file>