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Lst>
  <p:notesMasterIdLst>
    <p:notesMasterId r:id="rId38"/>
  </p:notesMasterIdLst>
  <p:handoutMasterIdLst>
    <p:handoutMasterId r:id="rId39"/>
  </p:handoutMasterIdLst>
  <p:sldIdLst>
    <p:sldId id="260" r:id="rId5"/>
    <p:sldId id="346" r:id="rId6"/>
    <p:sldId id="323" r:id="rId7"/>
    <p:sldId id="339" r:id="rId8"/>
    <p:sldId id="307" r:id="rId9"/>
    <p:sldId id="352" r:id="rId10"/>
    <p:sldId id="353" r:id="rId11"/>
    <p:sldId id="348" r:id="rId12"/>
    <p:sldId id="335" r:id="rId13"/>
    <p:sldId id="336" r:id="rId14"/>
    <p:sldId id="330" r:id="rId15"/>
    <p:sldId id="349" r:id="rId16"/>
    <p:sldId id="337" r:id="rId17"/>
    <p:sldId id="343" r:id="rId18"/>
    <p:sldId id="333" r:id="rId19"/>
    <p:sldId id="332" r:id="rId20"/>
    <p:sldId id="338" r:id="rId21"/>
    <p:sldId id="355" r:id="rId22"/>
    <p:sldId id="342" r:id="rId23"/>
    <p:sldId id="319" r:id="rId24"/>
    <p:sldId id="327" r:id="rId25"/>
    <p:sldId id="329" r:id="rId26"/>
    <p:sldId id="341" r:id="rId27"/>
    <p:sldId id="356" r:id="rId28"/>
    <p:sldId id="334" r:id="rId29"/>
    <p:sldId id="358" r:id="rId30"/>
    <p:sldId id="321" r:id="rId31"/>
    <p:sldId id="359" r:id="rId32"/>
    <p:sldId id="357" r:id="rId33"/>
    <p:sldId id="281" r:id="rId34"/>
    <p:sldId id="326" r:id="rId35"/>
    <p:sldId id="344" r:id="rId36"/>
    <p:sldId id="282" r:id="rId37"/>
  </p:sldIdLst>
  <p:sldSz cx="9906000" cy="6858000" type="A4"/>
  <p:notesSz cx="6858000" cy="99456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616" userDrawn="1">
          <p15:clr>
            <a:srgbClr val="A4A3A4"/>
          </p15:clr>
        </p15:guide>
        <p15:guide id="4" orient="horz" pos="3264" userDrawn="1">
          <p15:clr>
            <a:srgbClr val="A4A3A4"/>
          </p15:clr>
        </p15:guide>
        <p15:guide id="5" pos="5616" userDrawn="1">
          <p15:clr>
            <a:srgbClr val="A4A3A4"/>
          </p15:clr>
        </p15:guide>
        <p15:guide id="6" orient="horz" userDrawn="1">
          <p15:clr>
            <a:srgbClr val="A4A3A4"/>
          </p15:clr>
        </p15:guide>
        <p15:guide id="7" orient="horz" pos="4008" userDrawn="1">
          <p15:clr>
            <a:srgbClr val="A4A3A4"/>
          </p15:clr>
        </p15:guide>
        <p15:guide id="9" orient="horz" pos="2352" userDrawn="1">
          <p15:clr>
            <a:srgbClr val="A4A3A4"/>
          </p15:clr>
        </p15:guide>
        <p15:guide id="12" pos="5441" userDrawn="1">
          <p15:clr>
            <a:srgbClr val="A4A3A4"/>
          </p15:clr>
        </p15:guide>
        <p15:guide id="15" pos="1736" userDrawn="1">
          <p15:clr>
            <a:srgbClr val="A4A3A4"/>
          </p15:clr>
        </p15:guide>
        <p15:guide id="16" pos="2243" userDrawn="1">
          <p15:clr>
            <a:srgbClr val="A4A3A4"/>
          </p15:clr>
        </p15:guide>
        <p15:guide id="17" pos="2672" userDrawn="1">
          <p15:clr>
            <a:srgbClr val="A4A3A4"/>
          </p15:clr>
        </p15:guide>
        <p15:guide id="18" pos="3276" userDrawn="1">
          <p15:clr>
            <a:srgbClr val="A4A3A4"/>
          </p15:clr>
        </p15:guide>
        <p15:guide id="19" pos="3569" userDrawn="1">
          <p15:clr>
            <a:srgbClr val="A4A3A4"/>
          </p15:clr>
        </p15:guide>
        <p15:guide id="20" pos="4017" userDrawn="1">
          <p15:clr>
            <a:srgbClr val="A4A3A4"/>
          </p15:clr>
        </p15:guide>
        <p15:guide id="21" pos="4505" userDrawn="1">
          <p15:clr>
            <a:srgbClr val="A4A3A4"/>
          </p15:clr>
        </p15:guide>
        <p15:guide id="22" pos="4934" userDrawn="1">
          <p15:clr>
            <a:srgbClr val="A4A3A4"/>
          </p15:clr>
        </p15:guide>
        <p15:guide id="23" orient="horz" pos="2448" userDrawn="1">
          <p15:clr>
            <a:srgbClr val="A4A3A4"/>
          </p15:clr>
        </p15:guide>
        <p15:guide id="25" pos="4271" userDrawn="1">
          <p15:clr>
            <a:srgbClr val="A4A3A4"/>
          </p15:clr>
        </p15:guide>
        <p15:guide id="26" pos="590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C8F"/>
    <a:srgbClr val="FDFBF6"/>
    <a:srgbClr val="AAC4E9"/>
    <a:srgbClr val="F5CDCE"/>
    <a:srgbClr val="DF8C8C"/>
    <a:srgbClr val="D4D593"/>
    <a:srgbClr val="E6F0FE"/>
    <a:srgbClr val="CDBE8A"/>
    <a:srgbClr val="FFEFEF"/>
    <a:srgbClr val="FCFB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9" autoAdjust="0"/>
    <p:restoredTop sz="75942" autoAdjust="0"/>
  </p:normalViewPr>
  <p:slideViewPr>
    <p:cSldViewPr snapToGrid="0" snapToObjects="1">
      <p:cViewPr varScale="1">
        <p:scale>
          <a:sx n="47" d="100"/>
          <a:sy n="47" d="100"/>
        </p:scale>
        <p:origin x="1560" y="44"/>
      </p:cViewPr>
      <p:guideLst>
        <p:guide orient="horz" pos="2616"/>
        <p:guide orient="horz" pos="3264"/>
        <p:guide pos="5616"/>
        <p:guide orient="horz"/>
        <p:guide orient="horz" pos="4008"/>
        <p:guide orient="horz" pos="2352"/>
        <p:guide pos="5441"/>
        <p:guide pos="1736"/>
        <p:guide pos="2243"/>
        <p:guide pos="2672"/>
        <p:guide pos="3276"/>
        <p:guide pos="3569"/>
        <p:guide pos="4017"/>
        <p:guide pos="4505"/>
        <p:guide pos="4934"/>
        <p:guide orient="horz" pos="2448"/>
        <p:guide pos="4271"/>
        <p:guide pos="5900"/>
      </p:guideLst>
    </p:cSldViewPr>
  </p:slideViewPr>
  <p:outlineViewPr>
    <p:cViewPr>
      <p:scale>
        <a:sx n="33" d="100"/>
        <a:sy n="33" d="100"/>
      </p:scale>
      <p:origin x="0" y="-1912"/>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19" d="100"/>
          <a:sy n="19" d="100"/>
        </p:scale>
        <p:origin x="2980" y="4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BF27DC-6209-4EFA-8442-247863D6A6D3}" type="doc">
      <dgm:prSet loTypeId="urn:microsoft.com/office/officeart/2009/3/layout/OpposingIdeas" loCatId="relationship" qsTypeId="urn:microsoft.com/office/officeart/2005/8/quickstyle/simple1" qsCatId="simple" csTypeId="urn:microsoft.com/office/officeart/2005/8/colors/accent1_2" csCatId="accent1" phldr="1"/>
      <dgm:spPr/>
      <dgm:t>
        <a:bodyPr/>
        <a:lstStyle/>
        <a:p>
          <a:endParaRPr lang="en-ZA"/>
        </a:p>
      </dgm:t>
    </dgm:pt>
    <dgm:pt modelId="{0925A565-6DF2-4E8C-A030-DE2196A03CA2}">
      <dgm:prSet phldrT="[Text]"/>
      <dgm:spPr/>
      <dgm:t>
        <a:bodyPr/>
        <a:lstStyle/>
        <a:p>
          <a:r>
            <a:rPr lang="en-ZA" dirty="0"/>
            <a:t>Peri-operative risk </a:t>
          </a:r>
        </a:p>
      </dgm:t>
    </dgm:pt>
    <dgm:pt modelId="{E1751C2D-7439-45F2-855E-C18ECD21546D}" type="parTrans" cxnId="{292F02B9-A39C-417E-A7BA-4F284B55E615}">
      <dgm:prSet/>
      <dgm:spPr/>
      <dgm:t>
        <a:bodyPr/>
        <a:lstStyle/>
        <a:p>
          <a:endParaRPr lang="en-ZA"/>
        </a:p>
      </dgm:t>
    </dgm:pt>
    <dgm:pt modelId="{78A074EE-C213-456F-9D9A-82CEAB15FEEC}" type="sibTrans" cxnId="{292F02B9-A39C-417E-A7BA-4F284B55E615}">
      <dgm:prSet/>
      <dgm:spPr/>
      <dgm:t>
        <a:bodyPr/>
        <a:lstStyle/>
        <a:p>
          <a:endParaRPr lang="en-ZA"/>
        </a:p>
      </dgm:t>
    </dgm:pt>
    <dgm:pt modelId="{1E1CD0A2-5B4F-4B22-AE5F-8E6960E5FCAC}">
      <dgm:prSet phldrT="[Text]"/>
      <dgm:spPr/>
      <dgm:t>
        <a:bodyPr/>
        <a:lstStyle/>
        <a:p>
          <a:r>
            <a:rPr lang="en-ZA" dirty="0"/>
            <a:t>Elderly female </a:t>
          </a:r>
        </a:p>
      </dgm:t>
    </dgm:pt>
    <dgm:pt modelId="{006B3551-C922-42E0-A671-D1A8BF73FE48}" type="parTrans" cxnId="{DB59EC5E-E2CC-4E38-A337-E4CF1BBDD871}">
      <dgm:prSet/>
      <dgm:spPr/>
      <dgm:t>
        <a:bodyPr/>
        <a:lstStyle/>
        <a:p>
          <a:endParaRPr lang="en-ZA"/>
        </a:p>
      </dgm:t>
    </dgm:pt>
    <dgm:pt modelId="{B930973B-F472-45E8-A861-4D42C056FD2D}" type="sibTrans" cxnId="{DB59EC5E-E2CC-4E38-A337-E4CF1BBDD871}">
      <dgm:prSet/>
      <dgm:spPr/>
      <dgm:t>
        <a:bodyPr/>
        <a:lstStyle/>
        <a:p>
          <a:endParaRPr lang="en-ZA"/>
        </a:p>
      </dgm:t>
    </dgm:pt>
    <dgm:pt modelId="{034BB033-6FAA-4308-8466-3CAE20356EC0}">
      <dgm:prSet phldrT="[Text]"/>
      <dgm:spPr/>
      <dgm:t>
        <a:bodyPr/>
        <a:lstStyle/>
        <a:p>
          <a:r>
            <a:rPr lang="en-ZA" dirty="0"/>
            <a:t>Erectile dysfunction </a:t>
          </a:r>
        </a:p>
      </dgm:t>
    </dgm:pt>
    <dgm:pt modelId="{003A0032-F1CD-4DD8-AF0C-B8A107E6CB5E}" type="parTrans" cxnId="{215F7A2A-5D4C-4688-A6CA-2C0506D1391E}">
      <dgm:prSet/>
      <dgm:spPr/>
      <dgm:t>
        <a:bodyPr/>
        <a:lstStyle/>
        <a:p>
          <a:endParaRPr lang="en-ZA"/>
        </a:p>
      </dgm:t>
    </dgm:pt>
    <dgm:pt modelId="{FDD8CDA4-63B6-4EBD-B346-CF482CC581A2}" type="sibTrans" cxnId="{215F7A2A-5D4C-4688-A6CA-2C0506D1391E}">
      <dgm:prSet/>
      <dgm:spPr/>
      <dgm:t>
        <a:bodyPr/>
        <a:lstStyle/>
        <a:p>
          <a:endParaRPr lang="en-ZA"/>
        </a:p>
      </dgm:t>
    </dgm:pt>
    <dgm:pt modelId="{AD521A10-CF84-4DCC-A844-0B5883C8A592}">
      <dgm:prSet phldrT="[Text]"/>
      <dgm:spPr/>
      <dgm:t>
        <a:bodyPr/>
        <a:lstStyle/>
        <a:p>
          <a:r>
            <a:rPr lang="en-ZA" dirty="0"/>
            <a:t>Young male </a:t>
          </a:r>
        </a:p>
      </dgm:t>
    </dgm:pt>
    <dgm:pt modelId="{97BCABDA-F8BD-4B14-BE3B-8B80BEB55C59}" type="parTrans" cxnId="{5982FB34-AEED-447D-A7AB-F10478E2A445}">
      <dgm:prSet/>
      <dgm:spPr/>
      <dgm:t>
        <a:bodyPr/>
        <a:lstStyle/>
        <a:p>
          <a:endParaRPr lang="en-ZA"/>
        </a:p>
      </dgm:t>
    </dgm:pt>
    <dgm:pt modelId="{4FE28FFA-0C4F-4323-A1F2-FD4439EB8A52}" type="sibTrans" cxnId="{5982FB34-AEED-447D-A7AB-F10478E2A445}">
      <dgm:prSet/>
      <dgm:spPr/>
      <dgm:t>
        <a:bodyPr/>
        <a:lstStyle/>
        <a:p>
          <a:endParaRPr lang="en-ZA"/>
        </a:p>
      </dgm:t>
    </dgm:pt>
    <dgm:pt modelId="{EFC28753-D413-42C3-B61D-FEFBE940EE1D}" type="pres">
      <dgm:prSet presAssocID="{D5BF27DC-6209-4EFA-8442-247863D6A6D3}" presName="Name0" presStyleCnt="0">
        <dgm:presLayoutVars>
          <dgm:chMax val="2"/>
          <dgm:dir/>
          <dgm:animOne val="branch"/>
          <dgm:animLvl val="lvl"/>
          <dgm:resizeHandles val="exact"/>
        </dgm:presLayoutVars>
      </dgm:prSet>
      <dgm:spPr/>
    </dgm:pt>
    <dgm:pt modelId="{7CE4B770-A0EF-43F1-9842-DC848301B7F0}" type="pres">
      <dgm:prSet presAssocID="{D5BF27DC-6209-4EFA-8442-247863D6A6D3}" presName="Background" presStyleLbl="node1" presStyleIdx="0" presStyleCnt="1" custLinFactNeighborX="445" custLinFactNeighborY="-13861"/>
      <dgm:spPr/>
    </dgm:pt>
    <dgm:pt modelId="{58D48602-343E-430B-B67C-EA3FD01177B2}" type="pres">
      <dgm:prSet presAssocID="{D5BF27DC-6209-4EFA-8442-247863D6A6D3}" presName="Divider" presStyleLbl="callout" presStyleIdx="0" presStyleCnt="1"/>
      <dgm:spPr/>
    </dgm:pt>
    <dgm:pt modelId="{1DEF6747-5C36-4304-A328-CD30832BEF0A}" type="pres">
      <dgm:prSet presAssocID="{D5BF27DC-6209-4EFA-8442-247863D6A6D3}" presName="ChildText1" presStyleLbl="revTx" presStyleIdx="0" presStyleCnt="0">
        <dgm:presLayoutVars>
          <dgm:chMax val="0"/>
          <dgm:chPref val="0"/>
          <dgm:bulletEnabled val="1"/>
        </dgm:presLayoutVars>
      </dgm:prSet>
      <dgm:spPr/>
    </dgm:pt>
    <dgm:pt modelId="{FD89AF48-E901-47D4-B869-5575B55EB908}" type="pres">
      <dgm:prSet presAssocID="{D5BF27DC-6209-4EFA-8442-247863D6A6D3}" presName="ChildText2" presStyleLbl="revTx" presStyleIdx="0" presStyleCnt="0">
        <dgm:presLayoutVars>
          <dgm:chMax val="0"/>
          <dgm:chPref val="0"/>
          <dgm:bulletEnabled val="1"/>
        </dgm:presLayoutVars>
      </dgm:prSet>
      <dgm:spPr/>
    </dgm:pt>
    <dgm:pt modelId="{45835B24-4264-4D6F-8A85-1C2F98E7B58E}" type="pres">
      <dgm:prSet presAssocID="{D5BF27DC-6209-4EFA-8442-247863D6A6D3}" presName="ParentText1" presStyleLbl="revTx" presStyleIdx="0" presStyleCnt="0">
        <dgm:presLayoutVars>
          <dgm:chMax val="1"/>
          <dgm:chPref val="1"/>
        </dgm:presLayoutVars>
      </dgm:prSet>
      <dgm:spPr/>
    </dgm:pt>
    <dgm:pt modelId="{A96CCF27-ADBD-411D-8B7D-48FEC9D99623}" type="pres">
      <dgm:prSet presAssocID="{D5BF27DC-6209-4EFA-8442-247863D6A6D3}" presName="ParentShape1" presStyleLbl="alignImgPlace1" presStyleIdx="0" presStyleCnt="2">
        <dgm:presLayoutVars/>
      </dgm:prSet>
      <dgm:spPr/>
    </dgm:pt>
    <dgm:pt modelId="{96BD0E08-C598-4854-904D-4BEA92DE9A1A}" type="pres">
      <dgm:prSet presAssocID="{D5BF27DC-6209-4EFA-8442-247863D6A6D3}" presName="ParentText2" presStyleLbl="revTx" presStyleIdx="0" presStyleCnt="0">
        <dgm:presLayoutVars>
          <dgm:chMax val="1"/>
          <dgm:chPref val="1"/>
        </dgm:presLayoutVars>
      </dgm:prSet>
      <dgm:spPr/>
    </dgm:pt>
    <dgm:pt modelId="{596C131C-F5D5-446A-9428-0D4D8B5E1523}" type="pres">
      <dgm:prSet presAssocID="{D5BF27DC-6209-4EFA-8442-247863D6A6D3}" presName="ParentShape2" presStyleLbl="alignImgPlace1" presStyleIdx="1" presStyleCnt="2" custAng="10800000" custLinFactNeighborX="0" custLinFactNeighborY="-40795">
        <dgm:presLayoutVars/>
      </dgm:prSet>
      <dgm:spPr/>
    </dgm:pt>
  </dgm:ptLst>
  <dgm:cxnLst>
    <dgm:cxn modelId="{07E3D703-BC05-4031-924C-FCBAB9A0F453}" type="presOf" srcId="{0925A565-6DF2-4E8C-A030-DE2196A03CA2}" destId="{A96CCF27-ADBD-411D-8B7D-48FEC9D99623}" srcOrd="1" destOrd="0" presId="urn:microsoft.com/office/officeart/2009/3/layout/OpposingIdeas"/>
    <dgm:cxn modelId="{9B5B8629-65FC-422F-B0C9-B053C4AD17EE}" type="presOf" srcId="{AD521A10-CF84-4DCC-A844-0B5883C8A592}" destId="{FD89AF48-E901-47D4-B869-5575B55EB908}" srcOrd="0" destOrd="0" presId="urn:microsoft.com/office/officeart/2009/3/layout/OpposingIdeas"/>
    <dgm:cxn modelId="{215F7A2A-5D4C-4688-A6CA-2C0506D1391E}" srcId="{D5BF27DC-6209-4EFA-8442-247863D6A6D3}" destId="{034BB033-6FAA-4308-8466-3CAE20356EC0}" srcOrd="1" destOrd="0" parTransId="{003A0032-F1CD-4DD8-AF0C-B8A107E6CB5E}" sibTransId="{FDD8CDA4-63B6-4EBD-B346-CF482CC581A2}"/>
    <dgm:cxn modelId="{5982FB34-AEED-447D-A7AB-F10478E2A445}" srcId="{034BB033-6FAA-4308-8466-3CAE20356EC0}" destId="{AD521A10-CF84-4DCC-A844-0B5883C8A592}" srcOrd="0" destOrd="0" parTransId="{97BCABDA-F8BD-4B14-BE3B-8B80BEB55C59}" sibTransId="{4FE28FFA-0C4F-4323-A1F2-FD4439EB8A52}"/>
    <dgm:cxn modelId="{1289153E-5447-4C47-A34D-4275B190E1C0}" type="presOf" srcId="{034BB033-6FAA-4308-8466-3CAE20356EC0}" destId="{596C131C-F5D5-446A-9428-0D4D8B5E1523}" srcOrd="1" destOrd="0" presId="urn:microsoft.com/office/officeart/2009/3/layout/OpposingIdeas"/>
    <dgm:cxn modelId="{DB59EC5E-E2CC-4E38-A337-E4CF1BBDD871}" srcId="{0925A565-6DF2-4E8C-A030-DE2196A03CA2}" destId="{1E1CD0A2-5B4F-4B22-AE5F-8E6960E5FCAC}" srcOrd="0" destOrd="0" parTransId="{006B3551-C922-42E0-A671-D1A8BF73FE48}" sibTransId="{B930973B-F472-45E8-A861-4D42C056FD2D}"/>
    <dgm:cxn modelId="{EA43F846-C668-4BDA-AC4E-264B8449209E}" type="presOf" srcId="{1E1CD0A2-5B4F-4B22-AE5F-8E6960E5FCAC}" destId="{1DEF6747-5C36-4304-A328-CD30832BEF0A}" srcOrd="0" destOrd="0" presId="urn:microsoft.com/office/officeart/2009/3/layout/OpposingIdeas"/>
    <dgm:cxn modelId="{BD732676-7A0E-4D86-9658-F9D85B2392BA}" type="presOf" srcId="{034BB033-6FAA-4308-8466-3CAE20356EC0}" destId="{96BD0E08-C598-4854-904D-4BEA92DE9A1A}" srcOrd="0" destOrd="0" presId="urn:microsoft.com/office/officeart/2009/3/layout/OpposingIdeas"/>
    <dgm:cxn modelId="{292F02B9-A39C-417E-A7BA-4F284B55E615}" srcId="{D5BF27DC-6209-4EFA-8442-247863D6A6D3}" destId="{0925A565-6DF2-4E8C-A030-DE2196A03CA2}" srcOrd="0" destOrd="0" parTransId="{E1751C2D-7439-45F2-855E-C18ECD21546D}" sibTransId="{78A074EE-C213-456F-9D9A-82CEAB15FEEC}"/>
    <dgm:cxn modelId="{DE5F0ABB-98EC-48DD-9A83-4E25C281738F}" type="presOf" srcId="{0925A565-6DF2-4E8C-A030-DE2196A03CA2}" destId="{45835B24-4264-4D6F-8A85-1C2F98E7B58E}" srcOrd="0" destOrd="0" presId="urn:microsoft.com/office/officeart/2009/3/layout/OpposingIdeas"/>
    <dgm:cxn modelId="{4DFFD6D9-2043-484A-B2EA-EE7C6E122BA3}" type="presOf" srcId="{D5BF27DC-6209-4EFA-8442-247863D6A6D3}" destId="{EFC28753-D413-42C3-B61D-FEFBE940EE1D}" srcOrd="0" destOrd="0" presId="urn:microsoft.com/office/officeart/2009/3/layout/OpposingIdeas"/>
    <dgm:cxn modelId="{233EF3D8-5938-4796-ABB2-C3FA097D0632}" type="presParOf" srcId="{EFC28753-D413-42C3-B61D-FEFBE940EE1D}" destId="{7CE4B770-A0EF-43F1-9842-DC848301B7F0}" srcOrd="0" destOrd="0" presId="urn:microsoft.com/office/officeart/2009/3/layout/OpposingIdeas"/>
    <dgm:cxn modelId="{1417628F-7240-4DB2-B5C1-A648C3144956}" type="presParOf" srcId="{EFC28753-D413-42C3-B61D-FEFBE940EE1D}" destId="{58D48602-343E-430B-B67C-EA3FD01177B2}" srcOrd="1" destOrd="0" presId="urn:microsoft.com/office/officeart/2009/3/layout/OpposingIdeas"/>
    <dgm:cxn modelId="{8E914D52-2218-4331-84C2-A76BF7623B29}" type="presParOf" srcId="{EFC28753-D413-42C3-B61D-FEFBE940EE1D}" destId="{1DEF6747-5C36-4304-A328-CD30832BEF0A}" srcOrd="2" destOrd="0" presId="urn:microsoft.com/office/officeart/2009/3/layout/OpposingIdeas"/>
    <dgm:cxn modelId="{5A34F890-61C8-417E-AC84-93092377D56C}" type="presParOf" srcId="{EFC28753-D413-42C3-B61D-FEFBE940EE1D}" destId="{FD89AF48-E901-47D4-B869-5575B55EB908}" srcOrd="3" destOrd="0" presId="urn:microsoft.com/office/officeart/2009/3/layout/OpposingIdeas"/>
    <dgm:cxn modelId="{9A0DD18F-97C4-4004-A9BF-593D6B107B07}" type="presParOf" srcId="{EFC28753-D413-42C3-B61D-FEFBE940EE1D}" destId="{45835B24-4264-4D6F-8A85-1C2F98E7B58E}" srcOrd="4" destOrd="0" presId="urn:microsoft.com/office/officeart/2009/3/layout/OpposingIdeas"/>
    <dgm:cxn modelId="{E2B5FCB1-4293-44AD-8A6F-E13278773801}" type="presParOf" srcId="{EFC28753-D413-42C3-B61D-FEFBE940EE1D}" destId="{A96CCF27-ADBD-411D-8B7D-48FEC9D99623}" srcOrd="5" destOrd="0" presId="urn:microsoft.com/office/officeart/2009/3/layout/OpposingIdeas"/>
    <dgm:cxn modelId="{85FB89B1-4939-4804-BD0A-EB0FF63D6282}" type="presParOf" srcId="{EFC28753-D413-42C3-B61D-FEFBE940EE1D}" destId="{96BD0E08-C598-4854-904D-4BEA92DE9A1A}" srcOrd="6" destOrd="0" presId="urn:microsoft.com/office/officeart/2009/3/layout/OpposingIdeas"/>
    <dgm:cxn modelId="{DB399EBE-A2F4-414E-AC52-C83E468087F3}" type="presParOf" srcId="{EFC28753-D413-42C3-B61D-FEFBE940EE1D}" destId="{596C131C-F5D5-446A-9428-0D4D8B5E1523}" srcOrd="7" destOrd="0" presId="urn:microsoft.com/office/officeart/2009/3/layout/OpposingIdea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A861A2-EF36-4368-B7E2-7BD5E57E722C}" type="doc">
      <dgm:prSet loTypeId="urn:microsoft.com/office/officeart/2005/8/layout/chevron1" loCatId="process" qsTypeId="urn:microsoft.com/office/officeart/2005/8/quickstyle/simple3" qsCatId="simple" csTypeId="urn:microsoft.com/office/officeart/2005/8/colors/accent1_2" csCatId="accent1" phldr="1"/>
      <dgm:spPr/>
    </dgm:pt>
    <dgm:pt modelId="{86B080DB-E4C8-4832-B52B-80402AE6C247}">
      <dgm:prSet phldrT="[Text]"/>
      <dgm:spPr/>
      <dgm:t>
        <a:bodyPr/>
        <a:lstStyle/>
        <a:p>
          <a:r>
            <a:rPr lang="en-ZA" dirty="0"/>
            <a:t>Thiersch 1891</a:t>
          </a:r>
        </a:p>
      </dgm:t>
    </dgm:pt>
    <dgm:pt modelId="{DDB9549B-D0E9-4458-AEF3-389E7A691959}" type="parTrans" cxnId="{9F1633E5-7068-41C1-9B74-C366CF8B6DAE}">
      <dgm:prSet/>
      <dgm:spPr/>
      <dgm:t>
        <a:bodyPr/>
        <a:lstStyle/>
        <a:p>
          <a:endParaRPr lang="en-ZA"/>
        </a:p>
      </dgm:t>
    </dgm:pt>
    <dgm:pt modelId="{82398041-0021-44E0-83BB-56D804DFC629}" type="sibTrans" cxnId="{9F1633E5-7068-41C1-9B74-C366CF8B6DAE}">
      <dgm:prSet/>
      <dgm:spPr/>
      <dgm:t>
        <a:bodyPr/>
        <a:lstStyle/>
        <a:p>
          <a:endParaRPr lang="en-ZA"/>
        </a:p>
      </dgm:t>
    </dgm:pt>
    <dgm:pt modelId="{2AD9F271-9C9C-448E-B14F-B7A78FA884EC}">
      <dgm:prSet phldrT="[Text]"/>
      <dgm:spPr/>
      <dgm:t>
        <a:bodyPr/>
        <a:lstStyle/>
        <a:p>
          <a:r>
            <a:rPr lang="en-ZA" dirty="0"/>
            <a:t>Delorme 1900</a:t>
          </a:r>
        </a:p>
      </dgm:t>
    </dgm:pt>
    <dgm:pt modelId="{710C0D6F-25E2-4F89-8124-781670D7A52F}" type="parTrans" cxnId="{5AF05853-ED23-4A85-B691-49B7258231B6}">
      <dgm:prSet/>
      <dgm:spPr/>
      <dgm:t>
        <a:bodyPr/>
        <a:lstStyle/>
        <a:p>
          <a:endParaRPr lang="en-ZA"/>
        </a:p>
      </dgm:t>
    </dgm:pt>
    <dgm:pt modelId="{6E1AC49B-C49D-4612-9B8E-3541051971E4}" type="sibTrans" cxnId="{5AF05853-ED23-4A85-B691-49B7258231B6}">
      <dgm:prSet/>
      <dgm:spPr/>
      <dgm:t>
        <a:bodyPr/>
        <a:lstStyle/>
        <a:p>
          <a:endParaRPr lang="en-ZA"/>
        </a:p>
      </dgm:t>
    </dgm:pt>
    <dgm:pt modelId="{2161BA86-D011-4FEF-8B5E-F21F624483C2}">
      <dgm:prSet phldrT="[Text]"/>
      <dgm:spPr/>
      <dgm:t>
        <a:bodyPr/>
        <a:lstStyle/>
        <a:p>
          <a:r>
            <a:rPr lang="en-ZA" dirty="0" err="1"/>
            <a:t>Altemeier</a:t>
          </a:r>
          <a:r>
            <a:rPr lang="en-ZA" dirty="0"/>
            <a:t> </a:t>
          </a:r>
        </a:p>
      </dgm:t>
    </dgm:pt>
    <dgm:pt modelId="{DD28CD7C-B96D-429C-AE3A-70EDFBBC5BD1}" type="parTrans" cxnId="{136AF7F4-8695-4076-85E3-EC8217547ECC}">
      <dgm:prSet/>
      <dgm:spPr/>
      <dgm:t>
        <a:bodyPr/>
        <a:lstStyle/>
        <a:p>
          <a:endParaRPr lang="en-ZA"/>
        </a:p>
      </dgm:t>
    </dgm:pt>
    <dgm:pt modelId="{9E86535C-83D1-4E39-8D9F-63B1055571BE}" type="sibTrans" cxnId="{136AF7F4-8695-4076-85E3-EC8217547ECC}">
      <dgm:prSet/>
      <dgm:spPr/>
      <dgm:t>
        <a:bodyPr/>
        <a:lstStyle/>
        <a:p>
          <a:endParaRPr lang="en-ZA"/>
        </a:p>
      </dgm:t>
    </dgm:pt>
    <dgm:pt modelId="{AF0E36D3-3303-4F9A-A54B-2EC1A02DB315}" type="pres">
      <dgm:prSet presAssocID="{27A861A2-EF36-4368-B7E2-7BD5E57E722C}" presName="Name0" presStyleCnt="0">
        <dgm:presLayoutVars>
          <dgm:dir/>
          <dgm:animLvl val="lvl"/>
          <dgm:resizeHandles val="exact"/>
        </dgm:presLayoutVars>
      </dgm:prSet>
      <dgm:spPr/>
    </dgm:pt>
    <dgm:pt modelId="{2AF17ADB-B44D-46D5-A388-00AF90C073E3}" type="pres">
      <dgm:prSet presAssocID="{86B080DB-E4C8-4832-B52B-80402AE6C247}" presName="parTxOnly" presStyleLbl="node1" presStyleIdx="0" presStyleCnt="3">
        <dgm:presLayoutVars>
          <dgm:chMax val="0"/>
          <dgm:chPref val="0"/>
          <dgm:bulletEnabled val="1"/>
        </dgm:presLayoutVars>
      </dgm:prSet>
      <dgm:spPr/>
    </dgm:pt>
    <dgm:pt modelId="{A8C33004-E4D3-49D4-A77A-419F1C566FE4}" type="pres">
      <dgm:prSet presAssocID="{82398041-0021-44E0-83BB-56D804DFC629}" presName="parTxOnlySpace" presStyleCnt="0"/>
      <dgm:spPr/>
    </dgm:pt>
    <dgm:pt modelId="{632AFEBD-54CC-4587-8C50-D5F38BFADCF8}" type="pres">
      <dgm:prSet presAssocID="{2AD9F271-9C9C-448E-B14F-B7A78FA884EC}" presName="parTxOnly" presStyleLbl="node1" presStyleIdx="1" presStyleCnt="3">
        <dgm:presLayoutVars>
          <dgm:chMax val="0"/>
          <dgm:chPref val="0"/>
          <dgm:bulletEnabled val="1"/>
        </dgm:presLayoutVars>
      </dgm:prSet>
      <dgm:spPr/>
    </dgm:pt>
    <dgm:pt modelId="{6BCA06C1-DD9D-4D34-AAAD-31FD4CC19EE6}" type="pres">
      <dgm:prSet presAssocID="{6E1AC49B-C49D-4612-9B8E-3541051971E4}" presName="parTxOnlySpace" presStyleCnt="0"/>
      <dgm:spPr/>
    </dgm:pt>
    <dgm:pt modelId="{48D0DBAA-4D6F-439C-8AC5-3F553F3FDD12}" type="pres">
      <dgm:prSet presAssocID="{2161BA86-D011-4FEF-8B5E-F21F624483C2}" presName="parTxOnly" presStyleLbl="node1" presStyleIdx="2" presStyleCnt="3">
        <dgm:presLayoutVars>
          <dgm:chMax val="0"/>
          <dgm:chPref val="0"/>
          <dgm:bulletEnabled val="1"/>
        </dgm:presLayoutVars>
      </dgm:prSet>
      <dgm:spPr/>
    </dgm:pt>
  </dgm:ptLst>
  <dgm:cxnLst>
    <dgm:cxn modelId="{5AF05853-ED23-4A85-B691-49B7258231B6}" srcId="{27A861A2-EF36-4368-B7E2-7BD5E57E722C}" destId="{2AD9F271-9C9C-448E-B14F-B7A78FA884EC}" srcOrd="1" destOrd="0" parTransId="{710C0D6F-25E2-4F89-8124-781670D7A52F}" sibTransId="{6E1AC49B-C49D-4612-9B8E-3541051971E4}"/>
    <dgm:cxn modelId="{D203F57C-6EFF-4DC0-A47D-CE335AD22767}" type="presOf" srcId="{2161BA86-D011-4FEF-8B5E-F21F624483C2}" destId="{48D0DBAA-4D6F-439C-8AC5-3F553F3FDD12}" srcOrd="0" destOrd="0" presId="urn:microsoft.com/office/officeart/2005/8/layout/chevron1"/>
    <dgm:cxn modelId="{5BFB219B-827A-487F-86A7-7BDBE2CD2326}" type="presOf" srcId="{86B080DB-E4C8-4832-B52B-80402AE6C247}" destId="{2AF17ADB-B44D-46D5-A388-00AF90C073E3}" srcOrd="0" destOrd="0" presId="urn:microsoft.com/office/officeart/2005/8/layout/chevron1"/>
    <dgm:cxn modelId="{561AD9AD-2ADE-44F7-8DED-EBF129B2185A}" type="presOf" srcId="{27A861A2-EF36-4368-B7E2-7BD5E57E722C}" destId="{AF0E36D3-3303-4F9A-A54B-2EC1A02DB315}" srcOrd="0" destOrd="0" presId="urn:microsoft.com/office/officeart/2005/8/layout/chevron1"/>
    <dgm:cxn modelId="{0E3B91DD-9049-48D0-895B-69D62DE71206}" type="presOf" srcId="{2AD9F271-9C9C-448E-B14F-B7A78FA884EC}" destId="{632AFEBD-54CC-4587-8C50-D5F38BFADCF8}" srcOrd="0" destOrd="0" presId="urn:microsoft.com/office/officeart/2005/8/layout/chevron1"/>
    <dgm:cxn modelId="{9F1633E5-7068-41C1-9B74-C366CF8B6DAE}" srcId="{27A861A2-EF36-4368-B7E2-7BD5E57E722C}" destId="{86B080DB-E4C8-4832-B52B-80402AE6C247}" srcOrd="0" destOrd="0" parTransId="{DDB9549B-D0E9-4458-AEF3-389E7A691959}" sibTransId="{82398041-0021-44E0-83BB-56D804DFC629}"/>
    <dgm:cxn modelId="{136AF7F4-8695-4076-85E3-EC8217547ECC}" srcId="{27A861A2-EF36-4368-B7E2-7BD5E57E722C}" destId="{2161BA86-D011-4FEF-8B5E-F21F624483C2}" srcOrd="2" destOrd="0" parTransId="{DD28CD7C-B96D-429C-AE3A-70EDFBBC5BD1}" sibTransId="{9E86535C-83D1-4E39-8D9F-63B1055571BE}"/>
    <dgm:cxn modelId="{59C38933-59E8-45AD-9D22-C0A5801B7A15}" type="presParOf" srcId="{AF0E36D3-3303-4F9A-A54B-2EC1A02DB315}" destId="{2AF17ADB-B44D-46D5-A388-00AF90C073E3}" srcOrd="0" destOrd="0" presId="urn:microsoft.com/office/officeart/2005/8/layout/chevron1"/>
    <dgm:cxn modelId="{6ACBA99B-07EE-4213-852D-537359449C61}" type="presParOf" srcId="{AF0E36D3-3303-4F9A-A54B-2EC1A02DB315}" destId="{A8C33004-E4D3-49D4-A77A-419F1C566FE4}" srcOrd="1" destOrd="0" presId="urn:microsoft.com/office/officeart/2005/8/layout/chevron1"/>
    <dgm:cxn modelId="{197F1FB9-0606-4977-88FC-4B65B7BEC832}" type="presParOf" srcId="{AF0E36D3-3303-4F9A-A54B-2EC1A02DB315}" destId="{632AFEBD-54CC-4587-8C50-D5F38BFADCF8}" srcOrd="2" destOrd="0" presId="urn:microsoft.com/office/officeart/2005/8/layout/chevron1"/>
    <dgm:cxn modelId="{7E3CAE2D-D168-493A-A2D0-1177A3E4D23D}" type="presParOf" srcId="{AF0E36D3-3303-4F9A-A54B-2EC1A02DB315}" destId="{6BCA06C1-DD9D-4D34-AAAD-31FD4CC19EE6}" srcOrd="3" destOrd="0" presId="urn:microsoft.com/office/officeart/2005/8/layout/chevron1"/>
    <dgm:cxn modelId="{D9515090-E41E-40E3-BFCF-F1F96F5A6AF3}" type="presParOf" srcId="{AF0E36D3-3303-4F9A-A54B-2EC1A02DB315}" destId="{48D0DBAA-4D6F-439C-8AC5-3F553F3FDD1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1BB2E5-41A2-47E4-A979-33AF2D660A62}" type="doc">
      <dgm:prSet loTypeId="urn:microsoft.com/office/officeart/2005/8/layout/chevron1" loCatId="process" qsTypeId="urn:microsoft.com/office/officeart/2005/8/quickstyle/simple3" qsCatId="simple" csTypeId="urn:microsoft.com/office/officeart/2005/8/colors/accent1_2" csCatId="accent1" phldr="1"/>
      <dgm:spPr/>
    </dgm:pt>
    <dgm:pt modelId="{29F48CFB-9367-4CA8-BC18-80711B738423}">
      <dgm:prSet phldrT="[Text]"/>
      <dgm:spPr/>
      <dgm:t>
        <a:bodyPr/>
        <a:lstStyle/>
        <a:p>
          <a:r>
            <a:rPr lang="en-ZA" dirty="0"/>
            <a:t>Rectal mobilization</a:t>
          </a:r>
        </a:p>
      </dgm:t>
    </dgm:pt>
    <dgm:pt modelId="{98251102-3448-4966-9AFF-DC30CECE564E}" type="parTrans" cxnId="{AC5A4162-576D-4295-A873-DC16737CEE62}">
      <dgm:prSet/>
      <dgm:spPr/>
      <dgm:t>
        <a:bodyPr/>
        <a:lstStyle/>
        <a:p>
          <a:endParaRPr lang="en-ZA"/>
        </a:p>
      </dgm:t>
    </dgm:pt>
    <dgm:pt modelId="{F14CEF5D-095A-40CA-B9E6-4B37DBCCC5B9}" type="sibTrans" cxnId="{AC5A4162-576D-4295-A873-DC16737CEE62}">
      <dgm:prSet/>
      <dgm:spPr/>
      <dgm:t>
        <a:bodyPr/>
        <a:lstStyle/>
        <a:p>
          <a:endParaRPr lang="en-ZA"/>
        </a:p>
      </dgm:t>
    </dgm:pt>
    <dgm:pt modelId="{CFD2EC02-2FC2-4063-83B8-DAD9EC7C8C6A}">
      <dgm:prSet phldrT="[Text]"/>
      <dgm:spPr/>
      <dgm:t>
        <a:bodyPr/>
        <a:lstStyle/>
        <a:p>
          <a:r>
            <a:rPr lang="en-ZA" dirty="0"/>
            <a:t>Suture rectopexy 1959</a:t>
          </a:r>
        </a:p>
      </dgm:t>
    </dgm:pt>
    <dgm:pt modelId="{9CC15BAF-71E0-446B-AACD-7DD912D49895}" type="parTrans" cxnId="{3864BAC2-FFAD-42FE-BC89-0A4C17AA9C22}">
      <dgm:prSet/>
      <dgm:spPr/>
      <dgm:t>
        <a:bodyPr/>
        <a:lstStyle/>
        <a:p>
          <a:endParaRPr lang="en-ZA"/>
        </a:p>
      </dgm:t>
    </dgm:pt>
    <dgm:pt modelId="{D6E246A3-0347-474A-A890-D31A4B7F190B}" type="sibTrans" cxnId="{3864BAC2-FFAD-42FE-BC89-0A4C17AA9C22}">
      <dgm:prSet/>
      <dgm:spPr/>
      <dgm:t>
        <a:bodyPr/>
        <a:lstStyle/>
        <a:p>
          <a:endParaRPr lang="en-ZA"/>
        </a:p>
      </dgm:t>
    </dgm:pt>
    <dgm:pt modelId="{9CE7DDFD-2AA0-46F0-9423-344BCEE66D42}">
      <dgm:prSet phldrT="[Text]"/>
      <dgm:spPr/>
      <dgm:t>
        <a:bodyPr/>
        <a:lstStyle/>
        <a:p>
          <a:r>
            <a:rPr lang="en-ZA" dirty="0"/>
            <a:t>Mesh procedures</a:t>
          </a:r>
        </a:p>
      </dgm:t>
    </dgm:pt>
    <dgm:pt modelId="{F731D3C5-624E-4114-9BD4-9BEB02310892}" type="parTrans" cxnId="{284C65F4-7818-4614-99EB-E98B57C2FD53}">
      <dgm:prSet/>
      <dgm:spPr/>
      <dgm:t>
        <a:bodyPr/>
        <a:lstStyle/>
        <a:p>
          <a:endParaRPr lang="en-ZA"/>
        </a:p>
      </dgm:t>
    </dgm:pt>
    <dgm:pt modelId="{79DA0F5C-B1E3-4477-90A8-481EDC8A4FD6}" type="sibTrans" cxnId="{284C65F4-7818-4614-99EB-E98B57C2FD53}">
      <dgm:prSet/>
      <dgm:spPr/>
      <dgm:t>
        <a:bodyPr/>
        <a:lstStyle/>
        <a:p>
          <a:endParaRPr lang="en-ZA"/>
        </a:p>
      </dgm:t>
    </dgm:pt>
    <dgm:pt modelId="{2AB7EFF7-E8B0-4694-BEE0-AA2F2481C923}">
      <dgm:prSet phldrT="[Text]"/>
      <dgm:spPr/>
      <dgm:t>
        <a:bodyPr/>
        <a:lstStyle/>
        <a:p>
          <a:r>
            <a:rPr lang="en-ZA" dirty="0"/>
            <a:t>Ripstein</a:t>
          </a:r>
        </a:p>
      </dgm:t>
    </dgm:pt>
    <dgm:pt modelId="{158D3727-1138-405F-B645-D30696284D1F}" type="parTrans" cxnId="{B6F955EE-0258-446B-AD71-8F8AC5BF775D}">
      <dgm:prSet/>
      <dgm:spPr/>
      <dgm:t>
        <a:bodyPr/>
        <a:lstStyle/>
        <a:p>
          <a:endParaRPr lang="en-ZA"/>
        </a:p>
      </dgm:t>
    </dgm:pt>
    <dgm:pt modelId="{72E98C22-D471-48C2-BC77-38C3D07743C3}" type="sibTrans" cxnId="{B6F955EE-0258-446B-AD71-8F8AC5BF775D}">
      <dgm:prSet/>
      <dgm:spPr/>
      <dgm:t>
        <a:bodyPr/>
        <a:lstStyle/>
        <a:p>
          <a:endParaRPr lang="en-ZA"/>
        </a:p>
      </dgm:t>
    </dgm:pt>
    <dgm:pt modelId="{86C73521-EC98-4849-8792-C2A4DAA77E6B}">
      <dgm:prSet phldrT="[Text]"/>
      <dgm:spPr/>
      <dgm:t>
        <a:bodyPr/>
        <a:lstStyle/>
        <a:p>
          <a:r>
            <a:rPr lang="en-ZA" dirty="0"/>
            <a:t>Resection Frykman Goldberg </a:t>
          </a:r>
        </a:p>
      </dgm:t>
    </dgm:pt>
    <dgm:pt modelId="{3724F598-60C8-442A-939A-DC7228962EC1}" type="parTrans" cxnId="{CD67D1C5-2900-4EAB-9A31-ABFB210B59F9}">
      <dgm:prSet/>
      <dgm:spPr/>
      <dgm:t>
        <a:bodyPr/>
        <a:lstStyle/>
        <a:p>
          <a:endParaRPr lang="en-ZA"/>
        </a:p>
      </dgm:t>
    </dgm:pt>
    <dgm:pt modelId="{F0574848-F00C-4E74-A318-1B9A40F18BF3}" type="sibTrans" cxnId="{CD67D1C5-2900-4EAB-9A31-ABFB210B59F9}">
      <dgm:prSet/>
      <dgm:spPr/>
      <dgm:t>
        <a:bodyPr/>
        <a:lstStyle/>
        <a:p>
          <a:endParaRPr lang="en-ZA"/>
        </a:p>
      </dgm:t>
    </dgm:pt>
    <dgm:pt modelId="{84BD67B6-A16C-4714-BA24-D125C4F06D54}">
      <dgm:prSet phldrT="[Text]"/>
      <dgm:spPr/>
      <dgm:t>
        <a:bodyPr/>
        <a:lstStyle/>
        <a:p>
          <a:r>
            <a:rPr lang="en-ZA" dirty="0"/>
            <a:t>Ventral mesh rectopexy 2004</a:t>
          </a:r>
        </a:p>
      </dgm:t>
    </dgm:pt>
    <dgm:pt modelId="{A275E0C6-7A4B-4474-B99C-9F684B80DDDC}" type="parTrans" cxnId="{C7D8C34A-983D-4FC0-9CFD-68DE3549877E}">
      <dgm:prSet/>
      <dgm:spPr/>
      <dgm:t>
        <a:bodyPr/>
        <a:lstStyle/>
        <a:p>
          <a:endParaRPr lang="en-ZA"/>
        </a:p>
      </dgm:t>
    </dgm:pt>
    <dgm:pt modelId="{0A519269-81F3-41A2-AED4-157029BED2D5}" type="sibTrans" cxnId="{C7D8C34A-983D-4FC0-9CFD-68DE3549877E}">
      <dgm:prSet/>
      <dgm:spPr/>
      <dgm:t>
        <a:bodyPr/>
        <a:lstStyle/>
        <a:p>
          <a:endParaRPr lang="en-ZA"/>
        </a:p>
      </dgm:t>
    </dgm:pt>
    <dgm:pt modelId="{B5FDDBFF-7700-47FF-A540-971A2DDCA5BF}" type="pres">
      <dgm:prSet presAssocID="{9D1BB2E5-41A2-47E4-A979-33AF2D660A62}" presName="Name0" presStyleCnt="0">
        <dgm:presLayoutVars>
          <dgm:dir/>
          <dgm:animLvl val="lvl"/>
          <dgm:resizeHandles val="exact"/>
        </dgm:presLayoutVars>
      </dgm:prSet>
      <dgm:spPr/>
    </dgm:pt>
    <dgm:pt modelId="{E5525773-23D8-46A0-8AE6-58C93AB82F90}" type="pres">
      <dgm:prSet presAssocID="{29F48CFB-9367-4CA8-BC18-80711B738423}" presName="parTxOnly" presStyleLbl="node1" presStyleIdx="0" presStyleCnt="6">
        <dgm:presLayoutVars>
          <dgm:chMax val="0"/>
          <dgm:chPref val="0"/>
          <dgm:bulletEnabled val="1"/>
        </dgm:presLayoutVars>
      </dgm:prSet>
      <dgm:spPr/>
    </dgm:pt>
    <dgm:pt modelId="{EB3A43DC-AF21-4C02-9196-BA1B809E9E66}" type="pres">
      <dgm:prSet presAssocID="{F14CEF5D-095A-40CA-B9E6-4B37DBCCC5B9}" presName="parTxOnlySpace" presStyleCnt="0"/>
      <dgm:spPr/>
    </dgm:pt>
    <dgm:pt modelId="{A9F1A558-16B9-46D1-A5F2-30D39CD71526}" type="pres">
      <dgm:prSet presAssocID="{CFD2EC02-2FC2-4063-83B8-DAD9EC7C8C6A}" presName="parTxOnly" presStyleLbl="node1" presStyleIdx="1" presStyleCnt="6">
        <dgm:presLayoutVars>
          <dgm:chMax val="0"/>
          <dgm:chPref val="0"/>
          <dgm:bulletEnabled val="1"/>
        </dgm:presLayoutVars>
      </dgm:prSet>
      <dgm:spPr/>
    </dgm:pt>
    <dgm:pt modelId="{D6BDAFCD-AD3E-45E7-B0E1-5E9A69724764}" type="pres">
      <dgm:prSet presAssocID="{D6E246A3-0347-474A-A890-D31A4B7F190B}" presName="parTxOnlySpace" presStyleCnt="0"/>
      <dgm:spPr/>
    </dgm:pt>
    <dgm:pt modelId="{3EA85267-BDBB-4718-BE9C-F826D3F64CDA}" type="pres">
      <dgm:prSet presAssocID="{9CE7DDFD-2AA0-46F0-9423-344BCEE66D42}" presName="parTxOnly" presStyleLbl="node1" presStyleIdx="2" presStyleCnt="6">
        <dgm:presLayoutVars>
          <dgm:chMax val="0"/>
          <dgm:chPref val="0"/>
          <dgm:bulletEnabled val="1"/>
        </dgm:presLayoutVars>
      </dgm:prSet>
      <dgm:spPr/>
    </dgm:pt>
    <dgm:pt modelId="{9132CB4E-A912-422F-BE2C-EB7A4D44D6FB}" type="pres">
      <dgm:prSet presAssocID="{79DA0F5C-B1E3-4477-90A8-481EDC8A4FD6}" presName="parTxOnlySpace" presStyleCnt="0"/>
      <dgm:spPr/>
    </dgm:pt>
    <dgm:pt modelId="{D35F40D5-90BF-434C-8B73-EC21C43A42EF}" type="pres">
      <dgm:prSet presAssocID="{2AB7EFF7-E8B0-4694-BEE0-AA2F2481C923}" presName="parTxOnly" presStyleLbl="node1" presStyleIdx="3" presStyleCnt="6">
        <dgm:presLayoutVars>
          <dgm:chMax val="0"/>
          <dgm:chPref val="0"/>
          <dgm:bulletEnabled val="1"/>
        </dgm:presLayoutVars>
      </dgm:prSet>
      <dgm:spPr/>
    </dgm:pt>
    <dgm:pt modelId="{1196261B-D2A5-4287-BF65-0FB799A6C6F0}" type="pres">
      <dgm:prSet presAssocID="{72E98C22-D471-48C2-BC77-38C3D07743C3}" presName="parTxOnlySpace" presStyleCnt="0"/>
      <dgm:spPr/>
    </dgm:pt>
    <dgm:pt modelId="{3A5216C0-3C6B-4824-8A93-A8D0C0A86C57}" type="pres">
      <dgm:prSet presAssocID="{86C73521-EC98-4849-8792-C2A4DAA77E6B}" presName="parTxOnly" presStyleLbl="node1" presStyleIdx="4" presStyleCnt="6">
        <dgm:presLayoutVars>
          <dgm:chMax val="0"/>
          <dgm:chPref val="0"/>
          <dgm:bulletEnabled val="1"/>
        </dgm:presLayoutVars>
      </dgm:prSet>
      <dgm:spPr/>
    </dgm:pt>
    <dgm:pt modelId="{A4249055-8878-4477-BD93-1BADA22523F3}" type="pres">
      <dgm:prSet presAssocID="{F0574848-F00C-4E74-A318-1B9A40F18BF3}" presName="parTxOnlySpace" presStyleCnt="0"/>
      <dgm:spPr/>
    </dgm:pt>
    <dgm:pt modelId="{C2CDDB23-0612-4527-9E01-3C45BFF3DDCA}" type="pres">
      <dgm:prSet presAssocID="{84BD67B6-A16C-4714-BA24-D125C4F06D54}" presName="parTxOnly" presStyleLbl="node1" presStyleIdx="5" presStyleCnt="6">
        <dgm:presLayoutVars>
          <dgm:chMax val="0"/>
          <dgm:chPref val="0"/>
          <dgm:bulletEnabled val="1"/>
        </dgm:presLayoutVars>
      </dgm:prSet>
      <dgm:spPr/>
    </dgm:pt>
  </dgm:ptLst>
  <dgm:cxnLst>
    <dgm:cxn modelId="{84176E0B-C22F-4EB1-8409-8C5DD10DCC99}" type="presOf" srcId="{86C73521-EC98-4849-8792-C2A4DAA77E6B}" destId="{3A5216C0-3C6B-4824-8A93-A8D0C0A86C57}" srcOrd="0" destOrd="0" presId="urn:microsoft.com/office/officeart/2005/8/layout/chevron1"/>
    <dgm:cxn modelId="{EF400236-4AF6-4602-84B4-DB8F97FE650C}" type="presOf" srcId="{CFD2EC02-2FC2-4063-83B8-DAD9EC7C8C6A}" destId="{A9F1A558-16B9-46D1-A5F2-30D39CD71526}" srcOrd="0" destOrd="0" presId="urn:microsoft.com/office/officeart/2005/8/layout/chevron1"/>
    <dgm:cxn modelId="{AC5A4162-576D-4295-A873-DC16737CEE62}" srcId="{9D1BB2E5-41A2-47E4-A979-33AF2D660A62}" destId="{29F48CFB-9367-4CA8-BC18-80711B738423}" srcOrd="0" destOrd="0" parTransId="{98251102-3448-4966-9AFF-DC30CECE564E}" sibTransId="{F14CEF5D-095A-40CA-B9E6-4B37DBCCC5B9}"/>
    <dgm:cxn modelId="{68FDAF43-5DAD-467F-9D3B-6D66610D00A9}" type="presOf" srcId="{84BD67B6-A16C-4714-BA24-D125C4F06D54}" destId="{C2CDDB23-0612-4527-9E01-3C45BFF3DDCA}" srcOrd="0" destOrd="0" presId="urn:microsoft.com/office/officeart/2005/8/layout/chevron1"/>
    <dgm:cxn modelId="{C7D8C34A-983D-4FC0-9CFD-68DE3549877E}" srcId="{9D1BB2E5-41A2-47E4-A979-33AF2D660A62}" destId="{84BD67B6-A16C-4714-BA24-D125C4F06D54}" srcOrd="5" destOrd="0" parTransId="{A275E0C6-7A4B-4474-B99C-9F684B80DDDC}" sibTransId="{0A519269-81F3-41A2-AED4-157029BED2D5}"/>
    <dgm:cxn modelId="{4894F18B-2DB9-4BF5-8288-A1252A959FE0}" type="presOf" srcId="{2AB7EFF7-E8B0-4694-BEE0-AA2F2481C923}" destId="{D35F40D5-90BF-434C-8B73-EC21C43A42EF}" srcOrd="0" destOrd="0" presId="urn:microsoft.com/office/officeart/2005/8/layout/chevron1"/>
    <dgm:cxn modelId="{3864BAC2-FFAD-42FE-BC89-0A4C17AA9C22}" srcId="{9D1BB2E5-41A2-47E4-A979-33AF2D660A62}" destId="{CFD2EC02-2FC2-4063-83B8-DAD9EC7C8C6A}" srcOrd="1" destOrd="0" parTransId="{9CC15BAF-71E0-446B-AACD-7DD912D49895}" sibTransId="{D6E246A3-0347-474A-A890-D31A4B7F190B}"/>
    <dgm:cxn modelId="{CD67D1C5-2900-4EAB-9A31-ABFB210B59F9}" srcId="{9D1BB2E5-41A2-47E4-A979-33AF2D660A62}" destId="{86C73521-EC98-4849-8792-C2A4DAA77E6B}" srcOrd="4" destOrd="0" parTransId="{3724F598-60C8-442A-939A-DC7228962EC1}" sibTransId="{F0574848-F00C-4E74-A318-1B9A40F18BF3}"/>
    <dgm:cxn modelId="{588C73C7-D633-4CB4-8F7E-67E0AF08A284}" type="presOf" srcId="{9CE7DDFD-2AA0-46F0-9423-344BCEE66D42}" destId="{3EA85267-BDBB-4718-BE9C-F826D3F64CDA}" srcOrd="0" destOrd="0" presId="urn:microsoft.com/office/officeart/2005/8/layout/chevron1"/>
    <dgm:cxn modelId="{AA5410D6-B7C7-4461-831B-2D94D68914CC}" type="presOf" srcId="{29F48CFB-9367-4CA8-BC18-80711B738423}" destId="{E5525773-23D8-46A0-8AE6-58C93AB82F90}" srcOrd="0" destOrd="0" presId="urn:microsoft.com/office/officeart/2005/8/layout/chevron1"/>
    <dgm:cxn modelId="{B6F955EE-0258-446B-AD71-8F8AC5BF775D}" srcId="{9D1BB2E5-41A2-47E4-A979-33AF2D660A62}" destId="{2AB7EFF7-E8B0-4694-BEE0-AA2F2481C923}" srcOrd="3" destOrd="0" parTransId="{158D3727-1138-405F-B645-D30696284D1F}" sibTransId="{72E98C22-D471-48C2-BC77-38C3D07743C3}"/>
    <dgm:cxn modelId="{284C65F4-7818-4614-99EB-E98B57C2FD53}" srcId="{9D1BB2E5-41A2-47E4-A979-33AF2D660A62}" destId="{9CE7DDFD-2AA0-46F0-9423-344BCEE66D42}" srcOrd="2" destOrd="0" parTransId="{F731D3C5-624E-4114-9BD4-9BEB02310892}" sibTransId="{79DA0F5C-B1E3-4477-90A8-481EDC8A4FD6}"/>
    <dgm:cxn modelId="{AC5AFDF4-3A1B-4B20-8121-7EEE6F5839B4}" type="presOf" srcId="{9D1BB2E5-41A2-47E4-A979-33AF2D660A62}" destId="{B5FDDBFF-7700-47FF-A540-971A2DDCA5BF}" srcOrd="0" destOrd="0" presId="urn:microsoft.com/office/officeart/2005/8/layout/chevron1"/>
    <dgm:cxn modelId="{70FAD06F-CBB4-4AD9-BF8C-D30440058176}" type="presParOf" srcId="{B5FDDBFF-7700-47FF-A540-971A2DDCA5BF}" destId="{E5525773-23D8-46A0-8AE6-58C93AB82F90}" srcOrd="0" destOrd="0" presId="urn:microsoft.com/office/officeart/2005/8/layout/chevron1"/>
    <dgm:cxn modelId="{0851D330-D371-425D-89AE-3FA2452A9386}" type="presParOf" srcId="{B5FDDBFF-7700-47FF-A540-971A2DDCA5BF}" destId="{EB3A43DC-AF21-4C02-9196-BA1B809E9E66}" srcOrd="1" destOrd="0" presId="urn:microsoft.com/office/officeart/2005/8/layout/chevron1"/>
    <dgm:cxn modelId="{67AD71E2-7D25-4E42-9A0A-0AE8EF5C9383}" type="presParOf" srcId="{B5FDDBFF-7700-47FF-A540-971A2DDCA5BF}" destId="{A9F1A558-16B9-46D1-A5F2-30D39CD71526}" srcOrd="2" destOrd="0" presId="urn:microsoft.com/office/officeart/2005/8/layout/chevron1"/>
    <dgm:cxn modelId="{24DAA013-3921-41A5-9825-5ED5FD00E086}" type="presParOf" srcId="{B5FDDBFF-7700-47FF-A540-971A2DDCA5BF}" destId="{D6BDAFCD-AD3E-45E7-B0E1-5E9A69724764}" srcOrd="3" destOrd="0" presId="urn:microsoft.com/office/officeart/2005/8/layout/chevron1"/>
    <dgm:cxn modelId="{6A05923F-E730-46AC-BAE3-8EB4AC724065}" type="presParOf" srcId="{B5FDDBFF-7700-47FF-A540-971A2DDCA5BF}" destId="{3EA85267-BDBB-4718-BE9C-F826D3F64CDA}" srcOrd="4" destOrd="0" presId="urn:microsoft.com/office/officeart/2005/8/layout/chevron1"/>
    <dgm:cxn modelId="{278A50E8-06BF-4E88-8CBF-802B53646155}" type="presParOf" srcId="{B5FDDBFF-7700-47FF-A540-971A2DDCA5BF}" destId="{9132CB4E-A912-422F-BE2C-EB7A4D44D6FB}" srcOrd="5" destOrd="0" presId="urn:microsoft.com/office/officeart/2005/8/layout/chevron1"/>
    <dgm:cxn modelId="{5DC30786-336A-4B81-AA60-01D03CBCE4CF}" type="presParOf" srcId="{B5FDDBFF-7700-47FF-A540-971A2DDCA5BF}" destId="{D35F40D5-90BF-434C-8B73-EC21C43A42EF}" srcOrd="6" destOrd="0" presId="urn:microsoft.com/office/officeart/2005/8/layout/chevron1"/>
    <dgm:cxn modelId="{40F1C41F-D5CC-49A7-B67D-C006FA8CD89B}" type="presParOf" srcId="{B5FDDBFF-7700-47FF-A540-971A2DDCA5BF}" destId="{1196261B-D2A5-4287-BF65-0FB799A6C6F0}" srcOrd="7" destOrd="0" presId="urn:microsoft.com/office/officeart/2005/8/layout/chevron1"/>
    <dgm:cxn modelId="{6DD8CD3F-58DD-4080-83E6-DE5220B47B3C}" type="presParOf" srcId="{B5FDDBFF-7700-47FF-A540-971A2DDCA5BF}" destId="{3A5216C0-3C6B-4824-8A93-A8D0C0A86C57}" srcOrd="8" destOrd="0" presId="urn:microsoft.com/office/officeart/2005/8/layout/chevron1"/>
    <dgm:cxn modelId="{1DA177BE-AC5B-4ED9-86AE-6A7747BC2E4B}" type="presParOf" srcId="{B5FDDBFF-7700-47FF-A540-971A2DDCA5BF}" destId="{A4249055-8878-4477-BD93-1BADA22523F3}" srcOrd="9" destOrd="0" presId="urn:microsoft.com/office/officeart/2005/8/layout/chevron1"/>
    <dgm:cxn modelId="{1AC07DD0-CD93-4BA5-A98D-C19DF28D7B11}" type="presParOf" srcId="{B5FDDBFF-7700-47FF-A540-971A2DDCA5BF}" destId="{C2CDDB23-0612-4527-9E01-3C45BFF3DDCA}" srcOrd="10"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9C2A9CF-3E05-4971-9E0D-CA50A500ED84}" type="doc">
      <dgm:prSet loTypeId="urn:microsoft.com/office/officeart/2005/8/layout/chevron1" loCatId="process" qsTypeId="urn:microsoft.com/office/officeart/2005/8/quickstyle/simple3" qsCatId="simple" csTypeId="urn:microsoft.com/office/officeart/2005/8/colors/accent1_2" csCatId="accent1" phldr="1"/>
      <dgm:spPr/>
    </dgm:pt>
    <dgm:pt modelId="{2A754A6B-4E5C-4E22-95F1-4161D09D8A36}">
      <dgm:prSet phldrT="[Text]"/>
      <dgm:spPr/>
      <dgm:t>
        <a:bodyPr/>
        <a:lstStyle/>
        <a:p>
          <a:r>
            <a:rPr lang="en-ZA" dirty="0"/>
            <a:t>Open </a:t>
          </a:r>
        </a:p>
      </dgm:t>
    </dgm:pt>
    <dgm:pt modelId="{05B4B864-DFB0-459D-82A6-52E59E24FDA9}" type="parTrans" cxnId="{C3D5879F-1C1C-4A56-824A-A90039697F48}">
      <dgm:prSet/>
      <dgm:spPr/>
      <dgm:t>
        <a:bodyPr/>
        <a:lstStyle/>
        <a:p>
          <a:endParaRPr lang="en-ZA"/>
        </a:p>
      </dgm:t>
    </dgm:pt>
    <dgm:pt modelId="{EAFC1B6F-C2A3-4749-98D3-42FB3D45EB8E}" type="sibTrans" cxnId="{C3D5879F-1C1C-4A56-824A-A90039697F48}">
      <dgm:prSet/>
      <dgm:spPr/>
      <dgm:t>
        <a:bodyPr/>
        <a:lstStyle/>
        <a:p>
          <a:endParaRPr lang="en-ZA"/>
        </a:p>
      </dgm:t>
    </dgm:pt>
    <dgm:pt modelId="{C30712FE-8B99-4CA1-8703-374A5EF1F82D}">
      <dgm:prSet phldrT="[Text]"/>
      <dgm:spPr/>
      <dgm:t>
        <a:bodyPr/>
        <a:lstStyle/>
        <a:p>
          <a:r>
            <a:rPr lang="en-ZA" dirty="0"/>
            <a:t>Laparoscopic 1992</a:t>
          </a:r>
        </a:p>
      </dgm:t>
    </dgm:pt>
    <dgm:pt modelId="{E04F99FF-B97A-4E4D-8BE8-1223B0B7BCD7}" type="parTrans" cxnId="{E3E72410-5029-408F-8AD5-297F9A0FE94A}">
      <dgm:prSet/>
      <dgm:spPr/>
      <dgm:t>
        <a:bodyPr/>
        <a:lstStyle/>
        <a:p>
          <a:endParaRPr lang="en-ZA"/>
        </a:p>
      </dgm:t>
    </dgm:pt>
    <dgm:pt modelId="{23CB7F8E-9C6B-441E-B87B-0C8BF7609078}" type="sibTrans" cxnId="{E3E72410-5029-408F-8AD5-297F9A0FE94A}">
      <dgm:prSet/>
      <dgm:spPr/>
      <dgm:t>
        <a:bodyPr/>
        <a:lstStyle/>
        <a:p>
          <a:endParaRPr lang="en-ZA"/>
        </a:p>
      </dgm:t>
    </dgm:pt>
    <dgm:pt modelId="{803804CC-2EB1-4FDB-95C0-DC85E0EBFDC3}">
      <dgm:prSet phldrT="[Text]"/>
      <dgm:spPr/>
      <dgm:t>
        <a:bodyPr/>
        <a:lstStyle/>
        <a:p>
          <a:r>
            <a:rPr lang="en-ZA" dirty="0"/>
            <a:t>Robotic </a:t>
          </a:r>
        </a:p>
      </dgm:t>
    </dgm:pt>
    <dgm:pt modelId="{2BEB3ACD-C3BE-4809-A372-AC3A59ED6088}" type="parTrans" cxnId="{5534085A-92CF-467E-B3A4-8174B9531B4C}">
      <dgm:prSet/>
      <dgm:spPr/>
      <dgm:t>
        <a:bodyPr/>
        <a:lstStyle/>
        <a:p>
          <a:endParaRPr lang="en-ZA"/>
        </a:p>
      </dgm:t>
    </dgm:pt>
    <dgm:pt modelId="{41D410FC-1CD4-4992-9509-7EFD7B6EE96A}" type="sibTrans" cxnId="{5534085A-92CF-467E-B3A4-8174B9531B4C}">
      <dgm:prSet/>
      <dgm:spPr/>
      <dgm:t>
        <a:bodyPr/>
        <a:lstStyle/>
        <a:p>
          <a:endParaRPr lang="en-ZA"/>
        </a:p>
      </dgm:t>
    </dgm:pt>
    <dgm:pt modelId="{92704779-DC08-4454-A50D-15AECEC6474E}" type="pres">
      <dgm:prSet presAssocID="{79C2A9CF-3E05-4971-9E0D-CA50A500ED84}" presName="Name0" presStyleCnt="0">
        <dgm:presLayoutVars>
          <dgm:dir/>
          <dgm:animLvl val="lvl"/>
          <dgm:resizeHandles val="exact"/>
        </dgm:presLayoutVars>
      </dgm:prSet>
      <dgm:spPr/>
    </dgm:pt>
    <dgm:pt modelId="{B5049EEA-B930-4980-B2C4-3FC0883FD04D}" type="pres">
      <dgm:prSet presAssocID="{2A754A6B-4E5C-4E22-95F1-4161D09D8A36}" presName="parTxOnly" presStyleLbl="node1" presStyleIdx="0" presStyleCnt="3">
        <dgm:presLayoutVars>
          <dgm:chMax val="0"/>
          <dgm:chPref val="0"/>
          <dgm:bulletEnabled val="1"/>
        </dgm:presLayoutVars>
      </dgm:prSet>
      <dgm:spPr/>
    </dgm:pt>
    <dgm:pt modelId="{B01356AE-436D-4DFF-B324-51CD96C661F4}" type="pres">
      <dgm:prSet presAssocID="{EAFC1B6F-C2A3-4749-98D3-42FB3D45EB8E}" presName="parTxOnlySpace" presStyleCnt="0"/>
      <dgm:spPr/>
    </dgm:pt>
    <dgm:pt modelId="{0D62ED69-22F1-4C94-A403-9BC04A90BD76}" type="pres">
      <dgm:prSet presAssocID="{C30712FE-8B99-4CA1-8703-374A5EF1F82D}" presName="parTxOnly" presStyleLbl="node1" presStyleIdx="1" presStyleCnt="3">
        <dgm:presLayoutVars>
          <dgm:chMax val="0"/>
          <dgm:chPref val="0"/>
          <dgm:bulletEnabled val="1"/>
        </dgm:presLayoutVars>
      </dgm:prSet>
      <dgm:spPr/>
    </dgm:pt>
    <dgm:pt modelId="{F7058AA9-A4AF-4246-86AD-BCF785ABA49D}" type="pres">
      <dgm:prSet presAssocID="{23CB7F8E-9C6B-441E-B87B-0C8BF7609078}" presName="parTxOnlySpace" presStyleCnt="0"/>
      <dgm:spPr/>
    </dgm:pt>
    <dgm:pt modelId="{00A388A3-45AB-4DC6-AD90-9403704F7395}" type="pres">
      <dgm:prSet presAssocID="{803804CC-2EB1-4FDB-95C0-DC85E0EBFDC3}" presName="parTxOnly" presStyleLbl="node1" presStyleIdx="2" presStyleCnt="3">
        <dgm:presLayoutVars>
          <dgm:chMax val="0"/>
          <dgm:chPref val="0"/>
          <dgm:bulletEnabled val="1"/>
        </dgm:presLayoutVars>
      </dgm:prSet>
      <dgm:spPr/>
    </dgm:pt>
  </dgm:ptLst>
  <dgm:cxnLst>
    <dgm:cxn modelId="{5F18AD0D-8EAB-4D11-A225-BC9879F9CAA7}" type="presOf" srcId="{803804CC-2EB1-4FDB-95C0-DC85E0EBFDC3}" destId="{00A388A3-45AB-4DC6-AD90-9403704F7395}" srcOrd="0" destOrd="0" presId="urn:microsoft.com/office/officeart/2005/8/layout/chevron1"/>
    <dgm:cxn modelId="{E3E72410-5029-408F-8AD5-297F9A0FE94A}" srcId="{79C2A9CF-3E05-4971-9E0D-CA50A500ED84}" destId="{C30712FE-8B99-4CA1-8703-374A5EF1F82D}" srcOrd="1" destOrd="0" parTransId="{E04F99FF-B97A-4E4D-8BE8-1223B0B7BCD7}" sibTransId="{23CB7F8E-9C6B-441E-B87B-0C8BF7609078}"/>
    <dgm:cxn modelId="{552A8672-8106-464E-92EE-3A6AD6E32DC4}" type="presOf" srcId="{2A754A6B-4E5C-4E22-95F1-4161D09D8A36}" destId="{B5049EEA-B930-4980-B2C4-3FC0883FD04D}" srcOrd="0" destOrd="0" presId="urn:microsoft.com/office/officeart/2005/8/layout/chevron1"/>
    <dgm:cxn modelId="{5534085A-92CF-467E-B3A4-8174B9531B4C}" srcId="{79C2A9CF-3E05-4971-9E0D-CA50A500ED84}" destId="{803804CC-2EB1-4FDB-95C0-DC85E0EBFDC3}" srcOrd="2" destOrd="0" parTransId="{2BEB3ACD-C3BE-4809-A372-AC3A59ED6088}" sibTransId="{41D410FC-1CD4-4992-9509-7EFD7B6EE96A}"/>
    <dgm:cxn modelId="{C3D5879F-1C1C-4A56-824A-A90039697F48}" srcId="{79C2A9CF-3E05-4971-9E0D-CA50A500ED84}" destId="{2A754A6B-4E5C-4E22-95F1-4161D09D8A36}" srcOrd="0" destOrd="0" parTransId="{05B4B864-DFB0-459D-82A6-52E59E24FDA9}" sibTransId="{EAFC1B6F-C2A3-4749-98D3-42FB3D45EB8E}"/>
    <dgm:cxn modelId="{FDE60DAB-E729-42F8-AE20-44D7C46C7AA4}" type="presOf" srcId="{79C2A9CF-3E05-4971-9E0D-CA50A500ED84}" destId="{92704779-DC08-4454-A50D-15AECEC6474E}" srcOrd="0" destOrd="0" presId="urn:microsoft.com/office/officeart/2005/8/layout/chevron1"/>
    <dgm:cxn modelId="{235128D6-16FD-4348-9D80-1AE60F820190}" type="presOf" srcId="{C30712FE-8B99-4CA1-8703-374A5EF1F82D}" destId="{0D62ED69-22F1-4C94-A403-9BC04A90BD76}" srcOrd="0" destOrd="0" presId="urn:microsoft.com/office/officeart/2005/8/layout/chevron1"/>
    <dgm:cxn modelId="{3927DF4A-F5EC-4EE3-B891-75DF3A9A1D2A}" type="presParOf" srcId="{92704779-DC08-4454-A50D-15AECEC6474E}" destId="{B5049EEA-B930-4980-B2C4-3FC0883FD04D}" srcOrd="0" destOrd="0" presId="urn:microsoft.com/office/officeart/2005/8/layout/chevron1"/>
    <dgm:cxn modelId="{6A39ED5A-EB8B-4FCB-B5FD-3CBC6205C602}" type="presParOf" srcId="{92704779-DC08-4454-A50D-15AECEC6474E}" destId="{B01356AE-436D-4DFF-B324-51CD96C661F4}" srcOrd="1" destOrd="0" presId="urn:microsoft.com/office/officeart/2005/8/layout/chevron1"/>
    <dgm:cxn modelId="{CC8E0AB0-2446-479D-BCA7-19CB8F4AE95E}" type="presParOf" srcId="{92704779-DC08-4454-A50D-15AECEC6474E}" destId="{0D62ED69-22F1-4C94-A403-9BC04A90BD76}" srcOrd="2" destOrd="0" presId="urn:microsoft.com/office/officeart/2005/8/layout/chevron1"/>
    <dgm:cxn modelId="{090F4705-1F81-45A1-A392-F5353B7E6BD6}" type="presParOf" srcId="{92704779-DC08-4454-A50D-15AECEC6474E}" destId="{F7058AA9-A4AF-4246-86AD-BCF785ABA49D}" srcOrd="3" destOrd="0" presId="urn:microsoft.com/office/officeart/2005/8/layout/chevron1"/>
    <dgm:cxn modelId="{0BBD9988-02AA-4F79-9693-7D7F4E7C9079}" type="presParOf" srcId="{92704779-DC08-4454-A50D-15AECEC6474E}" destId="{00A388A3-45AB-4DC6-AD90-9403704F7395}" srcOrd="4" destOrd="0" presId="urn:microsoft.com/office/officeart/2005/8/layout/chevron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E4B770-A0EF-43F1-9842-DC848301B7F0}">
      <dsp:nvSpPr>
        <dsp:cNvPr id="0" name=""/>
        <dsp:cNvSpPr/>
      </dsp:nvSpPr>
      <dsp:spPr>
        <a:xfrm>
          <a:off x="847540" y="675857"/>
          <a:ext cx="4953000" cy="2663554"/>
        </a:xfrm>
        <a:prstGeom prst="round2DiagRect">
          <a:avLst>
            <a:gd name="adj1" fmla="val 0"/>
            <a:gd name="adj2"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D48602-343E-430B-B67C-EA3FD01177B2}">
      <dsp:nvSpPr>
        <dsp:cNvPr id="0" name=""/>
        <dsp:cNvSpPr/>
      </dsp:nvSpPr>
      <dsp:spPr>
        <a:xfrm>
          <a:off x="3302000" y="1327550"/>
          <a:ext cx="660" cy="2098557"/>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EF6747-5C36-4304-A328-CD30832BEF0A}">
      <dsp:nvSpPr>
        <dsp:cNvPr id="0" name=""/>
        <dsp:cNvSpPr/>
      </dsp:nvSpPr>
      <dsp:spPr>
        <a:xfrm>
          <a:off x="990600" y="1246836"/>
          <a:ext cx="2146300" cy="225998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ZA" sz="4700" kern="1200" dirty="0"/>
            <a:t>Elderly female </a:t>
          </a:r>
        </a:p>
      </dsp:txBody>
      <dsp:txXfrm>
        <a:off x="990600" y="1246836"/>
        <a:ext cx="2146300" cy="2259985"/>
      </dsp:txXfrm>
    </dsp:sp>
    <dsp:sp modelId="{FD89AF48-E901-47D4-B869-5575B55EB908}">
      <dsp:nvSpPr>
        <dsp:cNvPr id="0" name=""/>
        <dsp:cNvSpPr/>
      </dsp:nvSpPr>
      <dsp:spPr>
        <a:xfrm>
          <a:off x="3467100" y="1246836"/>
          <a:ext cx="2146300" cy="225998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ZA" sz="4700" kern="1200" dirty="0"/>
            <a:t>Young male </a:t>
          </a:r>
        </a:p>
      </dsp:txBody>
      <dsp:txXfrm>
        <a:off x="3467100" y="1246836"/>
        <a:ext cx="2146300" cy="2259985"/>
      </dsp:txXfrm>
    </dsp:sp>
    <dsp:sp modelId="{A96CCF27-ADBD-411D-8B7D-48FEC9D99623}">
      <dsp:nvSpPr>
        <dsp:cNvPr id="0" name=""/>
        <dsp:cNvSpPr/>
      </dsp:nvSpPr>
      <dsp:spPr>
        <a:xfrm rot="16200000">
          <a:off x="-1040097" y="1399083"/>
          <a:ext cx="2905695" cy="825500"/>
        </a:xfrm>
        <a:prstGeom prst="rightArrow">
          <a:avLst>
            <a:gd name="adj1" fmla="val 49830"/>
            <a:gd name="adj2" fmla="val 6066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r" defTabSz="755650">
            <a:lnSpc>
              <a:spcPct val="90000"/>
            </a:lnSpc>
            <a:spcBef>
              <a:spcPct val="0"/>
            </a:spcBef>
            <a:spcAft>
              <a:spcPct val="35000"/>
            </a:spcAft>
            <a:buNone/>
          </a:pPr>
          <a:r>
            <a:rPr lang="en-ZA" sz="1700" kern="1200" dirty="0"/>
            <a:t>Peri-operative risk </a:t>
          </a:r>
        </a:p>
      </dsp:txBody>
      <dsp:txXfrm>
        <a:off x="-915336" y="1730922"/>
        <a:ext cx="2656172" cy="411346"/>
      </dsp:txXfrm>
    </dsp:sp>
    <dsp:sp modelId="{596C131C-F5D5-446A-9428-0D4D8B5E1523}">
      <dsp:nvSpPr>
        <dsp:cNvPr id="0" name=""/>
        <dsp:cNvSpPr/>
      </dsp:nvSpPr>
      <dsp:spPr>
        <a:xfrm rot="16200000">
          <a:off x="4738402" y="1343697"/>
          <a:ext cx="2905695" cy="825500"/>
        </a:xfrm>
        <a:prstGeom prst="rightArrow">
          <a:avLst>
            <a:gd name="adj1" fmla="val 49830"/>
            <a:gd name="adj2" fmla="val 6066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r" defTabSz="755650">
            <a:lnSpc>
              <a:spcPct val="90000"/>
            </a:lnSpc>
            <a:spcBef>
              <a:spcPct val="0"/>
            </a:spcBef>
            <a:spcAft>
              <a:spcPct val="35000"/>
            </a:spcAft>
            <a:buNone/>
          </a:pPr>
          <a:r>
            <a:rPr lang="en-ZA" sz="1700" kern="1200" dirty="0"/>
            <a:t>Erectile dysfunction </a:t>
          </a:r>
        </a:p>
      </dsp:txBody>
      <dsp:txXfrm>
        <a:off x="4863164" y="1675536"/>
        <a:ext cx="2656172" cy="4113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F17ADB-B44D-46D5-A388-00AF90C073E3}">
      <dsp:nvSpPr>
        <dsp:cNvPr id="0" name=""/>
        <dsp:cNvSpPr/>
      </dsp:nvSpPr>
      <dsp:spPr>
        <a:xfrm>
          <a:off x="2552" y="285359"/>
          <a:ext cx="3110227" cy="1244090"/>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ZA" sz="3200" kern="1200" dirty="0"/>
            <a:t>Thiersch 1891</a:t>
          </a:r>
        </a:p>
      </dsp:txBody>
      <dsp:txXfrm>
        <a:off x="624597" y="285359"/>
        <a:ext cx="1866137" cy="1244090"/>
      </dsp:txXfrm>
    </dsp:sp>
    <dsp:sp modelId="{632AFEBD-54CC-4587-8C50-D5F38BFADCF8}">
      <dsp:nvSpPr>
        <dsp:cNvPr id="0" name=""/>
        <dsp:cNvSpPr/>
      </dsp:nvSpPr>
      <dsp:spPr>
        <a:xfrm>
          <a:off x="2801757" y="285359"/>
          <a:ext cx="3110227" cy="1244090"/>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ZA" sz="3200" kern="1200" dirty="0"/>
            <a:t>Delorme 1900</a:t>
          </a:r>
        </a:p>
      </dsp:txBody>
      <dsp:txXfrm>
        <a:off x="3423802" y="285359"/>
        <a:ext cx="1866137" cy="1244090"/>
      </dsp:txXfrm>
    </dsp:sp>
    <dsp:sp modelId="{48D0DBAA-4D6F-439C-8AC5-3F553F3FDD12}">
      <dsp:nvSpPr>
        <dsp:cNvPr id="0" name=""/>
        <dsp:cNvSpPr/>
      </dsp:nvSpPr>
      <dsp:spPr>
        <a:xfrm>
          <a:off x="5600961" y="285359"/>
          <a:ext cx="3110227" cy="1244090"/>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ZA" sz="3200" kern="1200" dirty="0" err="1"/>
            <a:t>Altemeier</a:t>
          </a:r>
          <a:r>
            <a:rPr lang="en-ZA" sz="3200" kern="1200" dirty="0"/>
            <a:t> </a:t>
          </a:r>
        </a:p>
      </dsp:txBody>
      <dsp:txXfrm>
        <a:off x="6223006" y="285359"/>
        <a:ext cx="1866137" cy="12440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525773-23D8-46A0-8AE6-58C93AB82F90}">
      <dsp:nvSpPr>
        <dsp:cNvPr id="0" name=""/>
        <dsp:cNvSpPr/>
      </dsp:nvSpPr>
      <dsp:spPr>
        <a:xfrm>
          <a:off x="4420" y="1292302"/>
          <a:ext cx="1644460" cy="657784"/>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ZA" sz="1200" kern="1200" dirty="0"/>
            <a:t>Rectal mobilization</a:t>
          </a:r>
        </a:p>
      </dsp:txBody>
      <dsp:txXfrm>
        <a:off x="333312" y="1292302"/>
        <a:ext cx="986676" cy="657784"/>
      </dsp:txXfrm>
    </dsp:sp>
    <dsp:sp modelId="{A9F1A558-16B9-46D1-A5F2-30D39CD71526}">
      <dsp:nvSpPr>
        <dsp:cNvPr id="0" name=""/>
        <dsp:cNvSpPr/>
      </dsp:nvSpPr>
      <dsp:spPr>
        <a:xfrm>
          <a:off x="1484435" y="1292302"/>
          <a:ext cx="1644460" cy="657784"/>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ZA" sz="1200" kern="1200" dirty="0"/>
            <a:t>Suture rectopexy 1959</a:t>
          </a:r>
        </a:p>
      </dsp:txBody>
      <dsp:txXfrm>
        <a:off x="1813327" y="1292302"/>
        <a:ext cx="986676" cy="657784"/>
      </dsp:txXfrm>
    </dsp:sp>
    <dsp:sp modelId="{3EA85267-BDBB-4718-BE9C-F826D3F64CDA}">
      <dsp:nvSpPr>
        <dsp:cNvPr id="0" name=""/>
        <dsp:cNvSpPr/>
      </dsp:nvSpPr>
      <dsp:spPr>
        <a:xfrm>
          <a:off x="2964450" y="1292302"/>
          <a:ext cx="1644460" cy="657784"/>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ZA" sz="1200" kern="1200" dirty="0"/>
            <a:t>Mesh procedures</a:t>
          </a:r>
        </a:p>
      </dsp:txBody>
      <dsp:txXfrm>
        <a:off x="3293342" y="1292302"/>
        <a:ext cx="986676" cy="657784"/>
      </dsp:txXfrm>
    </dsp:sp>
    <dsp:sp modelId="{D35F40D5-90BF-434C-8B73-EC21C43A42EF}">
      <dsp:nvSpPr>
        <dsp:cNvPr id="0" name=""/>
        <dsp:cNvSpPr/>
      </dsp:nvSpPr>
      <dsp:spPr>
        <a:xfrm>
          <a:off x="4444464" y="1292302"/>
          <a:ext cx="1644460" cy="657784"/>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ZA" sz="1200" kern="1200" dirty="0"/>
            <a:t>Ripstein</a:t>
          </a:r>
        </a:p>
      </dsp:txBody>
      <dsp:txXfrm>
        <a:off x="4773356" y="1292302"/>
        <a:ext cx="986676" cy="657784"/>
      </dsp:txXfrm>
    </dsp:sp>
    <dsp:sp modelId="{3A5216C0-3C6B-4824-8A93-A8D0C0A86C57}">
      <dsp:nvSpPr>
        <dsp:cNvPr id="0" name=""/>
        <dsp:cNvSpPr/>
      </dsp:nvSpPr>
      <dsp:spPr>
        <a:xfrm>
          <a:off x="5924479" y="1292302"/>
          <a:ext cx="1644460" cy="657784"/>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ZA" sz="1200" kern="1200" dirty="0"/>
            <a:t>Resection Frykman Goldberg </a:t>
          </a:r>
        </a:p>
      </dsp:txBody>
      <dsp:txXfrm>
        <a:off x="6253371" y="1292302"/>
        <a:ext cx="986676" cy="657784"/>
      </dsp:txXfrm>
    </dsp:sp>
    <dsp:sp modelId="{C2CDDB23-0612-4527-9E01-3C45BFF3DDCA}">
      <dsp:nvSpPr>
        <dsp:cNvPr id="0" name=""/>
        <dsp:cNvSpPr/>
      </dsp:nvSpPr>
      <dsp:spPr>
        <a:xfrm>
          <a:off x="7404494" y="1292302"/>
          <a:ext cx="1644460" cy="657784"/>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ZA" sz="1200" kern="1200" dirty="0"/>
            <a:t>Ventral mesh rectopexy 2004</a:t>
          </a:r>
        </a:p>
      </dsp:txBody>
      <dsp:txXfrm>
        <a:off x="7733386" y="1292302"/>
        <a:ext cx="986676" cy="6577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049EEA-B930-4980-B2C4-3FC0883FD04D}">
      <dsp:nvSpPr>
        <dsp:cNvPr id="0" name=""/>
        <dsp:cNvSpPr/>
      </dsp:nvSpPr>
      <dsp:spPr>
        <a:xfrm>
          <a:off x="2730" y="0"/>
          <a:ext cx="3327004" cy="795907"/>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ZA" sz="2400" kern="1200" dirty="0"/>
            <a:t>Open </a:t>
          </a:r>
        </a:p>
      </dsp:txBody>
      <dsp:txXfrm>
        <a:off x="400684" y="0"/>
        <a:ext cx="2531097" cy="795907"/>
      </dsp:txXfrm>
    </dsp:sp>
    <dsp:sp modelId="{0D62ED69-22F1-4C94-A403-9BC04A90BD76}">
      <dsp:nvSpPr>
        <dsp:cNvPr id="0" name=""/>
        <dsp:cNvSpPr/>
      </dsp:nvSpPr>
      <dsp:spPr>
        <a:xfrm>
          <a:off x="2997035" y="0"/>
          <a:ext cx="3327004" cy="795907"/>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ZA" sz="2400" kern="1200" dirty="0"/>
            <a:t>Laparoscopic 1992</a:t>
          </a:r>
        </a:p>
      </dsp:txBody>
      <dsp:txXfrm>
        <a:off x="3394989" y="0"/>
        <a:ext cx="2531097" cy="795907"/>
      </dsp:txXfrm>
    </dsp:sp>
    <dsp:sp modelId="{00A388A3-45AB-4DC6-AD90-9403704F7395}">
      <dsp:nvSpPr>
        <dsp:cNvPr id="0" name=""/>
        <dsp:cNvSpPr/>
      </dsp:nvSpPr>
      <dsp:spPr>
        <a:xfrm>
          <a:off x="5991339" y="0"/>
          <a:ext cx="3327004" cy="795907"/>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ZA" sz="2400" kern="1200" dirty="0"/>
            <a:t>Robotic </a:t>
          </a:r>
        </a:p>
      </dsp:txBody>
      <dsp:txXfrm>
        <a:off x="6389293" y="0"/>
        <a:ext cx="2531097" cy="795907"/>
      </dsp:txXfrm>
    </dsp:sp>
  </dsp:spTree>
</dsp:drawing>
</file>

<file path=ppt/diagrams/layout1.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2426ABF-A8C0-D94B-8DA4-89B3D95177FD}"/>
              </a:ext>
            </a:extLst>
          </p:cNvPr>
          <p:cNvSpPr>
            <a:spLocks noGrp="1"/>
          </p:cNvSpPr>
          <p:nvPr>
            <p:ph type="hdr" sz="quarter"/>
          </p:nvPr>
        </p:nvSpPr>
        <p:spPr>
          <a:xfrm>
            <a:off x="0" y="0"/>
            <a:ext cx="2971800" cy="498579"/>
          </a:xfrm>
          <a:prstGeom prst="rect">
            <a:avLst/>
          </a:prstGeom>
        </p:spPr>
        <p:txBody>
          <a:bodyPr vert="horz" lIns="40325" tIns="20163" rIns="40325" bIns="20163" rtlCol="0"/>
          <a:lstStyle>
            <a:lvl1pPr algn="l">
              <a:defRPr sz="500"/>
            </a:lvl1pPr>
          </a:lstStyle>
          <a:p>
            <a:endParaRPr lang="en-US" dirty="0"/>
          </a:p>
        </p:txBody>
      </p:sp>
      <p:sp>
        <p:nvSpPr>
          <p:cNvPr id="3" name="Date Placeholder 2">
            <a:extLst>
              <a:ext uri="{FF2B5EF4-FFF2-40B4-BE49-F238E27FC236}">
                <a16:creationId xmlns:a16="http://schemas.microsoft.com/office/drawing/2014/main" id="{F73E1C36-C21F-0B70-27E7-5B59DAE27561}"/>
              </a:ext>
            </a:extLst>
          </p:cNvPr>
          <p:cNvSpPr>
            <a:spLocks noGrp="1"/>
          </p:cNvSpPr>
          <p:nvPr>
            <p:ph type="dt" sz="quarter" idx="1"/>
          </p:nvPr>
        </p:nvSpPr>
        <p:spPr>
          <a:xfrm>
            <a:off x="3884613" y="0"/>
            <a:ext cx="2971800" cy="498579"/>
          </a:xfrm>
          <a:prstGeom prst="rect">
            <a:avLst/>
          </a:prstGeom>
        </p:spPr>
        <p:txBody>
          <a:bodyPr vert="horz" lIns="40325" tIns="20163" rIns="40325" bIns="20163" rtlCol="0"/>
          <a:lstStyle>
            <a:lvl1pPr algn="r">
              <a:defRPr sz="500"/>
            </a:lvl1pPr>
          </a:lstStyle>
          <a:p>
            <a:fld id="{AA970FB6-164E-0840-A35B-09E9F3D45F76}" type="datetimeyyyy">
              <a:rPr lang="en-US" smtClean="0"/>
              <a:t>2024</a:t>
            </a:fld>
            <a:endParaRPr lang="en-US" dirty="0"/>
          </a:p>
        </p:txBody>
      </p:sp>
      <p:sp>
        <p:nvSpPr>
          <p:cNvPr id="4" name="Footer Placeholder 3">
            <a:extLst>
              <a:ext uri="{FF2B5EF4-FFF2-40B4-BE49-F238E27FC236}">
                <a16:creationId xmlns:a16="http://schemas.microsoft.com/office/drawing/2014/main" id="{E5942066-244B-8673-5E9A-26E4265AD0B2}"/>
              </a:ext>
            </a:extLst>
          </p:cNvPr>
          <p:cNvSpPr>
            <a:spLocks noGrp="1"/>
          </p:cNvSpPr>
          <p:nvPr>
            <p:ph type="ftr" sz="quarter" idx="2"/>
          </p:nvPr>
        </p:nvSpPr>
        <p:spPr>
          <a:xfrm>
            <a:off x="0" y="9447109"/>
            <a:ext cx="2971800" cy="498579"/>
          </a:xfrm>
          <a:prstGeom prst="rect">
            <a:avLst/>
          </a:prstGeom>
        </p:spPr>
        <p:txBody>
          <a:bodyPr vert="horz" lIns="40325" tIns="20163" rIns="40325" bIns="20163" rtlCol="0" anchor="b"/>
          <a:lstStyle>
            <a:lvl1pPr algn="l">
              <a:defRPr sz="500"/>
            </a:lvl1pPr>
          </a:lstStyle>
          <a:p>
            <a:endParaRPr lang="en-US" dirty="0"/>
          </a:p>
        </p:txBody>
      </p:sp>
      <p:sp>
        <p:nvSpPr>
          <p:cNvPr id="5" name="Slide Number Placeholder 4">
            <a:extLst>
              <a:ext uri="{FF2B5EF4-FFF2-40B4-BE49-F238E27FC236}">
                <a16:creationId xmlns:a16="http://schemas.microsoft.com/office/drawing/2014/main" id="{2530EE97-1F54-6631-A4BB-FD938296488E}"/>
              </a:ext>
            </a:extLst>
          </p:cNvPr>
          <p:cNvSpPr>
            <a:spLocks noGrp="1"/>
          </p:cNvSpPr>
          <p:nvPr>
            <p:ph type="sldNum" sz="quarter" idx="3"/>
          </p:nvPr>
        </p:nvSpPr>
        <p:spPr>
          <a:xfrm>
            <a:off x="3884613" y="9447109"/>
            <a:ext cx="2971800" cy="498579"/>
          </a:xfrm>
          <a:prstGeom prst="rect">
            <a:avLst/>
          </a:prstGeom>
        </p:spPr>
        <p:txBody>
          <a:bodyPr vert="horz" lIns="40325" tIns="20163" rIns="40325" bIns="20163" rtlCol="0" anchor="b"/>
          <a:lstStyle>
            <a:lvl1pPr algn="r">
              <a:defRPr sz="500"/>
            </a:lvl1pPr>
          </a:lstStyle>
          <a:p>
            <a:fld id="{420BD0AB-C59E-4A46-83D3-F07787446BA0}" type="slidenum">
              <a:rPr lang="en-US" smtClean="0"/>
              <a:t>‹#›</a:t>
            </a:fld>
            <a:endParaRPr lang="en-US" dirty="0"/>
          </a:p>
        </p:txBody>
      </p:sp>
    </p:spTree>
    <p:extLst>
      <p:ext uri="{BB962C8B-B14F-4D97-AF65-F5344CB8AC3E}">
        <p14:creationId xmlns:p14="http://schemas.microsoft.com/office/powerpoint/2010/main" val="413378359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866786"/>
      </p:ext>
    </p:extLst>
  </p:cSld>
  <p:clrMap bg1="lt1" tx1="dk1" bg2="lt2" tx2="dk2" accent1="accent1" accent2="accent2" accent3="accent3" accent4="accent4" accent5="accent5" accent6="accent6" hlink="hlink" folHlink="folHlink"/>
  <p:hf hdr="0" ftr="0"/>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link.springer.com/article/10.1007/s10151-022-02663-4#ref-CR2"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1243013"/>
            <a:ext cx="4851400" cy="3357562"/>
          </a:xfrm>
          <a:prstGeom prst="rect">
            <a:avLst/>
          </a:prstGeom>
          <a:noFill/>
          <a:ln w="12700">
            <a:solidFill>
              <a:prstClr val="black"/>
            </a:solidFill>
          </a:ln>
        </p:spPr>
      </p:sp>
      <p:sp>
        <p:nvSpPr>
          <p:cNvPr id="3" name="Notes Placeholder 2"/>
          <p:cNvSpPr>
            <a:spLocks noGrp="1"/>
          </p:cNvSpPr>
          <p:nvPr>
            <p:ph type="body" idx="1"/>
          </p:nvPr>
        </p:nvSpPr>
        <p:spPr>
          <a:xfrm>
            <a:off x="685800" y="4786364"/>
            <a:ext cx="5486400" cy="3916115"/>
          </a:xfrm>
          <a:prstGeom prst="rect">
            <a:avLst/>
          </a:prstGeom>
        </p:spPr>
        <p:txBody>
          <a:bodyPr lIns="40325" tIns="20163" rIns="40325" bIns="20163"/>
          <a:lstStyle/>
          <a:p>
            <a:endParaRPr lang="en-ZA"/>
          </a:p>
        </p:txBody>
      </p:sp>
    </p:spTree>
    <p:extLst>
      <p:ext uri="{BB962C8B-B14F-4D97-AF65-F5344CB8AC3E}">
        <p14:creationId xmlns:p14="http://schemas.microsoft.com/office/powerpoint/2010/main" val="2808224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1243013"/>
            <a:ext cx="4851400" cy="3357562"/>
          </a:xfrm>
          <a:prstGeom prst="rect">
            <a:avLst/>
          </a:prstGeom>
          <a:noFill/>
          <a:ln w="12700">
            <a:solidFill>
              <a:prstClr val="black"/>
            </a:solidFill>
          </a:ln>
        </p:spPr>
      </p:sp>
      <p:sp>
        <p:nvSpPr>
          <p:cNvPr id="3" name="Notes Placeholder 2"/>
          <p:cNvSpPr>
            <a:spLocks noGrp="1"/>
          </p:cNvSpPr>
          <p:nvPr>
            <p:ph type="body" idx="1"/>
          </p:nvPr>
        </p:nvSpPr>
        <p:spPr>
          <a:xfrm>
            <a:off x="685800" y="4786364"/>
            <a:ext cx="5486400" cy="3916115"/>
          </a:xfrm>
          <a:prstGeom prst="rect">
            <a:avLst/>
          </a:prstGeom>
        </p:spPr>
        <p:txBody>
          <a:bodyPr lIns="40325" tIns="20163" rIns="40325" bIns="20163"/>
          <a:lstStyle/>
          <a:p>
            <a:r>
              <a:rPr lang="en-US" sz="700" dirty="0" err="1">
                <a:solidFill>
                  <a:srgbClr val="FF0000"/>
                </a:solidFill>
              </a:rPr>
              <a:t>Altemeier</a:t>
            </a:r>
            <a:r>
              <a:rPr lang="en-US" sz="700" dirty="0">
                <a:solidFill>
                  <a:srgbClr val="FF0000"/>
                </a:solidFill>
              </a:rPr>
              <a:t> perineal </a:t>
            </a:r>
            <a:r>
              <a:rPr lang="en-US" sz="700" dirty="0" err="1">
                <a:solidFill>
                  <a:srgbClr val="FF0000"/>
                </a:solidFill>
              </a:rPr>
              <a:t>rectosigmoidectomy</a:t>
            </a:r>
            <a:r>
              <a:rPr lang="en-US" sz="700" dirty="0">
                <a:solidFill>
                  <a:srgbClr val="FF0000"/>
                </a:solidFill>
              </a:rPr>
              <a:t> is the most frequently performed perineal procedure.</a:t>
            </a:r>
          </a:p>
          <a:p>
            <a:r>
              <a:rPr lang="en-US" sz="700" dirty="0">
                <a:solidFill>
                  <a:srgbClr val="FF0000"/>
                </a:solidFill>
              </a:rPr>
              <a:t>For rectal procidentia with a length of ≥3 to 4 cm.</a:t>
            </a:r>
          </a:p>
          <a:p>
            <a:r>
              <a:rPr lang="en-US" sz="700" dirty="0"/>
              <a:t>The principle components of this procedure include:</a:t>
            </a:r>
          </a:p>
          <a:p>
            <a:r>
              <a:rPr lang="en-US" sz="700" dirty="0"/>
              <a:t>●Redundant rectum is prolapsed through the anal canal </a:t>
            </a:r>
          </a:p>
          <a:p>
            <a:r>
              <a:rPr lang="en-US" sz="700" dirty="0"/>
              <a:t>●The dentate line is identified, and epinephrine-based solution is injected into the submucosa to aid in hemostasis.</a:t>
            </a:r>
          </a:p>
          <a:p>
            <a:r>
              <a:rPr lang="en-US" sz="700" dirty="0"/>
              <a:t>●A full-thickness circumferential incision is performed in the rectum</a:t>
            </a:r>
          </a:p>
          <a:p>
            <a:r>
              <a:rPr lang="en-US" sz="700" dirty="0"/>
              <a:t>●detaching  of the rectum from the mesorectum and surrounding ligamentous attachments until the peritoneal cavity is entered.</a:t>
            </a:r>
          </a:p>
          <a:p>
            <a:r>
              <a:rPr lang="en-US" sz="700" dirty="0"/>
              <a:t>●Bowel is transected at the level of the rectosigmoid junction or the sigmoid colon, where there will be no tension on the anastomosis.</a:t>
            </a:r>
          </a:p>
          <a:p>
            <a:r>
              <a:rPr lang="en-US" sz="700" dirty="0"/>
              <a:t>●A hand-sewn coloanal anastomosis- nonabsorbable sutures.</a:t>
            </a:r>
          </a:p>
          <a:p>
            <a:r>
              <a:rPr lang="en-US" sz="700" dirty="0"/>
              <a:t>●A </a:t>
            </a:r>
            <a:r>
              <a:rPr lang="en-US" sz="700" dirty="0" err="1"/>
              <a:t>levatorplasty</a:t>
            </a:r>
            <a:r>
              <a:rPr lang="en-US" sz="700" dirty="0"/>
              <a:t> (</a:t>
            </a:r>
            <a:r>
              <a:rPr lang="en-US" sz="700" dirty="0" err="1"/>
              <a:t>ie</a:t>
            </a:r>
            <a:r>
              <a:rPr lang="en-US" sz="700" dirty="0"/>
              <a:t>, suture approximation of the </a:t>
            </a:r>
            <a:r>
              <a:rPr lang="en-US" sz="700" dirty="0" err="1"/>
              <a:t>levator</a:t>
            </a:r>
            <a:r>
              <a:rPr lang="en-US" sz="700" dirty="0"/>
              <a:t> muscles) is performed anteriorly to lengthen the anal canal and provide additional support.</a:t>
            </a:r>
            <a:endParaRPr lang="en-ZA" sz="700" dirty="0"/>
          </a:p>
          <a:p>
            <a:endParaRPr lang="en-ZA" dirty="0"/>
          </a:p>
        </p:txBody>
      </p:sp>
    </p:spTree>
    <p:extLst>
      <p:ext uri="{BB962C8B-B14F-4D97-AF65-F5344CB8AC3E}">
        <p14:creationId xmlns:p14="http://schemas.microsoft.com/office/powerpoint/2010/main" val="2933534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1243013"/>
            <a:ext cx="4851400" cy="3357562"/>
          </a:xfrm>
          <a:prstGeom prst="rect">
            <a:avLst/>
          </a:prstGeom>
          <a:noFill/>
          <a:ln w="12700">
            <a:solidFill>
              <a:prstClr val="black"/>
            </a:solidFill>
          </a:ln>
        </p:spPr>
      </p:sp>
      <p:sp>
        <p:nvSpPr>
          <p:cNvPr id="3" name="Notes Placeholder 2"/>
          <p:cNvSpPr>
            <a:spLocks noGrp="1"/>
          </p:cNvSpPr>
          <p:nvPr>
            <p:ph type="body" idx="1"/>
          </p:nvPr>
        </p:nvSpPr>
        <p:spPr>
          <a:xfrm>
            <a:off x="685800" y="4786364"/>
            <a:ext cx="5486400" cy="3916115"/>
          </a:xfrm>
          <a:prstGeom prst="rect">
            <a:avLst/>
          </a:prstGeom>
        </p:spPr>
        <p:txBody>
          <a:bodyPr lIns="40325" tIns="20163" rIns="40325" bIns="20163"/>
          <a:lstStyle/>
          <a:p>
            <a:endParaRPr lang="en-ZA" dirty="0"/>
          </a:p>
        </p:txBody>
      </p:sp>
    </p:spTree>
    <p:extLst>
      <p:ext uri="{BB962C8B-B14F-4D97-AF65-F5344CB8AC3E}">
        <p14:creationId xmlns:p14="http://schemas.microsoft.com/office/powerpoint/2010/main" val="1907920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1243013"/>
            <a:ext cx="4851400" cy="3357562"/>
          </a:xfrm>
          <a:prstGeom prst="rect">
            <a:avLst/>
          </a:prstGeom>
          <a:noFill/>
          <a:ln w="12700">
            <a:solidFill>
              <a:prstClr val="black"/>
            </a:solidFill>
          </a:ln>
        </p:spPr>
      </p:sp>
      <p:sp>
        <p:nvSpPr>
          <p:cNvPr id="3" name="Notes Placeholder 2"/>
          <p:cNvSpPr>
            <a:spLocks noGrp="1"/>
          </p:cNvSpPr>
          <p:nvPr>
            <p:ph type="body" idx="1"/>
          </p:nvPr>
        </p:nvSpPr>
        <p:spPr>
          <a:xfrm>
            <a:off x="685800" y="4786364"/>
            <a:ext cx="5486400" cy="3916115"/>
          </a:xfrm>
          <a:prstGeom prst="rect">
            <a:avLst/>
          </a:prstGeom>
        </p:spPr>
        <p:txBody>
          <a:bodyPr lIns="40325" tIns="20163" rIns="40325" bIns="20163"/>
          <a:lstStyle/>
          <a:p>
            <a:r>
              <a:rPr lang="en-ZA" sz="700" dirty="0"/>
              <a:t>Left lateral peritoneum opened along distal sigmoid , id and preserve ureter, </a:t>
            </a:r>
            <a:r>
              <a:rPr lang="en-ZA" sz="700" dirty="0" err="1"/>
              <a:t>cont</a:t>
            </a:r>
            <a:r>
              <a:rPr lang="en-ZA" sz="700" dirty="0"/>
              <a:t> in this plane of dissection distally along left pararectal peritoneum and presacral space entered at the level of the sacral promontory. Continue dissection in presacral space as far distally as possible down to pelvic floor </a:t>
            </a:r>
          </a:p>
          <a:p>
            <a:r>
              <a:rPr lang="en-ZA" sz="700" dirty="0"/>
              <a:t>Score the right pararectal peritoneum after id ureter. Continue plane of dissection joining in presacral space of dissection on the left leading to full circumferential dissection in bloodless plane down to pelvic floor. </a:t>
            </a:r>
          </a:p>
          <a:p>
            <a:r>
              <a:rPr lang="en-ZA" sz="700" dirty="0"/>
              <a:t>Place sponge stick  in vagina to best identify </a:t>
            </a:r>
            <a:r>
              <a:rPr lang="en-ZA" sz="700" dirty="0" err="1"/>
              <a:t>rect</a:t>
            </a:r>
            <a:r>
              <a:rPr lang="en-ZA" sz="700" dirty="0"/>
              <a:t> vaginal septum </a:t>
            </a:r>
          </a:p>
          <a:p>
            <a:r>
              <a:rPr lang="en-ZA" sz="700" dirty="0"/>
              <a:t>Rectum dissected completely down to top of the anal canal confirmed by DRE </a:t>
            </a:r>
          </a:p>
          <a:p>
            <a:r>
              <a:rPr lang="en-ZA" sz="700" dirty="0"/>
              <a:t>Right pararectal tissue sutured to sacral promontory </a:t>
            </a:r>
          </a:p>
        </p:txBody>
      </p:sp>
    </p:spTree>
    <p:extLst>
      <p:ext uri="{BB962C8B-B14F-4D97-AF65-F5344CB8AC3E}">
        <p14:creationId xmlns:p14="http://schemas.microsoft.com/office/powerpoint/2010/main" val="2509103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1243013"/>
            <a:ext cx="4851400" cy="3357562"/>
          </a:xfrm>
          <a:prstGeom prst="rect">
            <a:avLst/>
          </a:prstGeom>
          <a:noFill/>
          <a:ln w="12700">
            <a:solidFill>
              <a:prstClr val="black"/>
            </a:solidFill>
          </a:ln>
        </p:spPr>
      </p:sp>
      <p:sp>
        <p:nvSpPr>
          <p:cNvPr id="3" name="Notes Placeholder 2"/>
          <p:cNvSpPr>
            <a:spLocks noGrp="1"/>
          </p:cNvSpPr>
          <p:nvPr>
            <p:ph type="body" idx="1"/>
          </p:nvPr>
        </p:nvSpPr>
        <p:spPr>
          <a:xfrm>
            <a:off x="685800" y="4786364"/>
            <a:ext cx="5486400" cy="3916115"/>
          </a:xfrm>
          <a:prstGeom prst="rect">
            <a:avLst/>
          </a:prstGeom>
        </p:spPr>
        <p:txBody>
          <a:bodyPr lIns="40325" tIns="20163" rIns="40325" bIns="20163"/>
          <a:lstStyle/>
          <a:p>
            <a:endParaRPr lang="en-ZA"/>
          </a:p>
        </p:txBody>
      </p:sp>
    </p:spTree>
    <p:extLst>
      <p:ext uri="{BB962C8B-B14F-4D97-AF65-F5344CB8AC3E}">
        <p14:creationId xmlns:p14="http://schemas.microsoft.com/office/powerpoint/2010/main" val="920995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1243013"/>
            <a:ext cx="4851400" cy="3357562"/>
          </a:xfrm>
          <a:prstGeom prst="rect">
            <a:avLst/>
          </a:prstGeom>
          <a:noFill/>
          <a:ln w="12700">
            <a:solidFill>
              <a:prstClr val="black"/>
            </a:solidFill>
          </a:ln>
        </p:spPr>
      </p:sp>
      <p:sp>
        <p:nvSpPr>
          <p:cNvPr id="3" name="Notes Placeholder 2"/>
          <p:cNvSpPr>
            <a:spLocks noGrp="1"/>
          </p:cNvSpPr>
          <p:nvPr>
            <p:ph type="body" idx="1"/>
          </p:nvPr>
        </p:nvSpPr>
        <p:spPr>
          <a:xfrm>
            <a:off x="685800" y="4786364"/>
            <a:ext cx="5486400" cy="3916115"/>
          </a:xfrm>
          <a:prstGeom prst="rect">
            <a:avLst/>
          </a:prstGeom>
        </p:spPr>
        <p:txBody>
          <a:bodyPr lIns="40325" tIns="20163" rIns="40325" bIns="20163"/>
          <a:lstStyle/>
          <a:p>
            <a:endParaRPr lang="en-ZA"/>
          </a:p>
        </p:txBody>
      </p:sp>
    </p:spTree>
    <p:extLst>
      <p:ext uri="{BB962C8B-B14F-4D97-AF65-F5344CB8AC3E}">
        <p14:creationId xmlns:p14="http://schemas.microsoft.com/office/powerpoint/2010/main" val="2200708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1243013"/>
            <a:ext cx="4851400" cy="3357562"/>
          </a:xfrm>
          <a:prstGeom prst="rect">
            <a:avLst/>
          </a:prstGeom>
          <a:noFill/>
          <a:ln w="12700">
            <a:solidFill>
              <a:prstClr val="black"/>
            </a:solidFill>
          </a:ln>
        </p:spPr>
      </p:sp>
      <p:sp>
        <p:nvSpPr>
          <p:cNvPr id="3" name="Notes Placeholder 2"/>
          <p:cNvSpPr>
            <a:spLocks noGrp="1"/>
          </p:cNvSpPr>
          <p:nvPr>
            <p:ph type="body" idx="1"/>
          </p:nvPr>
        </p:nvSpPr>
        <p:spPr>
          <a:xfrm>
            <a:off x="685800" y="4786364"/>
            <a:ext cx="5486400" cy="3916115"/>
          </a:xfrm>
          <a:prstGeom prst="rect">
            <a:avLst/>
          </a:prstGeom>
        </p:spPr>
        <p:txBody>
          <a:bodyPr lIns="40325" tIns="20163" rIns="40325" bIns="20163"/>
          <a:lstStyle/>
          <a:p>
            <a:endParaRPr lang="en-ZA"/>
          </a:p>
        </p:txBody>
      </p:sp>
    </p:spTree>
    <p:extLst>
      <p:ext uri="{BB962C8B-B14F-4D97-AF65-F5344CB8AC3E}">
        <p14:creationId xmlns:p14="http://schemas.microsoft.com/office/powerpoint/2010/main" val="826630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1243013"/>
            <a:ext cx="4851400" cy="3357562"/>
          </a:xfrm>
          <a:prstGeom prst="rect">
            <a:avLst/>
          </a:prstGeom>
          <a:noFill/>
          <a:ln w="12700">
            <a:solidFill>
              <a:prstClr val="black"/>
            </a:solidFill>
          </a:ln>
        </p:spPr>
      </p:sp>
      <p:sp>
        <p:nvSpPr>
          <p:cNvPr id="3" name="Notes Placeholder 2"/>
          <p:cNvSpPr>
            <a:spLocks noGrp="1"/>
          </p:cNvSpPr>
          <p:nvPr>
            <p:ph type="body" idx="1"/>
          </p:nvPr>
        </p:nvSpPr>
        <p:spPr>
          <a:xfrm>
            <a:off x="685800" y="4786364"/>
            <a:ext cx="5486400" cy="3916115"/>
          </a:xfrm>
          <a:prstGeom prst="rect">
            <a:avLst/>
          </a:prstGeom>
        </p:spPr>
        <p:txBody>
          <a:bodyPr lIns="40325" tIns="20163" rIns="40325" bIns="20163"/>
          <a:lstStyle/>
          <a:p>
            <a:endParaRPr lang="en-ZA"/>
          </a:p>
        </p:txBody>
      </p:sp>
    </p:spTree>
    <p:extLst>
      <p:ext uri="{BB962C8B-B14F-4D97-AF65-F5344CB8AC3E}">
        <p14:creationId xmlns:p14="http://schemas.microsoft.com/office/powerpoint/2010/main" val="2598223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1243013"/>
            <a:ext cx="4851400" cy="3357562"/>
          </a:xfrm>
          <a:prstGeom prst="rect">
            <a:avLst/>
          </a:prstGeom>
          <a:noFill/>
          <a:ln w="12700">
            <a:solidFill>
              <a:prstClr val="black"/>
            </a:solidFill>
          </a:ln>
        </p:spPr>
      </p:sp>
      <p:sp>
        <p:nvSpPr>
          <p:cNvPr id="3" name="Notes Placeholder 2"/>
          <p:cNvSpPr>
            <a:spLocks noGrp="1"/>
          </p:cNvSpPr>
          <p:nvPr>
            <p:ph type="body" idx="1"/>
          </p:nvPr>
        </p:nvSpPr>
        <p:spPr>
          <a:xfrm>
            <a:off x="685800" y="4786364"/>
            <a:ext cx="5486400" cy="3916115"/>
          </a:xfrm>
          <a:prstGeom prst="rect">
            <a:avLst/>
          </a:prstGeom>
        </p:spPr>
        <p:txBody>
          <a:bodyPr lIns="40325" tIns="20163" rIns="40325" bIns="20163"/>
          <a:lstStyle/>
          <a:p>
            <a:r>
              <a:rPr lang="en-US" sz="700" dirty="0"/>
              <a:t>The ventral position of the mesh allows correction. of </a:t>
            </a:r>
            <a:r>
              <a:rPr lang="en-US" sz="700" dirty="0" err="1"/>
              <a:t>rectorectal</a:t>
            </a:r>
            <a:r>
              <a:rPr lang="en-US" sz="700" dirty="0"/>
              <a:t> intussusception, reinforcement of the rectovaginal septum and performance of a colpopexy. Closure of the peritoneum above the mesh elevates the pouch of Douglas</a:t>
            </a:r>
          </a:p>
          <a:p>
            <a:r>
              <a:rPr lang="en-US" sz="700" dirty="0"/>
              <a:t>And restoration of support at all 3 levels of the vagina and rectum . 1. uterosacral complex, the rectovaginal septum and the perineal body </a:t>
            </a:r>
          </a:p>
          <a:p>
            <a:r>
              <a:rPr lang="en-US" sz="700" dirty="0">
                <a:solidFill>
                  <a:srgbClr val="222222"/>
                </a:solidFill>
                <a:highlight>
                  <a:srgbClr val="FFFFFF"/>
                </a:highlight>
                <a:latin typeface="Merriweather" panose="00000500000000000000" pitchFamily="2" charset="0"/>
              </a:rPr>
              <a:t>Dissection is limited to the rectovaginal septum and avoids extensive rectal mobilization. Despite a limited dissection, recurrence rates have been comparable to other more extensive techniques</a:t>
            </a:r>
            <a:endParaRPr lang="en-ZA" sz="700" dirty="0"/>
          </a:p>
        </p:txBody>
      </p:sp>
    </p:spTree>
    <p:extLst>
      <p:ext uri="{BB962C8B-B14F-4D97-AF65-F5344CB8AC3E}">
        <p14:creationId xmlns:p14="http://schemas.microsoft.com/office/powerpoint/2010/main" val="782558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1243013"/>
            <a:ext cx="4851400" cy="3357562"/>
          </a:xfrm>
          <a:prstGeom prst="rect">
            <a:avLst/>
          </a:prstGeom>
          <a:noFill/>
          <a:ln w="12700">
            <a:solidFill>
              <a:prstClr val="black"/>
            </a:solidFill>
          </a:ln>
        </p:spPr>
      </p:sp>
      <p:sp>
        <p:nvSpPr>
          <p:cNvPr id="3" name="Notes Placeholder 2"/>
          <p:cNvSpPr>
            <a:spLocks noGrp="1"/>
          </p:cNvSpPr>
          <p:nvPr>
            <p:ph type="body" idx="1"/>
          </p:nvPr>
        </p:nvSpPr>
        <p:spPr>
          <a:xfrm>
            <a:off x="685800" y="4786364"/>
            <a:ext cx="5486400" cy="3916115"/>
          </a:xfrm>
          <a:prstGeom prst="rect">
            <a:avLst/>
          </a:prstGeom>
        </p:spPr>
        <p:txBody>
          <a:bodyPr lIns="40325" tIns="20163" rIns="40325" bIns="20163"/>
          <a:lstStyle/>
          <a:p>
            <a:endParaRPr lang="en-ZA"/>
          </a:p>
        </p:txBody>
      </p:sp>
    </p:spTree>
    <p:extLst>
      <p:ext uri="{BB962C8B-B14F-4D97-AF65-F5344CB8AC3E}">
        <p14:creationId xmlns:p14="http://schemas.microsoft.com/office/powerpoint/2010/main" val="3879015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1243013"/>
            <a:ext cx="4851400" cy="3357562"/>
          </a:xfrm>
          <a:prstGeom prst="rect">
            <a:avLst/>
          </a:prstGeom>
          <a:noFill/>
          <a:ln w="12700">
            <a:solidFill>
              <a:prstClr val="black"/>
            </a:solidFill>
          </a:ln>
        </p:spPr>
      </p:sp>
      <p:sp>
        <p:nvSpPr>
          <p:cNvPr id="3" name="Notes Placeholder 2"/>
          <p:cNvSpPr>
            <a:spLocks noGrp="1"/>
          </p:cNvSpPr>
          <p:nvPr>
            <p:ph type="body" idx="1"/>
          </p:nvPr>
        </p:nvSpPr>
        <p:spPr>
          <a:xfrm>
            <a:off x="685800" y="4786364"/>
            <a:ext cx="5486400" cy="3916115"/>
          </a:xfrm>
          <a:prstGeom prst="rect">
            <a:avLst/>
          </a:prstGeom>
        </p:spPr>
        <p:txBody>
          <a:bodyPr lIns="40325" tIns="20163" rIns="40325" bIns="20163"/>
          <a:lstStyle/>
          <a:p>
            <a:endParaRPr lang="en-ZA"/>
          </a:p>
        </p:txBody>
      </p:sp>
    </p:spTree>
    <p:extLst>
      <p:ext uri="{BB962C8B-B14F-4D97-AF65-F5344CB8AC3E}">
        <p14:creationId xmlns:p14="http://schemas.microsoft.com/office/powerpoint/2010/main" val="3726242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1243013"/>
            <a:ext cx="4851400" cy="3357562"/>
          </a:xfrm>
          <a:prstGeom prst="rect">
            <a:avLst/>
          </a:prstGeom>
          <a:noFill/>
          <a:ln w="12700">
            <a:solidFill>
              <a:prstClr val="black"/>
            </a:solidFill>
          </a:ln>
        </p:spPr>
      </p:sp>
      <p:sp>
        <p:nvSpPr>
          <p:cNvPr id="3" name="Notes Placeholder 2"/>
          <p:cNvSpPr>
            <a:spLocks noGrp="1"/>
          </p:cNvSpPr>
          <p:nvPr>
            <p:ph type="body" idx="1"/>
          </p:nvPr>
        </p:nvSpPr>
        <p:spPr>
          <a:xfrm>
            <a:off x="685800" y="4786364"/>
            <a:ext cx="5486400" cy="3916115"/>
          </a:xfrm>
          <a:prstGeom prst="rect">
            <a:avLst/>
          </a:prstGeom>
        </p:spPr>
        <p:txBody>
          <a:bodyPr lIns="40325" tIns="20163" rIns="40325" bIns="20163"/>
          <a:lstStyle/>
          <a:p>
            <a:r>
              <a:rPr lang="en-ZA" sz="700" dirty="0"/>
              <a:t>Should we repair? No head to head comparison from Cochrane review but surgery is the only cure </a:t>
            </a:r>
          </a:p>
          <a:p>
            <a:r>
              <a:rPr lang="en-ZA" sz="700" dirty="0"/>
              <a:t>Recurrence, incontinence, constipation, </a:t>
            </a:r>
          </a:p>
          <a:p>
            <a:r>
              <a:rPr lang="en-ZA" sz="700" dirty="0"/>
              <a:t>Recurrence: abdominal mesh repair best, but possibility of major complications </a:t>
            </a:r>
          </a:p>
          <a:p>
            <a:r>
              <a:rPr lang="en-ZA" sz="700" dirty="0"/>
              <a:t>Perineal safest with regards to peri operative risk, but with minimally invasive probably able to offer to high risk patients </a:t>
            </a:r>
          </a:p>
          <a:p>
            <a:r>
              <a:rPr lang="en-ZA" sz="700" dirty="0"/>
              <a:t>Not burning any bridges with this approach </a:t>
            </a:r>
          </a:p>
          <a:p>
            <a:r>
              <a:rPr lang="en-ZA" sz="700" dirty="0"/>
              <a:t>Constipation: probably adding a resection would benefit patient </a:t>
            </a:r>
          </a:p>
          <a:p>
            <a:r>
              <a:rPr lang="en-ZA" sz="700" dirty="0"/>
              <a:t>Incontinence: pt with decreased tone on manometry and rectal prolapse will probably benefit, from an incontinence point of view, if increased or normal tone with incontinence probably wont benefit, other underlying pathology contributing to </a:t>
            </a:r>
            <a:r>
              <a:rPr lang="en-ZA" sz="700" dirty="0" err="1"/>
              <a:t>incont</a:t>
            </a:r>
            <a:r>
              <a:rPr lang="en-ZA" sz="700" dirty="0"/>
              <a:t>, will still offer surgery </a:t>
            </a:r>
          </a:p>
          <a:p>
            <a:r>
              <a:rPr lang="en-ZA" sz="700" dirty="0"/>
              <a:t>Abdominal vs perineal </a:t>
            </a:r>
          </a:p>
        </p:txBody>
      </p:sp>
    </p:spTree>
    <p:extLst>
      <p:ext uri="{BB962C8B-B14F-4D97-AF65-F5344CB8AC3E}">
        <p14:creationId xmlns:p14="http://schemas.microsoft.com/office/powerpoint/2010/main" val="1063892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1243013"/>
            <a:ext cx="4851400" cy="3357562"/>
          </a:xfrm>
          <a:prstGeom prst="rect">
            <a:avLst/>
          </a:prstGeom>
          <a:noFill/>
          <a:ln w="12700">
            <a:solidFill>
              <a:prstClr val="black"/>
            </a:solidFill>
          </a:ln>
        </p:spPr>
      </p:sp>
      <p:sp>
        <p:nvSpPr>
          <p:cNvPr id="3" name="Notes Placeholder 2"/>
          <p:cNvSpPr>
            <a:spLocks noGrp="1"/>
          </p:cNvSpPr>
          <p:nvPr>
            <p:ph type="body" idx="1"/>
          </p:nvPr>
        </p:nvSpPr>
        <p:spPr>
          <a:xfrm>
            <a:off x="685800" y="4786364"/>
            <a:ext cx="5486400" cy="3916115"/>
          </a:xfrm>
          <a:prstGeom prst="rect">
            <a:avLst/>
          </a:prstGeom>
        </p:spPr>
        <p:txBody>
          <a:bodyPr lIns="40325" tIns="20163" rIns="40325" bIns="20163"/>
          <a:lstStyle/>
          <a:p>
            <a:endParaRPr lang="en-US" dirty="0"/>
          </a:p>
        </p:txBody>
      </p:sp>
    </p:spTree>
    <p:extLst>
      <p:ext uri="{BB962C8B-B14F-4D97-AF65-F5344CB8AC3E}">
        <p14:creationId xmlns:p14="http://schemas.microsoft.com/office/powerpoint/2010/main" val="41101387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0" y="4786363"/>
            <a:ext cx="5486400" cy="3916115"/>
          </a:xfrm>
          <a:prstGeom prst="rect">
            <a:avLst/>
          </a:prstGeom>
        </p:spPr>
        <p:txBody>
          <a:bodyPr lIns="40325" tIns="20163" rIns="40325" bIns="20163"/>
          <a:lstStyle/>
          <a:p>
            <a:r>
              <a:rPr lang="en-US" sz="700" dirty="0"/>
              <a:t>The group considers it is good clinical practice to discuss alternative options with the patient given that there was no statistically significant evidence to support the use of mesh and to explain possible benefits and risks/harm associated with both the use and non-use of a mesh. The group encourages all surgeons who perform abdominal mesh rectopexy to be vigilant about the latest information available regarding mesh.</a:t>
            </a:r>
          </a:p>
          <a:p>
            <a:endParaRPr lang="en-US" sz="700" dirty="0"/>
          </a:p>
          <a:p>
            <a:r>
              <a:rPr lang="en-US" sz="700" dirty="0"/>
              <a:t>There were three RCTs assessing the efficacy of abdominal mesh rectopexy against a controlled intervention [</a:t>
            </a:r>
            <a:r>
              <a:rPr lang="en-US" sz="700" dirty="0" err="1"/>
              <a:t>Lundby</a:t>
            </a:r>
            <a:r>
              <a:rPr lang="en-US" sz="700" dirty="0"/>
              <a:t> 2016][Emile 2016][</a:t>
            </a:r>
            <a:r>
              <a:rPr lang="en-US" sz="700" dirty="0" err="1"/>
              <a:t>Luukkonen</a:t>
            </a:r>
            <a:r>
              <a:rPr lang="en-US" sz="700" dirty="0"/>
              <a:t> 1992].</a:t>
            </a:r>
          </a:p>
          <a:p>
            <a:endParaRPr lang="en-US" sz="700" dirty="0"/>
          </a:p>
          <a:p>
            <a:r>
              <a:rPr lang="en-US" sz="700" dirty="0" err="1">
                <a:solidFill>
                  <a:srgbClr val="222222"/>
                </a:solidFill>
                <a:highlight>
                  <a:srgbClr val="FFFFFF"/>
                </a:highlight>
                <a:latin typeface="Merriweather" panose="00000500000000000000" pitchFamily="2" charset="0"/>
              </a:rPr>
              <a:t>Consten</a:t>
            </a:r>
            <a:r>
              <a:rPr lang="en-US" sz="700" dirty="0">
                <a:solidFill>
                  <a:srgbClr val="222222"/>
                </a:solidFill>
                <a:highlight>
                  <a:srgbClr val="FFFFFF"/>
                </a:highlight>
                <a:latin typeface="Merriweather" panose="00000500000000000000" pitchFamily="2" charset="0"/>
              </a:rPr>
              <a:t> et al., in a large series documented a &lt; 5% cumulative risk at 10 years [</a:t>
            </a:r>
            <a:r>
              <a:rPr lang="en-US" sz="700" dirty="0">
                <a:solidFill>
                  <a:srgbClr val="025E8D"/>
                </a:solidFill>
                <a:highlight>
                  <a:srgbClr val="FFFFFF"/>
                </a:highlight>
                <a:latin typeface="Merriweather" panose="00000500000000000000" pitchFamily="2" charset="0"/>
                <a:hlinkClick r:id="rId3" tooltip="Consten ECJ et al (2015) Long-term outcome after laparoscopic ventral mesh rectopexy an observational study of 919 consecutive patients. Ann Surg 262(5):742–748"/>
              </a:rPr>
              <a:t>2</a:t>
            </a:r>
            <a:r>
              <a:rPr lang="en-US" sz="700" dirty="0">
                <a:solidFill>
                  <a:srgbClr val="222222"/>
                </a:solidFill>
                <a:highlight>
                  <a:srgbClr val="FFFFFF"/>
                </a:highlight>
                <a:latin typeface="Merriweather" panose="00000500000000000000" pitchFamily="2" charset="0"/>
              </a:rPr>
              <a:t>]. There should be ongoing efforts to develop the ideal mesh (material) and sutures to further minimize this risk. The media exposure on the subject impact patients and surgeons’ perception. A major effort is needed to explain the subtle differences in surgical techniques to treat pelvic organ prolapse and to convince patients that the risk of mesh related problems after LVMR is low. Large prospective registries to document long-term outcomes are needed</a:t>
            </a:r>
          </a:p>
          <a:p>
            <a:endParaRPr lang="en-US" sz="700" dirty="0">
              <a:solidFill>
                <a:srgbClr val="222222"/>
              </a:solidFill>
              <a:highlight>
                <a:srgbClr val="FFFFFF"/>
              </a:highlight>
              <a:latin typeface="Merriweather" panose="00000500000000000000" pitchFamily="2" charset="0"/>
            </a:endParaRPr>
          </a:p>
          <a:p>
            <a:r>
              <a:rPr lang="en-US" sz="2000" dirty="0"/>
              <a:t>In 2008 and again in 2011, the US Food and Drug Administration (FDA) expressed its concern about the high rate of </a:t>
            </a:r>
            <a:r>
              <a:rPr lang="en-US" sz="2000" dirty="0" err="1"/>
              <a:t>meshrelated</a:t>
            </a:r>
            <a:r>
              <a:rPr lang="en-US" sz="2000" dirty="0"/>
              <a:t> complications in pelvic organ prolapse (POP) surgery.13 Although this warning was primarily intended for transvaginal procedures, also considerable uncertainty was created about the safety of abdominally placed meshes.</a:t>
            </a:r>
            <a:endParaRPr lang="en-ZA" sz="700" dirty="0"/>
          </a:p>
        </p:txBody>
      </p:sp>
      <p:sp>
        <p:nvSpPr>
          <p:cNvPr id="4" name="Slide Image Placeholder 3">
            <a:extLst>
              <a:ext uri="{FF2B5EF4-FFF2-40B4-BE49-F238E27FC236}">
                <a16:creationId xmlns:a16="http://schemas.microsoft.com/office/drawing/2014/main" id="{908A6091-7E27-78D0-C3EB-58632C3D391F}"/>
              </a:ext>
            </a:extLst>
          </p:cNvPr>
          <p:cNvSpPr>
            <a:spLocks noGrp="1" noRot="1" noChangeAspect="1"/>
          </p:cNvSpPr>
          <p:nvPr>
            <p:ph type="sldImg"/>
          </p:nvPr>
        </p:nvSpPr>
        <p:spPr>
          <a:xfrm>
            <a:off x="1003300" y="1243013"/>
            <a:ext cx="4851400" cy="3357562"/>
          </a:xfrm>
          <a:prstGeom prst="rect">
            <a:avLst/>
          </a:prstGeom>
          <a:noFill/>
          <a:ln w="12700">
            <a:solidFill>
              <a:prstClr val="black"/>
            </a:solidFill>
          </a:ln>
        </p:spPr>
      </p:sp>
    </p:spTree>
    <p:extLst>
      <p:ext uri="{BB962C8B-B14F-4D97-AF65-F5344CB8AC3E}">
        <p14:creationId xmlns:p14="http://schemas.microsoft.com/office/powerpoint/2010/main" val="518477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1243013"/>
            <a:ext cx="4851400" cy="3357562"/>
          </a:xfrm>
          <a:prstGeom prst="rect">
            <a:avLst/>
          </a:prstGeom>
          <a:noFill/>
          <a:ln w="12700">
            <a:solidFill>
              <a:prstClr val="black"/>
            </a:solidFill>
          </a:ln>
        </p:spPr>
      </p:sp>
      <p:sp>
        <p:nvSpPr>
          <p:cNvPr id="3" name="Notes Placeholder 2"/>
          <p:cNvSpPr>
            <a:spLocks noGrp="1"/>
          </p:cNvSpPr>
          <p:nvPr>
            <p:ph type="body" idx="1"/>
          </p:nvPr>
        </p:nvSpPr>
        <p:spPr>
          <a:xfrm>
            <a:off x="685800" y="4786364"/>
            <a:ext cx="5486400" cy="3916115"/>
          </a:xfrm>
          <a:prstGeom prst="rect">
            <a:avLst/>
          </a:prstGeom>
        </p:spPr>
        <p:txBody>
          <a:bodyPr lIns="40325" tIns="20163" rIns="40325" bIns="20163"/>
          <a:lstStyle/>
          <a:p>
            <a:endParaRPr lang="en-ZA"/>
          </a:p>
        </p:txBody>
      </p:sp>
    </p:spTree>
    <p:extLst>
      <p:ext uri="{BB962C8B-B14F-4D97-AF65-F5344CB8AC3E}">
        <p14:creationId xmlns:p14="http://schemas.microsoft.com/office/powerpoint/2010/main" val="27797223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1243013"/>
            <a:ext cx="4851400" cy="3357562"/>
          </a:xfrm>
          <a:prstGeom prst="rect">
            <a:avLst/>
          </a:prstGeom>
          <a:noFill/>
          <a:ln w="12700">
            <a:solidFill>
              <a:prstClr val="black"/>
            </a:solidFill>
          </a:ln>
        </p:spPr>
      </p:sp>
      <p:sp>
        <p:nvSpPr>
          <p:cNvPr id="3" name="Notes Placeholder 2"/>
          <p:cNvSpPr>
            <a:spLocks noGrp="1"/>
          </p:cNvSpPr>
          <p:nvPr>
            <p:ph type="body" idx="1"/>
          </p:nvPr>
        </p:nvSpPr>
        <p:spPr>
          <a:xfrm>
            <a:off x="685800" y="4786364"/>
            <a:ext cx="5486400" cy="3916115"/>
          </a:xfrm>
          <a:prstGeom prst="rect">
            <a:avLst/>
          </a:prstGeom>
        </p:spPr>
        <p:txBody>
          <a:bodyPr lIns="40325" tIns="20163" rIns="40325" bIns="20163"/>
          <a:lstStyle/>
          <a:p>
            <a:endParaRPr lang="en-ZA" sz="900" dirty="0"/>
          </a:p>
        </p:txBody>
      </p:sp>
    </p:spTree>
    <p:extLst>
      <p:ext uri="{BB962C8B-B14F-4D97-AF65-F5344CB8AC3E}">
        <p14:creationId xmlns:p14="http://schemas.microsoft.com/office/powerpoint/2010/main" val="24607681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1243013"/>
            <a:ext cx="4851400" cy="3357562"/>
          </a:xfrm>
          <a:prstGeom prst="rect">
            <a:avLst/>
          </a:prstGeom>
          <a:noFill/>
          <a:ln w="12700">
            <a:solidFill>
              <a:prstClr val="black"/>
            </a:solidFill>
          </a:ln>
        </p:spPr>
      </p:sp>
      <p:sp>
        <p:nvSpPr>
          <p:cNvPr id="3" name="Notes Placeholder 2"/>
          <p:cNvSpPr>
            <a:spLocks noGrp="1"/>
          </p:cNvSpPr>
          <p:nvPr>
            <p:ph type="body" idx="1"/>
          </p:nvPr>
        </p:nvSpPr>
        <p:spPr>
          <a:xfrm>
            <a:off x="685800" y="4786364"/>
            <a:ext cx="5486400" cy="3916115"/>
          </a:xfrm>
          <a:prstGeom prst="rect">
            <a:avLst/>
          </a:prstGeom>
        </p:spPr>
        <p:txBody>
          <a:bodyPr lIns="40325" tIns="20163" rIns="40325" bIns="20163"/>
          <a:lstStyle/>
          <a:p>
            <a:r>
              <a:rPr lang="en-US" sz="700" dirty="0"/>
              <a:t>2 Our data confirmed that the learning curve in robotic surgery is short,11 at ≈18 patients, similar to that of Bokhari et al,12 whose results described a CUSUM curve plateau following 15 patients in robot-assisted laparoscopic colorectal surgery. This is particularly interesting for rectal prolapse, because it is a low-incidence operation</a:t>
            </a:r>
            <a:endParaRPr lang="en-ZA" sz="700" dirty="0"/>
          </a:p>
        </p:txBody>
      </p:sp>
    </p:spTree>
    <p:extLst>
      <p:ext uri="{BB962C8B-B14F-4D97-AF65-F5344CB8AC3E}">
        <p14:creationId xmlns:p14="http://schemas.microsoft.com/office/powerpoint/2010/main" val="15726823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1243013"/>
            <a:ext cx="4851400" cy="3357562"/>
          </a:xfrm>
          <a:prstGeom prst="rect">
            <a:avLst/>
          </a:prstGeom>
          <a:noFill/>
          <a:ln w="12700">
            <a:solidFill>
              <a:prstClr val="black"/>
            </a:solidFill>
          </a:ln>
        </p:spPr>
      </p:sp>
      <p:sp>
        <p:nvSpPr>
          <p:cNvPr id="3" name="Notes Placeholder 2"/>
          <p:cNvSpPr>
            <a:spLocks noGrp="1"/>
          </p:cNvSpPr>
          <p:nvPr>
            <p:ph type="body" idx="1"/>
          </p:nvPr>
        </p:nvSpPr>
        <p:spPr>
          <a:xfrm>
            <a:off x="685800" y="4786364"/>
            <a:ext cx="5486400" cy="3916115"/>
          </a:xfrm>
          <a:prstGeom prst="rect">
            <a:avLst/>
          </a:prstGeom>
        </p:spPr>
        <p:txBody>
          <a:bodyPr lIns="40325" tIns="20163" rIns="40325" bIns="20163"/>
          <a:lstStyle/>
          <a:p>
            <a:r>
              <a:rPr lang="en-ZA" sz="600" dirty="0"/>
              <a:t>Should we repair? No head to head comparison from Cochrane review but surgery is the only cure </a:t>
            </a:r>
          </a:p>
          <a:p>
            <a:r>
              <a:rPr lang="en-ZA" sz="600" dirty="0"/>
              <a:t>Recurrence, incontinence, constipation, </a:t>
            </a:r>
          </a:p>
          <a:p>
            <a:r>
              <a:rPr lang="en-ZA" sz="600" dirty="0"/>
              <a:t>Recurrence: abdominal mesh repair best, but possibility of major complications </a:t>
            </a:r>
          </a:p>
          <a:p>
            <a:r>
              <a:rPr lang="en-ZA" sz="600" dirty="0"/>
              <a:t>Perineal safest with regards to peri operative risk, but with minimally invasive probably able to offer to high risk patients </a:t>
            </a:r>
          </a:p>
          <a:p>
            <a:r>
              <a:rPr lang="en-ZA" sz="600" dirty="0"/>
              <a:t>Not burning any bridges with this approach </a:t>
            </a:r>
          </a:p>
          <a:p>
            <a:r>
              <a:rPr lang="en-ZA" sz="600" dirty="0"/>
              <a:t>Constipation: probably adding a resection would benefit patient </a:t>
            </a:r>
          </a:p>
          <a:p>
            <a:r>
              <a:rPr lang="en-ZA" sz="600" dirty="0"/>
              <a:t>Incontinence: pt with decreased tone on manometry and rectal prolapse will probably benefit, from an incontinence point of view, if increased or normal tone with incontinence probably wont benefit, other underlying pathology contributing to </a:t>
            </a:r>
            <a:r>
              <a:rPr lang="en-ZA" sz="600" dirty="0" err="1"/>
              <a:t>incont</a:t>
            </a:r>
            <a:r>
              <a:rPr lang="en-ZA" sz="600" dirty="0"/>
              <a:t>, will still offer surgery </a:t>
            </a:r>
          </a:p>
          <a:p>
            <a:r>
              <a:rPr lang="en-ZA" sz="600" dirty="0"/>
              <a:t>Abdominal vs perineal </a:t>
            </a:r>
          </a:p>
          <a:p>
            <a:endParaRPr lang="en-ZA" dirty="0"/>
          </a:p>
        </p:txBody>
      </p:sp>
    </p:spTree>
    <p:extLst>
      <p:ext uri="{BB962C8B-B14F-4D97-AF65-F5344CB8AC3E}">
        <p14:creationId xmlns:p14="http://schemas.microsoft.com/office/powerpoint/2010/main" val="1941960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1243013"/>
            <a:ext cx="4851400" cy="3357562"/>
          </a:xfrm>
          <a:prstGeom prst="rect">
            <a:avLst/>
          </a:prstGeom>
          <a:noFill/>
          <a:ln w="12700">
            <a:solidFill>
              <a:prstClr val="black"/>
            </a:solidFill>
          </a:ln>
        </p:spPr>
      </p:sp>
      <p:sp>
        <p:nvSpPr>
          <p:cNvPr id="3" name="Notes Placeholder 2"/>
          <p:cNvSpPr>
            <a:spLocks noGrp="1"/>
          </p:cNvSpPr>
          <p:nvPr>
            <p:ph type="body" idx="1"/>
          </p:nvPr>
        </p:nvSpPr>
        <p:spPr>
          <a:xfrm>
            <a:off x="685800" y="4786364"/>
            <a:ext cx="5486400" cy="3916115"/>
          </a:xfrm>
          <a:prstGeom prst="rect">
            <a:avLst/>
          </a:prstGeom>
        </p:spPr>
        <p:txBody>
          <a:bodyPr lIns="40325" tIns="20163" rIns="40325" bIns="20163"/>
          <a:lstStyle/>
          <a:p>
            <a:r>
              <a:rPr lang="en-US" sz="800" dirty="0"/>
              <a:t>An almost identical trial to PROSPER was conducted in Sweden starting in 2002. One hundred and eighteen patients were recruited. The full thickness recurrence rates were 21, 15, 36 and 44% for suture rectopexy, resection rectopexy, Delorme’s and </a:t>
            </a:r>
            <a:r>
              <a:rPr lang="en-US" sz="800" dirty="0" err="1"/>
              <a:t>Altemeier’s</a:t>
            </a:r>
            <a:r>
              <a:rPr lang="en-US" sz="800" dirty="0"/>
              <a:t> respectively. The recurrence rates after all procedures were higher than expected and support the findings from PROSPER, suggesting that when rectal prolapse is treated in a </a:t>
            </a:r>
            <a:r>
              <a:rPr lang="en-US" sz="800" dirty="0" err="1"/>
              <a:t>multicentre</a:t>
            </a:r>
            <a:r>
              <a:rPr lang="en-US" sz="800" dirty="0"/>
              <a:t> prospective trial, the results are not as good as those reported in retrospective case series by enthusiasts for particular procedures.</a:t>
            </a:r>
            <a:endParaRPr lang="en-ZA" sz="800" dirty="0"/>
          </a:p>
        </p:txBody>
      </p:sp>
    </p:spTree>
    <p:extLst>
      <p:ext uri="{BB962C8B-B14F-4D97-AF65-F5344CB8AC3E}">
        <p14:creationId xmlns:p14="http://schemas.microsoft.com/office/powerpoint/2010/main" val="39124800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1243013"/>
            <a:ext cx="4851400" cy="3357562"/>
          </a:xfrm>
          <a:prstGeom prst="rect">
            <a:avLst/>
          </a:prstGeom>
          <a:noFill/>
          <a:ln w="12700">
            <a:solidFill>
              <a:prstClr val="black"/>
            </a:solidFill>
          </a:ln>
        </p:spPr>
      </p:sp>
      <p:sp>
        <p:nvSpPr>
          <p:cNvPr id="3" name="Notes Placeholder 2"/>
          <p:cNvSpPr>
            <a:spLocks noGrp="1"/>
          </p:cNvSpPr>
          <p:nvPr>
            <p:ph type="body" idx="1"/>
          </p:nvPr>
        </p:nvSpPr>
        <p:spPr>
          <a:xfrm>
            <a:off x="685800" y="4786364"/>
            <a:ext cx="5486400" cy="3916115"/>
          </a:xfrm>
          <a:prstGeom prst="rect">
            <a:avLst/>
          </a:prstGeom>
        </p:spPr>
        <p:txBody>
          <a:bodyPr lIns="40325" tIns="20163" rIns="40325" bIns="20163"/>
          <a:lstStyle/>
          <a:p>
            <a:endParaRPr lang="en-US" dirty="0"/>
          </a:p>
        </p:txBody>
      </p:sp>
    </p:spTree>
    <p:extLst>
      <p:ext uri="{BB962C8B-B14F-4D97-AF65-F5344CB8AC3E}">
        <p14:creationId xmlns:p14="http://schemas.microsoft.com/office/powerpoint/2010/main" val="30476683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1243013"/>
            <a:ext cx="4851400" cy="3357562"/>
          </a:xfrm>
          <a:prstGeom prst="rect">
            <a:avLst/>
          </a:prstGeom>
          <a:noFill/>
          <a:ln w="12700">
            <a:solidFill>
              <a:prstClr val="black"/>
            </a:solidFill>
          </a:ln>
        </p:spPr>
      </p:sp>
      <p:sp>
        <p:nvSpPr>
          <p:cNvPr id="3" name="Notes Placeholder 2"/>
          <p:cNvSpPr>
            <a:spLocks noGrp="1"/>
          </p:cNvSpPr>
          <p:nvPr>
            <p:ph type="body" idx="1"/>
          </p:nvPr>
        </p:nvSpPr>
        <p:spPr>
          <a:xfrm>
            <a:off x="685800" y="4786364"/>
            <a:ext cx="5486400" cy="3916115"/>
          </a:xfrm>
          <a:prstGeom prst="rect">
            <a:avLst/>
          </a:prstGeom>
        </p:spPr>
        <p:txBody>
          <a:bodyPr lIns="40325" tIns="20163" rIns="40325" bIns="20163"/>
          <a:lstStyle/>
          <a:p>
            <a:endParaRPr lang="en-ZA" sz="400" dirty="0"/>
          </a:p>
        </p:txBody>
      </p:sp>
    </p:spTree>
    <p:extLst>
      <p:ext uri="{BB962C8B-B14F-4D97-AF65-F5344CB8AC3E}">
        <p14:creationId xmlns:p14="http://schemas.microsoft.com/office/powerpoint/2010/main" val="8606003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1243013"/>
            <a:ext cx="4851400" cy="3357562"/>
          </a:xfrm>
          <a:prstGeom prst="rect">
            <a:avLst/>
          </a:prstGeom>
          <a:noFill/>
          <a:ln w="12700">
            <a:solidFill>
              <a:prstClr val="black"/>
            </a:solidFill>
          </a:ln>
        </p:spPr>
      </p:sp>
      <p:sp>
        <p:nvSpPr>
          <p:cNvPr id="3" name="Notes Placeholder 2"/>
          <p:cNvSpPr>
            <a:spLocks noGrp="1"/>
          </p:cNvSpPr>
          <p:nvPr>
            <p:ph type="body" idx="1"/>
          </p:nvPr>
        </p:nvSpPr>
        <p:spPr>
          <a:xfrm>
            <a:off x="685800" y="4786364"/>
            <a:ext cx="5486400" cy="3916115"/>
          </a:xfrm>
          <a:prstGeom prst="rect">
            <a:avLst/>
          </a:prstGeom>
        </p:spPr>
        <p:txBody>
          <a:bodyPr lIns="40325" tIns="20163" rIns="40325" bIns="20163"/>
          <a:lstStyle/>
          <a:p>
            <a:endParaRPr lang="en-US" dirty="0"/>
          </a:p>
        </p:txBody>
      </p:sp>
    </p:spTree>
    <p:extLst>
      <p:ext uri="{BB962C8B-B14F-4D97-AF65-F5344CB8AC3E}">
        <p14:creationId xmlns:p14="http://schemas.microsoft.com/office/powerpoint/2010/main" val="3068653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1243013"/>
            <a:ext cx="4851400" cy="3357562"/>
          </a:xfrm>
          <a:prstGeom prst="rect">
            <a:avLst/>
          </a:prstGeom>
          <a:noFill/>
          <a:ln w="12700">
            <a:solidFill>
              <a:prstClr val="black"/>
            </a:solidFill>
          </a:ln>
        </p:spPr>
      </p:sp>
      <p:sp>
        <p:nvSpPr>
          <p:cNvPr id="3" name="Notes Placeholder 2"/>
          <p:cNvSpPr>
            <a:spLocks noGrp="1"/>
          </p:cNvSpPr>
          <p:nvPr>
            <p:ph type="body" idx="1"/>
          </p:nvPr>
        </p:nvSpPr>
        <p:spPr>
          <a:xfrm>
            <a:off x="685800" y="4786364"/>
            <a:ext cx="5486400" cy="3916115"/>
          </a:xfrm>
          <a:prstGeom prst="rect">
            <a:avLst/>
          </a:prstGeom>
        </p:spPr>
        <p:txBody>
          <a:bodyPr lIns="40325" tIns="20163" rIns="40325" bIns="20163"/>
          <a:lstStyle/>
          <a:p>
            <a:r>
              <a:rPr lang="en-ZA" sz="700" b="1" dirty="0"/>
              <a:t>Occurs when a mucosal or full thickness layer of rectal tissue protrudes through the anal orifice</a:t>
            </a:r>
          </a:p>
          <a:p>
            <a:r>
              <a:rPr lang="en-ZA" sz="700" dirty="0"/>
              <a:t>Faecal incontinence, constipation and rectal ulceration are common</a:t>
            </a:r>
          </a:p>
          <a:p>
            <a:r>
              <a:rPr lang="en-ZA" sz="700" dirty="0"/>
              <a:t>3 different clinical entities are under the umbrella term prolapse and the management for each differs</a:t>
            </a:r>
          </a:p>
          <a:p>
            <a:pPr marL="201625" indent="-201625">
              <a:buFont typeface="+mj-lt"/>
              <a:buAutoNum type="arabicPeriod"/>
            </a:pPr>
            <a:r>
              <a:rPr lang="en-ZA" sz="700" dirty="0"/>
              <a:t>Full thickness rectal prolapse complete procidentia </a:t>
            </a:r>
          </a:p>
          <a:p>
            <a:pPr marL="201625" indent="-201625">
              <a:buFont typeface="+mj-lt"/>
              <a:buAutoNum type="arabicPeriod"/>
            </a:pPr>
            <a:r>
              <a:rPr lang="en-ZA" sz="700" dirty="0"/>
              <a:t>Mucosal prolapse partial procidentia </a:t>
            </a:r>
          </a:p>
          <a:p>
            <a:pPr marL="201625" indent="-201625">
              <a:buFont typeface="+mj-lt"/>
              <a:buAutoNum type="arabicPeriod"/>
            </a:pPr>
            <a:r>
              <a:rPr lang="en-ZA" sz="700" dirty="0"/>
              <a:t>Internal prolapse (internal intussusception) occult rectal prolapse </a:t>
            </a:r>
            <a:r>
              <a:rPr lang="en-US" sz="700" dirty="0"/>
              <a:t>a "telescoping" of the bowel on itself internally, without protruding through the anal verge </a:t>
            </a:r>
            <a:endParaRPr lang="en-ZA" sz="700" dirty="0"/>
          </a:p>
          <a:p>
            <a:endParaRPr lang="en-ZA" sz="700" dirty="0"/>
          </a:p>
          <a:p>
            <a:endParaRPr lang="en-ZA" dirty="0"/>
          </a:p>
        </p:txBody>
      </p:sp>
    </p:spTree>
    <p:extLst>
      <p:ext uri="{BB962C8B-B14F-4D97-AF65-F5344CB8AC3E}">
        <p14:creationId xmlns:p14="http://schemas.microsoft.com/office/powerpoint/2010/main" val="9098911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1243013"/>
            <a:ext cx="4851400" cy="3357562"/>
          </a:xfrm>
          <a:prstGeom prst="rect">
            <a:avLst/>
          </a:prstGeom>
          <a:noFill/>
          <a:ln w="12700">
            <a:solidFill>
              <a:prstClr val="black"/>
            </a:solidFill>
          </a:ln>
        </p:spPr>
      </p:sp>
      <p:sp>
        <p:nvSpPr>
          <p:cNvPr id="3" name="Notes Placeholder 2"/>
          <p:cNvSpPr>
            <a:spLocks noGrp="1"/>
          </p:cNvSpPr>
          <p:nvPr>
            <p:ph type="body" idx="1"/>
          </p:nvPr>
        </p:nvSpPr>
        <p:spPr>
          <a:xfrm>
            <a:off x="685800" y="4786364"/>
            <a:ext cx="5486400" cy="3916115"/>
          </a:xfrm>
          <a:prstGeom prst="rect">
            <a:avLst/>
          </a:prstGeom>
        </p:spPr>
        <p:txBody>
          <a:bodyPr lIns="40325" tIns="20163" rIns="40325" bIns="20163"/>
          <a:lstStyle/>
          <a:p>
            <a:endParaRPr lang="en-ZA"/>
          </a:p>
        </p:txBody>
      </p:sp>
    </p:spTree>
    <p:extLst>
      <p:ext uri="{BB962C8B-B14F-4D97-AF65-F5344CB8AC3E}">
        <p14:creationId xmlns:p14="http://schemas.microsoft.com/office/powerpoint/2010/main" val="26646527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1243013"/>
            <a:ext cx="4851400" cy="3357562"/>
          </a:xfrm>
          <a:prstGeom prst="rect">
            <a:avLst/>
          </a:prstGeom>
          <a:noFill/>
          <a:ln w="12700">
            <a:solidFill>
              <a:prstClr val="black"/>
            </a:solidFill>
          </a:ln>
        </p:spPr>
      </p:sp>
      <p:sp>
        <p:nvSpPr>
          <p:cNvPr id="3" name="Notes Placeholder 2"/>
          <p:cNvSpPr>
            <a:spLocks noGrp="1"/>
          </p:cNvSpPr>
          <p:nvPr>
            <p:ph type="body" idx="1"/>
          </p:nvPr>
        </p:nvSpPr>
        <p:spPr>
          <a:xfrm>
            <a:off x="685800" y="4786364"/>
            <a:ext cx="5486400" cy="3916115"/>
          </a:xfrm>
          <a:prstGeom prst="rect">
            <a:avLst/>
          </a:prstGeom>
        </p:spPr>
        <p:txBody>
          <a:bodyPr lIns="40325" tIns="20163" rIns="40325" bIns="20163"/>
          <a:lstStyle/>
          <a:p>
            <a:endParaRPr lang="en-ZA"/>
          </a:p>
        </p:txBody>
      </p:sp>
    </p:spTree>
    <p:extLst>
      <p:ext uri="{BB962C8B-B14F-4D97-AF65-F5344CB8AC3E}">
        <p14:creationId xmlns:p14="http://schemas.microsoft.com/office/powerpoint/2010/main" val="12247307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1243013"/>
            <a:ext cx="4851400" cy="3357562"/>
          </a:xfrm>
          <a:prstGeom prst="rect">
            <a:avLst/>
          </a:prstGeom>
          <a:noFill/>
          <a:ln w="12700">
            <a:solidFill>
              <a:prstClr val="black"/>
            </a:solidFill>
          </a:ln>
        </p:spPr>
      </p:sp>
      <p:sp>
        <p:nvSpPr>
          <p:cNvPr id="3" name="Notes Placeholder 2"/>
          <p:cNvSpPr>
            <a:spLocks noGrp="1"/>
          </p:cNvSpPr>
          <p:nvPr>
            <p:ph type="body" idx="1"/>
          </p:nvPr>
        </p:nvSpPr>
        <p:spPr>
          <a:xfrm>
            <a:off x="685800" y="4786364"/>
            <a:ext cx="5486400" cy="3916115"/>
          </a:xfrm>
          <a:prstGeom prst="rect">
            <a:avLst/>
          </a:prstGeom>
        </p:spPr>
        <p:txBody>
          <a:bodyPr lIns="40325" tIns="20163" rIns="40325" bIns="20163"/>
          <a:lstStyle/>
          <a:p>
            <a:r>
              <a:rPr lang="en-US" sz="800" dirty="0"/>
              <a:t>A </a:t>
            </a:r>
            <a:r>
              <a:rPr lang="en-US" sz="800" dirty="0" err="1"/>
              <a:t>levatorplasty</a:t>
            </a:r>
            <a:r>
              <a:rPr lang="en-US" sz="800" dirty="0"/>
              <a:t> (</a:t>
            </a:r>
            <a:r>
              <a:rPr lang="en-US" sz="800" dirty="0" err="1"/>
              <a:t>ie</a:t>
            </a:r>
            <a:r>
              <a:rPr lang="en-US" sz="800" dirty="0"/>
              <a:t>, suture approximation of the </a:t>
            </a:r>
            <a:r>
              <a:rPr lang="en-US" sz="800" dirty="0" err="1"/>
              <a:t>levator</a:t>
            </a:r>
            <a:r>
              <a:rPr lang="en-US" sz="800" dirty="0"/>
              <a:t> muscles) is performed anteriorly to lengthen the anal canal and provide additional support.</a:t>
            </a:r>
          </a:p>
        </p:txBody>
      </p:sp>
    </p:spTree>
    <p:extLst>
      <p:ext uri="{BB962C8B-B14F-4D97-AF65-F5344CB8AC3E}">
        <p14:creationId xmlns:p14="http://schemas.microsoft.com/office/powerpoint/2010/main" val="1019397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1243013"/>
            <a:ext cx="4851400" cy="3357562"/>
          </a:xfrm>
          <a:prstGeom prst="rect">
            <a:avLst/>
          </a:prstGeom>
          <a:noFill/>
          <a:ln w="12700">
            <a:solidFill>
              <a:prstClr val="black"/>
            </a:solidFill>
          </a:ln>
        </p:spPr>
      </p:sp>
      <p:sp>
        <p:nvSpPr>
          <p:cNvPr id="3" name="Notes Placeholder 2"/>
          <p:cNvSpPr>
            <a:spLocks noGrp="1"/>
          </p:cNvSpPr>
          <p:nvPr>
            <p:ph type="body" idx="1"/>
          </p:nvPr>
        </p:nvSpPr>
        <p:spPr>
          <a:xfrm>
            <a:off x="685800" y="4786364"/>
            <a:ext cx="5486400" cy="3916115"/>
          </a:xfrm>
          <a:prstGeom prst="rect">
            <a:avLst/>
          </a:prstGeom>
        </p:spPr>
        <p:txBody>
          <a:bodyPr lIns="40325" tIns="20163" rIns="40325" bIns="20163"/>
          <a:lstStyle/>
          <a:p>
            <a:r>
              <a:rPr lang="en-ZA" sz="700" dirty="0"/>
              <a:t>Women aged 50 years and older are six times as likely as men to present with rectal prolapse. </a:t>
            </a:r>
          </a:p>
          <a:p>
            <a:r>
              <a:rPr lang="en-ZA" sz="700" dirty="0"/>
              <a:t>Peak incidence is the seventh decade in women, whereas the relatively few men afflicted with the syndrome may develop prolapse at the age of 40 years or younger. </a:t>
            </a:r>
          </a:p>
          <a:p>
            <a:r>
              <a:rPr lang="en-ZA" sz="700" dirty="0"/>
              <a:t>One striking characteristic of young male patients is their tendency to have psychiatric disorders, and many are institutionalized. </a:t>
            </a:r>
          </a:p>
          <a:p>
            <a:r>
              <a:rPr lang="en-ZA" sz="700" dirty="0"/>
              <a:t>Young male patients with procidentia also tend to take constipating medications and report significant symptoms related to bowel function</a:t>
            </a:r>
          </a:p>
          <a:p>
            <a:pPr defTabSz="201625"/>
            <a:r>
              <a:rPr lang="en-ZA" sz="700" dirty="0"/>
              <a:t>Contrary to the common assumption that rectal prolapse is a consequence of multiparity, 35% of patients with rectal prolapse are nulliparous</a:t>
            </a:r>
          </a:p>
          <a:p>
            <a:pPr defTabSz="201625"/>
            <a:endParaRPr lang="en-ZA" sz="700" dirty="0"/>
          </a:p>
          <a:p>
            <a:pPr algn="l"/>
            <a:r>
              <a:rPr lang="en-US" sz="700" dirty="0">
                <a:solidFill>
                  <a:srgbClr val="505050"/>
                </a:solidFill>
                <a:highlight>
                  <a:srgbClr val="FFFFFF"/>
                </a:highlight>
                <a:latin typeface="helvetica" panose="020B0604020202020204" pitchFamily="34" charset="0"/>
              </a:rPr>
              <a:t>Among 12,220 patients, 978 (8%) were male and 11,242 (92%) were female. Males were younger, 56 (38–73) vs. 71 (58–83) years, less often white (83% vs. 71%), had lower ASA scores, and underwent more laparoscopic (33% vs. 27%), more open (33% vs. 29%), and less perineal (33% vs 44%) procedures (all p &lt; 0.05). Morbidity (9.9% vs. 10.0%), reoperation (3.4% vs. 3.1%), and readmission (5.7% vs. 6.0%) were not different for males and females. In subgroup analysis by surgical procedure type, there remained no outcome differences. Propensity matched analysis revealed no difference in the use of laparoscopic, open, or perineal procedures.</a:t>
            </a:r>
          </a:p>
          <a:p>
            <a:pPr algn="l"/>
            <a:r>
              <a:rPr lang="en-US" sz="700" dirty="0">
                <a:solidFill>
                  <a:srgbClr val="005893"/>
                </a:solidFill>
                <a:highlight>
                  <a:srgbClr val="FFFFFF"/>
                </a:highlight>
                <a:latin typeface="helvetica" panose="020B0604020202020204" pitchFamily="34" charset="0"/>
              </a:rPr>
              <a:t>Conclusions</a:t>
            </a:r>
          </a:p>
          <a:p>
            <a:pPr algn="l"/>
            <a:r>
              <a:rPr lang="en-US" sz="700" dirty="0">
                <a:solidFill>
                  <a:srgbClr val="505050"/>
                </a:solidFill>
                <a:highlight>
                  <a:srgbClr val="FFFFFF"/>
                </a:highlight>
                <a:latin typeface="helvetica" panose="020B0604020202020204" pitchFamily="34" charset="0"/>
              </a:rPr>
              <a:t>Males with rectal prolapse are younger, have a different racial distribution, a lower surgical risk profile, and undergo different surgical procedures than females, which appears to be driven by patient age and surgical risk assessment</a:t>
            </a:r>
          </a:p>
          <a:p>
            <a:pPr defTabSz="201625"/>
            <a:endParaRPr lang="en-ZA" dirty="0"/>
          </a:p>
        </p:txBody>
      </p:sp>
    </p:spTree>
    <p:extLst>
      <p:ext uri="{BB962C8B-B14F-4D97-AF65-F5344CB8AC3E}">
        <p14:creationId xmlns:p14="http://schemas.microsoft.com/office/powerpoint/2010/main" val="3264271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1243013"/>
            <a:ext cx="4851400" cy="3357562"/>
          </a:xfrm>
          <a:prstGeom prst="rect">
            <a:avLst/>
          </a:prstGeom>
          <a:noFill/>
          <a:ln w="12700">
            <a:solidFill>
              <a:prstClr val="black"/>
            </a:solidFill>
          </a:ln>
        </p:spPr>
      </p:sp>
      <p:sp>
        <p:nvSpPr>
          <p:cNvPr id="3" name="Notes Placeholder 2"/>
          <p:cNvSpPr>
            <a:spLocks noGrp="1"/>
          </p:cNvSpPr>
          <p:nvPr>
            <p:ph type="body" idx="1"/>
          </p:nvPr>
        </p:nvSpPr>
        <p:spPr>
          <a:xfrm>
            <a:off x="685800" y="4786364"/>
            <a:ext cx="5486400" cy="3916115"/>
          </a:xfrm>
          <a:prstGeom prst="rect">
            <a:avLst/>
          </a:prstGeom>
        </p:spPr>
        <p:txBody>
          <a:bodyPr lIns="40325" tIns="20163" rIns="40325" bIns="20163"/>
          <a:lstStyle/>
          <a:p>
            <a:r>
              <a:rPr lang="en-US" sz="700" dirty="0"/>
              <a:t>Choice of surgical approach The choice of approach is largely influenced by surgeon preference as well as patient factors, including comorbidity, age, gender and sexual activity. Most surgeons prefer perineal procedures in elderly or frail patients and abdominal approaches in fit patients,14 although there is increasing evidence that laparoscopic procedures are safe even in the very elderly.15 The choice of procedure should also take into account the presence of concurrent genital prolapse, constipation, </a:t>
            </a:r>
            <a:r>
              <a:rPr lang="en-US" sz="700" dirty="0" err="1"/>
              <a:t>evacuatory</a:t>
            </a:r>
            <a:r>
              <a:rPr lang="en-US" sz="700" dirty="0"/>
              <a:t> difficulties, </a:t>
            </a:r>
            <a:r>
              <a:rPr lang="en-US" sz="700" dirty="0" err="1"/>
              <a:t>faecal</a:t>
            </a:r>
            <a:r>
              <a:rPr lang="en-US" sz="700" dirty="0"/>
              <a:t> incontinence and history of pelvic floor injury.16 Resection rectopexy has traditionally been recommended for patients who have both constipation and rectal prolapse, Men tend to be offered perineal procedures in view of the potential for erectile dysfunction from rectal </a:t>
            </a:r>
            <a:r>
              <a:rPr lang="en-US" sz="700" dirty="0" err="1"/>
              <a:t>mobilisation</a:t>
            </a:r>
            <a:r>
              <a:rPr lang="en-US" sz="700" dirty="0"/>
              <a:t> during abdominal approaches.</a:t>
            </a:r>
          </a:p>
        </p:txBody>
      </p:sp>
    </p:spTree>
    <p:extLst>
      <p:ext uri="{BB962C8B-B14F-4D97-AF65-F5344CB8AC3E}">
        <p14:creationId xmlns:p14="http://schemas.microsoft.com/office/powerpoint/2010/main" val="3294931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1243013"/>
            <a:ext cx="4851400" cy="3357562"/>
          </a:xfrm>
          <a:prstGeom prst="rect">
            <a:avLst/>
          </a:prstGeom>
          <a:noFill/>
          <a:ln w="12700">
            <a:solidFill>
              <a:prstClr val="black"/>
            </a:solidFill>
          </a:ln>
        </p:spPr>
      </p:sp>
      <p:sp>
        <p:nvSpPr>
          <p:cNvPr id="3" name="Notes Placeholder 2"/>
          <p:cNvSpPr>
            <a:spLocks noGrp="1"/>
          </p:cNvSpPr>
          <p:nvPr>
            <p:ph type="body" idx="1"/>
          </p:nvPr>
        </p:nvSpPr>
        <p:spPr>
          <a:xfrm>
            <a:off x="685800" y="4786364"/>
            <a:ext cx="5486400" cy="3916115"/>
          </a:xfrm>
          <a:prstGeom prst="rect">
            <a:avLst/>
          </a:prstGeom>
        </p:spPr>
        <p:txBody>
          <a:bodyPr lIns="40325" tIns="20163" rIns="40325" bIns="20163"/>
          <a:lstStyle/>
          <a:p>
            <a:pPr defTabSz="201625"/>
            <a:r>
              <a:rPr lang="en-US" sz="700" dirty="0" err="1"/>
              <a:t>lthough</a:t>
            </a:r>
            <a:r>
              <a:rPr lang="en-US" sz="700" dirty="0"/>
              <a:t> conservative treatment with increased </a:t>
            </a:r>
            <a:r>
              <a:rPr lang="en-US" sz="700" dirty="0" err="1"/>
              <a:t>fibre</a:t>
            </a:r>
            <a:r>
              <a:rPr lang="en-US" sz="700" dirty="0"/>
              <a:t> and bulking laxatives may improve symptoms to some extent, the definitive treatment for full-thickness rectal prolapse is almost exclusively surgical. Indeed, the Cochrane Library's review on prolapse surgery failed to identify any trials comparing surgery to non-operative management.13 Surgical repair may be undertaken either from an abdominal or perineal approach. There is also the option of concurrent resection being undertaken either by abdominal (resection rectopexy) or perineal (</a:t>
            </a:r>
            <a:r>
              <a:rPr lang="en-US" sz="700" dirty="0" err="1"/>
              <a:t>Altemeier's</a:t>
            </a:r>
            <a:r>
              <a:rPr lang="en-US" sz="700" dirty="0"/>
              <a:t> procedure) approaches.</a:t>
            </a:r>
          </a:p>
          <a:p>
            <a:endParaRPr lang="en-ZA" dirty="0"/>
          </a:p>
        </p:txBody>
      </p:sp>
    </p:spTree>
    <p:extLst>
      <p:ext uri="{BB962C8B-B14F-4D97-AF65-F5344CB8AC3E}">
        <p14:creationId xmlns:p14="http://schemas.microsoft.com/office/powerpoint/2010/main" val="3856290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1243013"/>
            <a:ext cx="4851400" cy="3357562"/>
          </a:xfrm>
          <a:prstGeom prst="rect">
            <a:avLst/>
          </a:prstGeom>
          <a:noFill/>
          <a:ln w="12700">
            <a:solidFill>
              <a:prstClr val="black"/>
            </a:solidFill>
          </a:ln>
        </p:spPr>
      </p:sp>
      <p:sp>
        <p:nvSpPr>
          <p:cNvPr id="3" name="Notes Placeholder 2"/>
          <p:cNvSpPr>
            <a:spLocks noGrp="1"/>
          </p:cNvSpPr>
          <p:nvPr>
            <p:ph type="body" idx="1"/>
          </p:nvPr>
        </p:nvSpPr>
        <p:spPr>
          <a:xfrm>
            <a:off x="685800" y="4786364"/>
            <a:ext cx="5486400" cy="3916115"/>
          </a:xfrm>
          <a:prstGeom prst="rect">
            <a:avLst/>
          </a:prstGeom>
        </p:spPr>
        <p:txBody>
          <a:bodyPr lIns="40325" tIns="20163" rIns="40325" bIns="20163"/>
          <a:lstStyle/>
          <a:p>
            <a:endParaRPr lang="en-ZA"/>
          </a:p>
        </p:txBody>
      </p:sp>
    </p:spTree>
    <p:extLst>
      <p:ext uri="{BB962C8B-B14F-4D97-AF65-F5344CB8AC3E}">
        <p14:creationId xmlns:p14="http://schemas.microsoft.com/office/powerpoint/2010/main" val="549574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1243013"/>
            <a:ext cx="4851400" cy="3357562"/>
          </a:xfrm>
          <a:prstGeom prst="rect">
            <a:avLst/>
          </a:prstGeom>
          <a:noFill/>
          <a:ln w="12700">
            <a:solidFill>
              <a:prstClr val="black"/>
            </a:solidFill>
          </a:ln>
        </p:spPr>
      </p:sp>
      <p:sp>
        <p:nvSpPr>
          <p:cNvPr id="3" name="Notes Placeholder 2"/>
          <p:cNvSpPr>
            <a:spLocks noGrp="1"/>
          </p:cNvSpPr>
          <p:nvPr>
            <p:ph type="body" idx="1"/>
          </p:nvPr>
        </p:nvSpPr>
        <p:spPr>
          <a:xfrm>
            <a:off x="685800" y="4786364"/>
            <a:ext cx="5486400" cy="3916115"/>
          </a:xfrm>
          <a:prstGeom prst="rect">
            <a:avLst/>
          </a:prstGeom>
        </p:spPr>
        <p:txBody>
          <a:bodyPr lIns="40325" tIns="20163" rIns="40325" bIns="20163"/>
          <a:lstStyle/>
          <a:p>
            <a:r>
              <a:rPr lang="en-ZA" sz="700" dirty="0"/>
              <a:t>It is generally believed that the perineal approach results in less perioperative morbidity and pain and a reduced length of hospital stay. </a:t>
            </a:r>
          </a:p>
          <a:p>
            <a:endParaRPr lang="en-ZA" sz="700" dirty="0"/>
          </a:p>
          <a:p>
            <a:r>
              <a:rPr lang="en-ZA" sz="700" dirty="0"/>
              <a:t>These advantages have been considered to be offset by a higher recurrence rate, but data are unclear on this point, however, and a properly executed perineal operation may yield the same good long-term results as an abdominal procedure. </a:t>
            </a:r>
          </a:p>
          <a:p>
            <a:r>
              <a:rPr lang="en-US" sz="700" dirty="0">
                <a:solidFill>
                  <a:schemeClr val="accent6"/>
                </a:solidFill>
              </a:rPr>
              <a:t>●Failed previous transabdominal repair</a:t>
            </a:r>
          </a:p>
          <a:p>
            <a:r>
              <a:rPr lang="en-US" sz="700" dirty="0">
                <a:solidFill>
                  <a:schemeClr val="accent6"/>
                </a:solidFill>
              </a:rPr>
              <a:t>●Prior pelvic surgery</a:t>
            </a:r>
          </a:p>
          <a:p>
            <a:r>
              <a:rPr lang="en-US" sz="700" dirty="0">
                <a:solidFill>
                  <a:schemeClr val="accent6"/>
                </a:solidFill>
              </a:rPr>
              <a:t>●Prior pelvic radiation therapy</a:t>
            </a:r>
          </a:p>
          <a:p>
            <a:r>
              <a:rPr lang="en-US" sz="700" dirty="0">
                <a:solidFill>
                  <a:schemeClr val="accent6"/>
                </a:solidFill>
              </a:rPr>
              <a:t>●Young males, in order to minimize the risk of erectile dysfunction. There is little, if any, risk of damage to the hypogastric nerves with the perineal procedures.</a:t>
            </a:r>
          </a:p>
          <a:p>
            <a:endParaRPr lang="en-ZA" dirty="0"/>
          </a:p>
          <a:p>
            <a:endParaRPr lang="en-ZA" dirty="0"/>
          </a:p>
        </p:txBody>
      </p:sp>
    </p:spTree>
    <p:extLst>
      <p:ext uri="{BB962C8B-B14F-4D97-AF65-F5344CB8AC3E}">
        <p14:creationId xmlns:p14="http://schemas.microsoft.com/office/powerpoint/2010/main" val="2998352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1243013"/>
            <a:ext cx="4851400" cy="3357562"/>
          </a:xfrm>
          <a:prstGeom prst="rect">
            <a:avLst/>
          </a:prstGeom>
          <a:noFill/>
          <a:ln w="12700">
            <a:solidFill>
              <a:prstClr val="black"/>
            </a:solidFill>
          </a:ln>
        </p:spPr>
      </p:sp>
      <p:sp>
        <p:nvSpPr>
          <p:cNvPr id="3" name="Notes Placeholder 2"/>
          <p:cNvSpPr>
            <a:spLocks noGrp="1"/>
          </p:cNvSpPr>
          <p:nvPr>
            <p:ph type="body" idx="1"/>
          </p:nvPr>
        </p:nvSpPr>
        <p:spPr>
          <a:xfrm>
            <a:off x="685800" y="4786364"/>
            <a:ext cx="5486400" cy="3916115"/>
          </a:xfrm>
          <a:prstGeom prst="rect">
            <a:avLst/>
          </a:prstGeom>
        </p:spPr>
        <p:txBody>
          <a:bodyPr lIns="40325" tIns="20163" rIns="40325" bIns="20163"/>
          <a:lstStyle/>
          <a:p>
            <a:r>
              <a:rPr lang="en-US" sz="700" dirty="0">
                <a:solidFill>
                  <a:srgbClr val="FF0000"/>
                </a:solidFill>
              </a:rPr>
              <a:t>Delorme procedure — for rectal procidentia &lt;3 to 4 cm</a:t>
            </a:r>
          </a:p>
          <a:p>
            <a:r>
              <a:rPr lang="en-US" sz="700" dirty="0"/>
              <a:t>Performed by dissecting within the submucosal layer of the rectum. The principle components of this procedure include:</a:t>
            </a:r>
          </a:p>
          <a:p>
            <a:r>
              <a:rPr lang="en-US" sz="700" dirty="0"/>
              <a:t>●The redundant rectum is prolapsed through the anal canal </a:t>
            </a:r>
          </a:p>
          <a:p>
            <a:r>
              <a:rPr lang="en-US" sz="700" dirty="0"/>
              <a:t>●The dentate line is identified, and epinephrine-based solution is injected into the submucosa to aid in hemostasis.</a:t>
            </a:r>
          </a:p>
          <a:p>
            <a:r>
              <a:rPr lang="en-US" sz="700" dirty="0"/>
              <a:t>●The mucosa is incised circumferentially to the submucosal layer at a level of approximately 1 to 2 cm proximal to the dentate line. A sleeve resection of the mucosa is continued proximally until the tube of redundant mucosa is resected</a:t>
            </a:r>
          </a:p>
          <a:p>
            <a:r>
              <a:rPr lang="en-US" sz="700" dirty="0"/>
              <a:t>●The exposed muscularis propria is plicated using a series of interrupted nonabsorbable sutures.</a:t>
            </a:r>
          </a:p>
          <a:p>
            <a:r>
              <a:rPr lang="en-US" sz="700" dirty="0"/>
              <a:t>●A hand-sewn anastomosis with absorbable sutures between the proximal mucosa at the level of transection and the incision proximal to the dentate line.</a:t>
            </a:r>
          </a:p>
          <a:p>
            <a:r>
              <a:rPr lang="en-US" sz="700" dirty="0"/>
              <a:t>Some surgeons perform a postanal repair and </a:t>
            </a:r>
            <a:r>
              <a:rPr lang="en-US" sz="700" dirty="0" err="1"/>
              <a:t>levatorplasty</a:t>
            </a:r>
            <a:r>
              <a:rPr lang="en-US" sz="700" dirty="0"/>
              <a:t> too. </a:t>
            </a:r>
          </a:p>
          <a:p>
            <a:r>
              <a:rPr lang="en-US" sz="700" dirty="0"/>
              <a:t>Youssef et al showed this addition improved functional outcomes and decreased recurrences compared with performing a Delorme procedure alone</a:t>
            </a:r>
          </a:p>
          <a:p>
            <a:endParaRPr lang="en-ZA" dirty="0"/>
          </a:p>
        </p:txBody>
      </p:sp>
    </p:spTree>
    <p:extLst>
      <p:ext uri="{BB962C8B-B14F-4D97-AF65-F5344CB8AC3E}">
        <p14:creationId xmlns:p14="http://schemas.microsoft.com/office/powerpoint/2010/main" val="1377317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a:extLst>
              <a:ext uri="{FF2B5EF4-FFF2-40B4-BE49-F238E27FC236}">
                <a16:creationId xmlns:a16="http://schemas.microsoft.com/office/drawing/2014/main" id="{BA5D5A72-CB6F-F8DE-E2C9-90459C8C3DC1}"/>
              </a:ext>
              <a:ext uri="{C183D7F6-B498-43B3-948B-1728B52AA6E4}">
                <adec:decorative xmlns:adec="http://schemas.microsoft.com/office/drawing/2017/decorative" val="1"/>
              </a:ext>
            </a:extLst>
          </p:cNvPr>
          <p:cNvSpPr/>
          <p:nvPr/>
        </p:nvSpPr>
        <p:spPr>
          <a:xfrm>
            <a:off x="0" y="0"/>
            <a:ext cx="4302919" cy="687705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sz="1463" dirty="0"/>
          </a:p>
        </p:txBody>
      </p:sp>
      <p:sp>
        <p:nvSpPr>
          <p:cNvPr id="20" name="Freeform: Shape 19">
            <a:extLst>
              <a:ext uri="{FF2B5EF4-FFF2-40B4-BE49-F238E27FC236}">
                <a16:creationId xmlns:a16="http://schemas.microsoft.com/office/drawing/2014/main" id="{E66FD7FF-2869-7902-36B2-2B229AB9AB19}"/>
              </a:ext>
              <a:ext uri="{C183D7F6-B498-43B3-948B-1728B52AA6E4}">
                <adec:decorative xmlns:adec="http://schemas.microsoft.com/office/drawing/2017/decorative" val="1"/>
              </a:ext>
            </a:extLst>
          </p:cNvPr>
          <p:cNvSpPr/>
          <p:nvPr userDrawn="1"/>
        </p:nvSpPr>
        <p:spPr>
          <a:xfrm>
            <a:off x="1218903" y="1173106"/>
            <a:ext cx="746819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lvl="0"/>
            <a:endParaRPr lang="en-US" sz="1463" dirty="0">
              <a:solidFill>
                <a:schemeClr val="tx1"/>
              </a:solidFill>
            </a:endParaRPr>
          </a:p>
        </p:txBody>
      </p:sp>
      <p:sp>
        <p:nvSpPr>
          <p:cNvPr id="18" name="Freeform: Shape 17">
            <a:extLst>
              <a:ext uri="{FF2B5EF4-FFF2-40B4-BE49-F238E27FC236}">
                <a16:creationId xmlns:a16="http://schemas.microsoft.com/office/drawing/2014/main" id="{B1457C88-4472-81CF-02AF-4421E0A3084B}"/>
              </a:ext>
              <a:ext uri="{C183D7F6-B498-43B3-948B-1728B52AA6E4}">
                <adec:decorative xmlns:adec="http://schemas.microsoft.com/office/drawing/2017/decorative" val="1"/>
              </a:ext>
            </a:extLst>
          </p:cNvPr>
          <p:cNvSpPr/>
          <p:nvPr userDrawn="1"/>
        </p:nvSpPr>
        <p:spPr>
          <a:xfrm>
            <a:off x="2189224" y="0"/>
            <a:ext cx="5527553"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lvl="0"/>
            <a:endParaRPr lang="en-US" sz="1463" dirty="0">
              <a:solidFill>
                <a:schemeClr val="tx1"/>
              </a:solidFill>
            </a:endParaRPr>
          </a:p>
        </p:txBody>
      </p:sp>
      <p:sp>
        <p:nvSpPr>
          <p:cNvPr id="2" name="Title 1"/>
          <p:cNvSpPr>
            <a:spLocks noGrp="1"/>
          </p:cNvSpPr>
          <p:nvPr>
            <p:ph type="ctrTitle" hasCustomPrompt="1"/>
          </p:nvPr>
        </p:nvSpPr>
        <p:spPr>
          <a:xfrm>
            <a:off x="2356080" y="810228"/>
            <a:ext cx="5193842" cy="3831221"/>
          </a:xfrm>
        </p:spPr>
        <p:txBody>
          <a:bodyPr tIns="0" bIns="0" anchor="ctr" anchorCtr="0">
            <a:noAutofit/>
          </a:bodyPr>
          <a:lstStyle>
            <a:lvl1pPr algn="ctr">
              <a:lnSpc>
                <a:spcPct val="100000"/>
              </a:lnSpc>
              <a:defRPr sz="2925"/>
            </a:lvl1pPr>
          </a:lstStyle>
          <a:p>
            <a:r>
              <a:rPr lang="en-US" dirty="0"/>
              <a:t>Click to add title</a:t>
            </a:r>
          </a:p>
        </p:txBody>
      </p:sp>
    </p:spTree>
    <p:extLst>
      <p:ext uri="{BB962C8B-B14F-4D97-AF65-F5344CB8AC3E}">
        <p14:creationId xmlns:p14="http://schemas.microsoft.com/office/powerpoint/2010/main" val="26317998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D014917C-8694-B4A4-A211-0F31F00E247E}"/>
              </a:ext>
              <a:ext uri="{C183D7F6-B498-43B3-948B-1728B52AA6E4}">
                <adec:decorative xmlns:adec="http://schemas.microsoft.com/office/drawing/2017/decorative" val="1"/>
              </a:ext>
            </a:extLst>
          </p:cNvPr>
          <p:cNvSpPr/>
          <p:nvPr userDrawn="1"/>
        </p:nvSpPr>
        <p:spPr>
          <a:xfrm>
            <a:off x="1" y="0"/>
            <a:ext cx="1259832" cy="2545382"/>
          </a:xfrm>
          <a:custGeom>
            <a:avLst/>
            <a:gdLst>
              <a:gd name="connsiteX0" fmla="*/ 683117 w 1550562"/>
              <a:gd name="connsiteY0" fmla="*/ 0 h 2545382"/>
              <a:gd name="connsiteX1" fmla="*/ 1550562 w 1550562"/>
              <a:gd name="connsiteY1" fmla="*/ 0 h 2545382"/>
              <a:gd name="connsiteX2" fmla="*/ 1550562 w 1550562"/>
              <a:gd name="connsiteY2" fmla="*/ 7240 h 2545382"/>
              <a:gd name="connsiteX3" fmla="*/ 221868 w 1550562"/>
              <a:gd name="connsiteY3" fmla="*/ 2418735 h 2545382"/>
              <a:gd name="connsiteX4" fmla="*/ 0 w 1550562"/>
              <a:gd name="connsiteY4" fmla="*/ 2545382 h 2545382"/>
              <a:gd name="connsiteX5" fmla="*/ 0 w 1550562"/>
              <a:gd name="connsiteY5" fmla="*/ 1500516 h 2545382"/>
              <a:gd name="connsiteX6" fmla="*/ 102557 w 1550562"/>
              <a:gd name="connsiteY6" fmla="*/ 1405503 h 2545382"/>
              <a:gd name="connsiteX7" fmla="*/ 673022 w 1550562"/>
              <a:gd name="connsiteY7" fmla="*/ 200390 h 254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0562" h="2545382">
                <a:moveTo>
                  <a:pt x="683117" y="0"/>
                </a:moveTo>
                <a:lnTo>
                  <a:pt x="1550562" y="0"/>
                </a:lnTo>
                <a:lnTo>
                  <a:pt x="1550562" y="7240"/>
                </a:lnTo>
                <a:cubicBezTo>
                  <a:pt x="1550562" y="1022523"/>
                  <a:pt x="1020469" y="1913556"/>
                  <a:pt x="221868" y="2418735"/>
                </a:cubicBezTo>
                <a:lnTo>
                  <a:pt x="0" y="2545382"/>
                </a:lnTo>
                <a:lnTo>
                  <a:pt x="0" y="1500516"/>
                </a:lnTo>
                <a:lnTo>
                  <a:pt x="102557" y="1405503"/>
                </a:lnTo>
                <a:cubicBezTo>
                  <a:pt x="416582" y="1089274"/>
                  <a:pt x="625660" y="668089"/>
                  <a:pt x="673022" y="200390"/>
                </a:cubicBezTo>
                <a:close/>
              </a:path>
            </a:pathLst>
          </a:custGeom>
          <a:solidFill>
            <a:schemeClr val="accent3"/>
          </a:solidFill>
          <a:ln>
            <a:noFill/>
          </a:ln>
        </p:spPr>
        <p:txBody>
          <a:bodyPr vert="horz" wrap="square" lIns="74295" tIns="37148" rIns="74295" bIns="37148" numCol="1" anchor="t" anchorCtr="0" compatLnSpc="1">
            <a:prstTxWarp prst="textNoShape">
              <a:avLst/>
            </a:prstTxWarp>
            <a:noAutofit/>
          </a:bodyPr>
          <a:lstStyle/>
          <a:p>
            <a:pPr lvl="0"/>
            <a:endParaRPr lang="en-US" sz="1463" dirty="0"/>
          </a:p>
        </p:txBody>
      </p:sp>
      <p:sp>
        <p:nvSpPr>
          <p:cNvPr id="10" name="Freeform 9">
            <a:extLst>
              <a:ext uri="{FF2B5EF4-FFF2-40B4-BE49-F238E27FC236}">
                <a16:creationId xmlns:a16="http://schemas.microsoft.com/office/drawing/2014/main" id="{A7DB6972-BB75-254A-BA88-C0C3E6E93BDB}"/>
              </a:ext>
              <a:ext uri="{C183D7F6-B498-43B3-948B-1728B52AA6E4}">
                <adec:decorative xmlns:adec="http://schemas.microsoft.com/office/drawing/2017/decorative" val="1"/>
              </a:ext>
            </a:extLst>
          </p:cNvPr>
          <p:cNvSpPr/>
          <p:nvPr userDrawn="1"/>
        </p:nvSpPr>
        <p:spPr>
          <a:xfrm>
            <a:off x="1" y="-1"/>
            <a:ext cx="554726" cy="1500050"/>
          </a:xfrm>
          <a:custGeom>
            <a:avLst/>
            <a:gdLst>
              <a:gd name="connsiteX0" fmla="*/ 0 w 682740"/>
              <a:gd name="connsiteY0" fmla="*/ 0 h 1500050"/>
              <a:gd name="connsiteX1" fmla="*/ 682740 w 682740"/>
              <a:gd name="connsiteY1" fmla="*/ 0 h 1500050"/>
              <a:gd name="connsiteX2" fmla="*/ 672647 w 682740"/>
              <a:gd name="connsiteY2" fmla="*/ 200357 h 1500050"/>
              <a:gd name="connsiteX3" fmla="*/ 102290 w 682740"/>
              <a:gd name="connsiteY3" fmla="*/ 1405281 h 1500050"/>
              <a:gd name="connsiteX4" fmla="*/ 0 w 682740"/>
              <a:gd name="connsiteY4" fmla="*/ 1500050 h 15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740" h="1500050">
                <a:moveTo>
                  <a:pt x="0" y="0"/>
                </a:moveTo>
                <a:lnTo>
                  <a:pt x="682740" y="0"/>
                </a:lnTo>
                <a:lnTo>
                  <a:pt x="672647" y="200357"/>
                </a:lnTo>
                <a:cubicBezTo>
                  <a:pt x="625294" y="667983"/>
                  <a:pt x="416256" y="1089101"/>
                  <a:pt x="102290" y="1405281"/>
                </a:cubicBezTo>
                <a:lnTo>
                  <a:pt x="0" y="1500050"/>
                </a:lnTo>
                <a:close/>
              </a:path>
            </a:pathLst>
          </a:custGeom>
          <a:solidFill>
            <a:schemeClr val="accent1"/>
          </a:solidFill>
          <a:ln>
            <a:noFill/>
          </a:ln>
        </p:spPr>
        <p:txBody>
          <a:bodyPr vert="horz" wrap="square" lIns="74295" tIns="37148" rIns="74295" bIns="37148" numCol="1" anchor="t" anchorCtr="0" compatLnSpc="1">
            <a:prstTxWarp prst="textNoShape">
              <a:avLst/>
            </a:prstTxWarp>
            <a:noAutofit/>
          </a:bodyPr>
          <a:lstStyle/>
          <a:p>
            <a:pPr lvl="0"/>
            <a:endParaRPr lang="en-US" sz="1463" dirty="0">
              <a:solidFill>
                <a:schemeClr val="tx1"/>
              </a:solidFill>
            </a:endParaRPr>
          </a:p>
        </p:txBody>
      </p:sp>
      <p:sp>
        <p:nvSpPr>
          <p:cNvPr id="30" name="Image 2">
            <a:extLst>
              <a:ext uri="{FF2B5EF4-FFF2-40B4-BE49-F238E27FC236}">
                <a16:creationId xmlns:a16="http://schemas.microsoft.com/office/drawing/2014/main" id="{790E862E-398F-571C-EC2C-3D17164DE059}"/>
              </a:ext>
              <a:ext uri="{C183D7F6-B498-43B3-948B-1728B52AA6E4}">
                <adec:decorative xmlns:adec="http://schemas.microsoft.com/office/drawing/2017/decorative" val="1"/>
              </a:ext>
            </a:extLst>
          </p:cNvPr>
          <p:cNvSpPr/>
          <p:nvPr/>
        </p:nvSpPr>
        <p:spPr>
          <a:xfrm>
            <a:off x="138487" y="314192"/>
            <a:ext cx="629705"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sz="1463" dirty="0"/>
          </a:p>
        </p:txBody>
      </p:sp>
      <p:sp>
        <p:nvSpPr>
          <p:cNvPr id="6" name="Title 1">
            <a:extLst>
              <a:ext uri="{FF2B5EF4-FFF2-40B4-BE49-F238E27FC236}">
                <a16:creationId xmlns:a16="http://schemas.microsoft.com/office/drawing/2014/main" id="{1C975BF2-D657-C309-269D-B8D006263130}"/>
              </a:ext>
            </a:extLst>
          </p:cNvPr>
          <p:cNvSpPr>
            <a:spLocks noGrp="1"/>
          </p:cNvSpPr>
          <p:nvPr>
            <p:ph type="title" hasCustomPrompt="1"/>
          </p:nvPr>
        </p:nvSpPr>
        <p:spPr>
          <a:xfrm>
            <a:off x="1259833" y="1089213"/>
            <a:ext cx="8027043" cy="980844"/>
          </a:xfrm>
        </p:spPr>
        <p:txBody>
          <a:bodyPr tIns="0" bIns="0"/>
          <a:lstStyle>
            <a:lvl1pPr algn="l">
              <a:lnSpc>
                <a:spcPct val="100000"/>
              </a:lnSpc>
              <a:defRPr sz="2925">
                <a:solidFill>
                  <a:schemeClr val="accent6"/>
                </a:solidFill>
              </a:defRPr>
            </a:lvl1pPr>
          </a:lstStyle>
          <a:p>
            <a:r>
              <a:rPr lang="en-US" dirty="0"/>
              <a:t>Click to add title</a:t>
            </a:r>
          </a:p>
        </p:txBody>
      </p:sp>
      <p:sp>
        <p:nvSpPr>
          <p:cNvPr id="4" name="Text Placeholder 54">
            <a:extLst>
              <a:ext uri="{FF2B5EF4-FFF2-40B4-BE49-F238E27FC236}">
                <a16:creationId xmlns:a16="http://schemas.microsoft.com/office/drawing/2014/main" id="{A0AEB4DF-13C8-8171-2BDB-FD1AD542E783}"/>
              </a:ext>
            </a:extLst>
          </p:cNvPr>
          <p:cNvSpPr>
            <a:spLocks noGrp="1"/>
          </p:cNvSpPr>
          <p:nvPr>
            <p:ph type="body" sz="quarter" idx="13" hasCustomPrompt="1"/>
          </p:nvPr>
        </p:nvSpPr>
        <p:spPr>
          <a:xfrm>
            <a:off x="1259834" y="2331958"/>
            <a:ext cx="2417364" cy="3704266"/>
          </a:xfrm>
        </p:spPr>
        <p:txBody>
          <a:bodyPr lIns="91440" tIns="0" rIns="91440" bIns="0" anchor="t" anchorCtr="0">
            <a:noAutofit/>
          </a:bodyPr>
          <a:lstStyle>
            <a:lvl1pPr marL="0" indent="0">
              <a:lnSpc>
                <a:spcPct val="100000"/>
              </a:lnSpc>
              <a:spcBef>
                <a:spcPts val="0"/>
              </a:spcBef>
              <a:spcAft>
                <a:spcPts val="975"/>
              </a:spcAft>
              <a:buFont typeface="Arial" panose="020B0604020202020204" pitchFamily="34" charset="0"/>
              <a:buNone/>
              <a:defRPr sz="1463"/>
            </a:lvl1pPr>
          </a:lstStyle>
          <a:p>
            <a:r>
              <a:rPr lang="en-US" dirty="0"/>
              <a:t>Click to add subtitle</a:t>
            </a:r>
          </a:p>
        </p:txBody>
      </p:sp>
      <p:sp>
        <p:nvSpPr>
          <p:cNvPr id="9" name="Content Placeholder 2">
            <a:extLst>
              <a:ext uri="{FF2B5EF4-FFF2-40B4-BE49-F238E27FC236}">
                <a16:creationId xmlns:a16="http://schemas.microsoft.com/office/drawing/2014/main" id="{42134EBA-AF32-9F8A-370F-0D3E842F0397}"/>
              </a:ext>
            </a:extLst>
          </p:cNvPr>
          <p:cNvSpPr>
            <a:spLocks noGrp="1"/>
          </p:cNvSpPr>
          <p:nvPr>
            <p:ph sz="half" idx="1" hasCustomPrompt="1"/>
          </p:nvPr>
        </p:nvSpPr>
        <p:spPr>
          <a:xfrm>
            <a:off x="4133313" y="2331791"/>
            <a:ext cx="5156038" cy="3721817"/>
          </a:xfrm>
        </p:spPr>
        <p:txBody>
          <a:bodyPr lIns="91440" rIns="91440">
            <a:normAutofit/>
          </a:bodyPr>
          <a:lstStyle>
            <a:lvl1pPr>
              <a:defRPr sz="1463"/>
            </a:lvl1pPr>
            <a:lvl2pPr>
              <a:defRPr sz="1463"/>
            </a:lvl2pPr>
            <a:lvl3pPr>
              <a:defRPr sz="1463"/>
            </a:lvl3pPr>
            <a:lvl4pPr>
              <a:defRPr sz="1463"/>
            </a:lvl4pPr>
            <a:lvl5pPr>
              <a:defRPr sz="1463"/>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2">
            <a:extLst>
              <a:ext uri="{FF2B5EF4-FFF2-40B4-BE49-F238E27FC236}">
                <a16:creationId xmlns:a16="http://schemas.microsoft.com/office/drawing/2014/main" id="{AE99A73D-155B-A133-9671-506F54A0559A}"/>
              </a:ext>
            </a:extLst>
          </p:cNvPr>
          <p:cNvSpPr>
            <a:spLocks noGrp="1"/>
          </p:cNvSpPr>
          <p:nvPr>
            <p:ph type="sldNum" sz="quarter" idx="10"/>
          </p:nvPr>
        </p:nvSpPr>
        <p:spPr>
          <a:xfrm>
            <a:off x="8416231" y="457200"/>
            <a:ext cx="867416" cy="471489"/>
          </a:xfrm>
        </p:spPr>
        <p:txBody>
          <a:bodyPr/>
          <a:lstStyle>
            <a:lvl1pPr>
              <a:defRPr sz="13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203958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mmary 3">
    <p:spTree>
      <p:nvGrpSpPr>
        <p:cNvPr id="1" name=""/>
        <p:cNvGrpSpPr/>
        <p:nvPr/>
      </p:nvGrpSpPr>
      <p:grpSpPr>
        <a:xfrm>
          <a:off x="0" y="0"/>
          <a:ext cx="0" cy="0"/>
          <a:chOff x="0" y="0"/>
          <a:chExt cx="0" cy="0"/>
        </a:xfrm>
      </p:grpSpPr>
      <p:pic>
        <p:nvPicPr>
          <p:cNvPr id="29" name="Graphic 28">
            <a:extLst>
              <a:ext uri="{FF2B5EF4-FFF2-40B4-BE49-F238E27FC236}">
                <a16:creationId xmlns:a16="http://schemas.microsoft.com/office/drawing/2014/main" id="{D5595DD5-43B0-252F-8BC6-6B74340C5BC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7193"/>
          <a:stretch/>
        </p:blipFill>
        <p:spPr>
          <a:xfrm>
            <a:off x="1" y="-1"/>
            <a:ext cx="360217" cy="6856025"/>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sp>
        <p:nvSpPr>
          <p:cNvPr id="2" name="Title 1"/>
          <p:cNvSpPr>
            <a:spLocks noGrp="1"/>
          </p:cNvSpPr>
          <p:nvPr>
            <p:ph type="title" hasCustomPrompt="1"/>
          </p:nvPr>
        </p:nvSpPr>
        <p:spPr>
          <a:xfrm>
            <a:off x="1259834" y="1057274"/>
            <a:ext cx="8023814" cy="999746"/>
          </a:xfrm>
        </p:spPr>
        <p:txBody>
          <a:bodyPr tIns="0" bIns="0">
            <a:noAutofit/>
          </a:bodyPr>
          <a:lstStyle>
            <a:lvl1pPr algn="l">
              <a:lnSpc>
                <a:spcPct val="100000"/>
              </a:lnSpc>
              <a:defRPr sz="2925" b="1"/>
            </a:lvl1pPr>
          </a:lstStyle>
          <a:p>
            <a:r>
              <a:rPr lang="en-US" dirty="0"/>
              <a:t>Click to add title</a:t>
            </a:r>
          </a:p>
        </p:txBody>
      </p:sp>
      <p:sp>
        <p:nvSpPr>
          <p:cNvPr id="49" name="Freeform 48">
            <a:extLst>
              <a:ext uri="{FF2B5EF4-FFF2-40B4-BE49-F238E27FC236}">
                <a16:creationId xmlns:a16="http://schemas.microsoft.com/office/drawing/2014/main" id="{BC3A3767-6C5E-8188-0A49-955BBACE37F0}"/>
              </a:ext>
              <a:ext uri="{C183D7F6-B498-43B3-948B-1728B52AA6E4}">
                <adec:decorative xmlns:adec="http://schemas.microsoft.com/office/drawing/2017/decorative" val="1"/>
              </a:ext>
            </a:extLst>
          </p:cNvPr>
          <p:cNvSpPr/>
          <p:nvPr userDrawn="1"/>
        </p:nvSpPr>
        <p:spPr>
          <a:xfrm flipH="1" flipV="1">
            <a:off x="-2" y="4420134"/>
            <a:ext cx="1050755" cy="2437866"/>
          </a:xfrm>
          <a:custGeom>
            <a:avLst/>
            <a:gdLst>
              <a:gd name="connsiteX0" fmla="*/ 1293237 w 1293237"/>
              <a:gd name="connsiteY0" fmla="*/ 2437866 h 2437866"/>
              <a:gd name="connsiteX1" fmla="*/ 1292465 w 1293237"/>
              <a:gd name="connsiteY1" fmla="*/ 2437373 h 2437866"/>
              <a:gd name="connsiteX2" fmla="*/ 0 w 1293237"/>
              <a:gd name="connsiteY2" fmla="*/ 0 h 2437866"/>
              <a:gd name="connsiteX3" fmla="*/ 1293237 w 1293237"/>
              <a:gd name="connsiteY3" fmla="*/ 0 h 2437866"/>
            </a:gdLst>
            <a:ahLst/>
            <a:cxnLst>
              <a:cxn ang="0">
                <a:pos x="connsiteX0" y="connsiteY0"/>
              </a:cxn>
              <a:cxn ang="0">
                <a:pos x="connsiteX1" y="connsiteY1"/>
              </a:cxn>
              <a:cxn ang="0">
                <a:pos x="connsiteX2" y="connsiteY2"/>
              </a:cxn>
              <a:cxn ang="0">
                <a:pos x="connsiteX3" y="connsiteY3"/>
              </a:cxn>
            </a:cxnLst>
            <a:rect l="l" t="t" r="r" b="b"/>
            <a:pathLst>
              <a:path w="1293237" h="2437866">
                <a:moveTo>
                  <a:pt x="1293237" y="2437866"/>
                </a:moveTo>
                <a:lnTo>
                  <a:pt x="1292465" y="2437373"/>
                </a:lnTo>
                <a:cubicBezTo>
                  <a:pt x="511725" y="1903845"/>
                  <a:pt x="0" y="1011184"/>
                  <a:pt x="0" y="0"/>
                </a:cubicBezTo>
                <a:lnTo>
                  <a:pt x="1293237" y="0"/>
                </a:lnTo>
                <a:close/>
              </a:path>
            </a:pathLst>
          </a:custGeom>
          <a:solidFill>
            <a:schemeClr val="accent1"/>
          </a:solidFill>
          <a:ln w="4763" cap="flat">
            <a:noFill/>
            <a:prstDash val="solid"/>
            <a:miter/>
          </a:ln>
        </p:spPr>
        <p:txBody>
          <a:bodyPr wrap="square" rtlCol="0" anchor="ctr">
            <a:noAutofit/>
          </a:bodyPr>
          <a:lstStyle/>
          <a:p>
            <a:endParaRPr lang="en-US" sz="1463" dirty="0"/>
          </a:p>
        </p:txBody>
      </p:sp>
      <p:sp>
        <p:nvSpPr>
          <p:cNvPr id="16" name="Content Placeholder 3">
            <a:extLst>
              <a:ext uri="{FF2B5EF4-FFF2-40B4-BE49-F238E27FC236}">
                <a16:creationId xmlns:a16="http://schemas.microsoft.com/office/drawing/2014/main" id="{E4BD7F71-D12B-4F27-1505-FF681CF55F73}"/>
              </a:ext>
            </a:extLst>
          </p:cNvPr>
          <p:cNvSpPr>
            <a:spLocks noGrp="1"/>
          </p:cNvSpPr>
          <p:nvPr>
            <p:ph sz="half" idx="2" hasCustomPrompt="1"/>
          </p:nvPr>
        </p:nvSpPr>
        <p:spPr>
          <a:xfrm>
            <a:off x="1259834" y="2303029"/>
            <a:ext cx="4736182" cy="3961593"/>
          </a:xfrm>
        </p:spPr>
        <p:txBody>
          <a:bodyPr lIns="91440" tIns="0" rIns="91440" bIns="0">
            <a:normAutofit/>
          </a:bodyPr>
          <a:lstStyle>
            <a:lvl1pPr>
              <a:spcBef>
                <a:spcPts val="813"/>
              </a:spcBef>
              <a:defRPr sz="1463"/>
            </a:lvl1pPr>
            <a:lvl2pPr>
              <a:spcBef>
                <a:spcPts val="813"/>
              </a:spcBef>
              <a:defRPr sz="1463"/>
            </a:lvl2pPr>
            <a:lvl3pPr>
              <a:spcBef>
                <a:spcPts val="813"/>
              </a:spcBef>
              <a:defRPr sz="1463"/>
            </a:lvl3pPr>
            <a:lvl4pPr>
              <a:spcBef>
                <a:spcPts val="813"/>
              </a:spcBef>
              <a:defRPr sz="1463"/>
            </a:lvl4pPr>
            <a:lvl5pPr>
              <a:spcBef>
                <a:spcPts val="813"/>
              </a:spcBef>
              <a:defRPr sz="1463"/>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3">
            <a:extLst>
              <a:ext uri="{FF2B5EF4-FFF2-40B4-BE49-F238E27FC236}">
                <a16:creationId xmlns:a16="http://schemas.microsoft.com/office/drawing/2014/main" id="{FB87C65D-4EF3-18C8-18A8-477F87A37E51}"/>
              </a:ext>
            </a:extLst>
          </p:cNvPr>
          <p:cNvSpPr>
            <a:spLocks noGrp="1"/>
          </p:cNvSpPr>
          <p:nvPr>
            <p:ph sz="half" idx="15" hasCustomPrompt="1"/>
          </p:nvPr>
        </p:nvSpPr>
        <p:spPr>
          <a:xfrm>
            <a:off x="6451934" y="2303029"/>
            <a:ext cx="2831712" cy="3961593"/>
          </a:xfrm>
        </p:spPr>
        <p:txBody>
          <a:bodyPr lIns="91440" tIns="0" rIns="91440" bIns="0">
            <a:normAutofit/>
          </a:bodyPr>
          <a:lstStyle>
            <a:lvl1pPr>
              <a:spcBef>
                <a:spcPts val="813"/>
              </a:spcBef>
              <a:defRPr sz="1463"/>
            </a:lvl1pPr>
            <a:lvl2pPr>
              <a:spcBef>
                <a:spcPts val="813"/>
              </a:spcBef>
              <a:defRPr sz="1463"/>
            </a:lvl2pPr>
            <a:lvl3pPr>
              <a:spcBef>
                <a:spcPts val="813"/>
              </a:spcBef>
              <a:defRPr sz="1463"/>
            </a:lvl3pPr>
            <a:lvl4pPr>
              <a:spcBef>
                <a:spcPts val="813"/>
              </a:spcBef>
              <a:defRPr sz="1463"/>
            </a:lvl4pPr>
            <a:lvl5pPr>
              <a:spcBef>
                <a:spcPts val="813"/>
              </a:spcBef>
              <a:defRPr sz="1463"/>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Slide Number Placeholder 2">
            <a:extLst>
              <a:ext uri="{FF2B5EF4-FFF2-40B4-BE49-F238E27FC236}">
                <a16:creationId xmlns:a16="http://schemas.microsoft.com/office/drawing/2014/main" id="{AEFFA34C-885D-E995-D8F9-B4ACFBF3110D}"/>
              </a:ext>
            </a:extLst>
          </p:cNvPr>
          <p:cNvSpPr>
            <a:spLocks noGrp="1"/>
          </p:cNvSpPr>
          <p:nvPr>
            <p:ph type="sldNum" sz="quarter" idx="10"/>
          </p:nvPr>
        </p:nvSpPr>
        <p:spPr>
          <a:xfrm>
            <a:off x="8481261" y="457200"/>
            <a:ext cx="802386" cy="471489"/>
          </a:xfrm>
        </p:spPr>
        <p:txBody>
          <a:bodyPr/>
          <a:lstStyle>
            <a:lvl1pPr>
              <a:defRPr sz="1300">
                <a:latin typeface="+mj-lt"/>
              </a:defRPr>
            </a:lvl1pPr>
          </a:lstStyle>
          <a:p>
            <a:fld id="{48F63A3B-78C7-47BE-AE5E-E10140E04643}" type="slidenum">
              <a:rPr lang="en-US" smtClean="0"/>
              <a:pPr/>
              <a:t>‹#›</a:t>
            </a:fld>
            <a:endParaRPr lang="en-US" dirty="0"/>
          </a:p>
        </p:txBody>
      </p:sp>
      <p:pic>
        <p:nvPicPr>
          <p:cNvPr id="43" name="Graphic 42">
            <a:extLst>
              <a:ext uri="{FF2B5EF4-FFF2-40B4-BE49-F238E27FC236}">
                <a16:creationId xmlns:a16="http://schemas.microsoft.com/office/drawing/2014/main" id="{C6639AD7-128F-B39D-B45F-0F22A2C6D68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7193"/>
          <a:stretch/>
        </p:blipFill>
        <p:spPr>
          <a:xfrm rot="5400000">
            <a:off x="4892457" y="-4570199"/>
            <a:ext cx="443344" cy="9583741"/>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pic>
        <p:nvPicPr>
          <p:cNvPr id="54" name="Graphic 53">
            <a:extLst>
              <a:ext uri="{FF2B5EF4-FFF2-40B4-BE49-F238E27FC236}">
                <a16:creationId xmlns:a16="http://schemas.microsoft.com/office/drawing/2014/main" id="{48479A23-C29C-C711-510C-05B69B882268}"/>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11443" r="10857"/>
          <a:stretch/>
        </p:blipFill>
        <p:spPr>
          <a:xfrm rot="16200000">
            <a:off x="-189105" y="189103"/>
            <a:ext cx="1961253" cy="1583046"/>
          </a:xfrm>
          <a:custGeom>
            <a:avLst/>
            <a:gdLst>
              <a:gd name="connsiteX0" fmla="*/ 1961253 w 1961253"/>
              <a:gd name="connsiteY0" fmla="*/ 0 h 1948364"/>
              <a:gd name="connsiteX1" fmla="*/ 1961253 w 1961253"/>
              <a:gd name="connsiteY1" fmla="*/ 1948364 h 1948364"/>
              <a:gd name="connsiteX2" fmla="*/ 0 w 1961253"/>
              <a:gd name="connsiteY2" fmla="*/ 1948364 h 1948364"/>
              <a:gd name="connsiteX3" fmla="*/ 0 w 1961253"/>
              <a:gd name="connsiteY3" fmla="*/ 0 h 1948364"/>
            </a:gdLst>
            <a:ahLst/>
            <a:cxnLst>
              <a:cxn ang="0">
                <a:pos x="connsiteX0" y="connsiteY0"/>
              </a:cxn>
              <a:cxn ang="0">
                <a:pos x="connsiteX1" y="connsiteY1"/>
              </a:cxn>
              <a:cxn ang="0">
                <a:pos x="connsiteX2" y="connsiteY2"/>
              </a:cxn>
              <a:cxn ang="0">
                <a:pos x="connsiteX3" y="connsiteY3"/>
              </a:cxn>
            </a:cxnLst>
            <a:rect l="l" t="t" r="r" b="b"/>
            <a:pathLst>
              <a:path w="1961253" h="1948364">
                <a:moveTo>
                  <a:pt x="1961253" y="0"/>
                </a:moveTo>
                <a:lnTo>
                  <a:pt x="1961253" y="1948364"/>
                </a:lnTo>
                <a:lnTo>
                  <a:pt x="0" y="1948364"/>
                </a:lnTo>
                <a:lnTo>
                  <a:pt x="0" y="0"/>
                </a:lnTo>
                <a:close/>
              </a:path>
            </a:pathLst>
          </a:custGeom>
        </p:spPr>
      </p:pic>
      <p:sp>
        <p:nvSpPr>
          <p:cNvPr id="7" name="Image 2">
            <a:extLst>
              <a:ext uri="{FF2B5EF4-FFF2-40B4-BE49-F238E27FC236}">
                <a16:creationId xmlns:a16="http://schemas.microsoft.com/office/drawing/2014/main" id="{F3DC42FA-4B8F-2EFC-CAB4-1CCAB93BEB7B}"/>
              </a:ext>
              <a:ext uri="{C183D7F6-B498-43B3-948B-1728B52AA6E4}">
                <adec:decorative xmlns:adec="http://schemas.microsoft.com/office/drawing/2017/decorative" val="1"/>
              </a:ext>
            </a:extLst>
          </p:cNvPr>
          <p:cNvSpPr/>
          <p:nvPr userDrawn="1"/>
        </p:nvSpPr>
        <p:spPr>
          <a:xfrm>
            <a:off x="322259" y="4929578"/>
            <a:ext cx="629705"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sz="1463" dirty="0"/>
          </a:p>
        </p:txBody>
      </p:sp>
    </p:spTree>
    <p:extLst>
      <p:ext uri="{BB962C8B-B14F-4D97-AF65-F5344CB8AC3E}">
        <p14:creationId xmlns:p14="http://schemas.microsoft.com/office/powerpoint/2010/main" val="2586650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76CF4B8-1811-BD21-43A7-560AC4724F3B}"/>
              </a:ext>
              <a:ext uri="{C183D7F6-B498-43B3-948B-1728B52AA6E4}">
                <adec:decorative xmlns:adec="http://schemas.microsoft.com/office/drawing/2017/decorative" val="1"/>
              </a:ext>
            </a:extLst>
          </p:cNvPr>
          <p:cNvSpPr/>
          <p:nvPr userDrawn="1"/>
        </p:nvSpPr>
        <p:spPr>
          <a:xfrm>
            <a:off x="-19552" y="0"/>
            <a:ext cx="9925551" cy="34671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366" dirty="0"/>
          </a:p>
        </p:txBody>
      </p:sp>
      <p:sp>
        <p:nvSpPr>
          <p:cNvPr id="34" name="Rectangle 33">
            <a:extLst>
              <a:ext uri="{FF2B5EF4-FFF2-40B4-BE49-F238E27FC236}">
                <a16:creationId xmlns:a16="http://schemas.microsoft.com/office/drawing/2014/main" id="{30B7B4F0-D3BC-63DF-6429-F771BE5A3270}"/>
              </a:ext>
              <a:ext uri="{C183D7F6-B498-43B3-948B-1728B52AA6E4}">
                <adec:decorative xmlns:adec="http://schemas.microsoft.com/office/drawing/2017/decorative" val="1"/>
              </a:ext>
            </a:extLst>
          </p:cNvPr>
          <p:cNvSpPr/>
          <p:nvPr userDrawn="1"/>
        </p:nvSpPr>
        <p:spPr>
          <a:xfrm>
            <a:off x="360219" y="420494"/>
            <a:ext cx="9185564"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00" dirty="0"/>
          </a:p>
        </p:txBody>
      </p:sp>
      <p:sp>
        <p:nvSpPr>
          <p:cNvPr id="2" name="Title 1">
            <a:extLst>
              <a:ext uri="{FF2B5EF4-FFF2-40B4-BE49-F238E27FC236}">
                <a16:creationId xmlns:a16="http://schemas.microsoft.com/office/drawing/2014/main" id="{A65C6DDD-D2BB-0153-0F53-9F7C17BDFD2B}"/>
              </a:ext>
            </a:extLst>
          </p:cNvPr>
          <p:cNvSpPr>
            <a:spLocks noGrp="1"/>
          </p:cNvSpPr>
          <p:nvPr>
            <p:ph type="title" hasCustomPrompt="1"/>
          </p:nvPr>
        </p:nvSpPr>
        <p:spPr>
          <a:xfrm>
            <a:off x="742950" y="1057275"/>
            <a:ext cx="8540697" cy="1012785"/>
          </a:xfrm>
        </p:spPr>
        <p:txBody>
          <a:bodyPr tIns="0" bIns="0"/>
          <a:lstStyle>
            <a:lvl1pPr algn="ctr">
              <a:lnSpc>
                <a:spcPct val="100000"/>
              </a:lnSpc>
              <a:defRPr sz="2925">
                <a:solidFill>
                  <a:schemeClr val="accent6"/>
                </a:solidFill>
              </a:defRPr>
            </a:lvl1pPr>
          </a:lstStyle>
          <a:p>
            <a:r>
              <a:rPr lang="en-US" dirty="0"/>
              <a:t>Click to add title</a:t>
            </a:r>
          </a:p>
        </p:txBody>
      </p:sp>
      <p:sp>
        <p:nvSpPr>
          <p:cNvPr id="14" name="Content Placeholder 5">
            <a:extLst>
              <a:ext uri="{FF2B5EF4-FFF2-40B4-BE49-F238E27FC236}">
                <a16:creationId xmlns:a16="http://schemas.microsoft.com/office/drawing/2014/main" id="{4D6DED8E-165F-59D7-F01C-4EF0446E5FC0}"/>
              </a:ext>
            </a:extLst>
          </p:cNvPr>
          <p:cNvSpPr>
            <a:spLocks noGrp="1"/>
          </p:cNvSpPr>
          <p:nvPr userDrawn="1">
            <p:ph sz="quarter" idx="4" hasCustomPrompt="1"/>
          </p:nvPr>
        </p:nvSpPr>
        <p:spPr>
          <a:xfrm>
            <a:off x="742950" y="2316068"/>
            <a:ext cx="8540697" cy="3948557"/>
          </a:xfrm>
        </p:spPr>
        <p:txBody>
          <a:bodyPr lIns="91440" tIns="91440" rIns="91440" bIns="91440">
            <a:normAutofit/>
          </a:bodyPr>
          <a:lstStyle>
            <a:lvl1pPr>
              <a:spcBef>
                <a:spcPts val="813"/>
              </a:spcBef>
              <a:defRPr sz="1463"/>
            </a:lvl1pPr>
            <a:lvl2pPr>
              <a:spcBef>
                <a:spcPts val="813"/>
              </a:spcBef>
              <a:defRPr sz="1463"/>
            </a:lvl2pPr>
            <a:lvl3pPr>
              <a:spcBef>
                <a:spcPts val="813"/>
              </a:spcBef>
              <a:defRPr sz="1463"/>
            </a:lvl3pPr>
            <a:lvl4pPr>
              <a:spcBef>
                <a:spcPts val="813"/>
              </a:spcBef>
              <a:defRPr sz="1463"/>
            </a:lvl4pPr>
            <a:lvl5pPr>
              <a:spcBef>
                <a:spcPts val="813"/>
              </a:spcBef>
              <a:defRPr sz="1463"/>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lide Number Placeholder 2">
            <a:extLst>
              <a:ext uri="{FF2B5EF4-FFF2-40B4-BE49-F238E27FC236}">
                <a16:creationId xmlns:a16="http://schemas.microsoft.com/office/drawing/2014/main" id="{2933FDAB-13EE-5F9F-5DFC-A5A60BC63623}"/>
              </a:ext>
            </a:extLst>
          </p:cNvPr>
          <p:cNvSpPr>
            <a:spLocks noGrp="1"/>
          </p:cNvSpPr>
          <p:nvPr>
            <p:ph type="sldNum" sz="quarter" idx="10"/>
          </p:nvPr>
        </p:nvSpPr>
        <p:spPr>
          <a:xfrm>
            <a:off x="8416231" y="457200"/>
            <a:ext cx="867416" cy="471489"/>
          </a:xfrm>
        </p:spPr>
        <p:txBody>
          <a:bodyPr/>
          <a:lstStyle>
            <a:lvl1pPr>
              <a:defRPr sz="13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7508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EF1F750-031C-BDB7-BD7B-9CBE17406FDB}"/>
              </a:ext>
              <a:ext uri="{C183D7F6-B498-43B3-948B-1728B52AA6E4}">
                <adec:decorative xmlns:adec="http://schemas.microsoft.com/office/drawing/2017/decorative" val="1"/>
              </a:ext>
            </a:extLst>
          </p:cNvPr>
          <p:cNvSpPr/>
          <p:nvPr userDrawn="1"/>
        </p:nvSpPr>
        <p:spPr>
          <a:xfrm>
            <a:off x="0" y="0"/>
            <a:ext cx="7270850"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lvl="0"/>
            <a:endParaRPr lang="en-US" sz="1463" dirty="0">
              <a:solidFill>
                <a:schemeClr val="tx1"/>
              </a:solidFill>
            </a:endParaRPr>
          </a:p>
        </p:txBody>
      </p:sp>
      <p:sp>
        <p:nvSpPr>
          <p:cNvPr id="19" name="Freeform: Shape 18">
            <a:extLst>
              <a:ext uri="{FF2B5EF4-FFF2-40B4-BE49-F238E27FC236}">
                <a16:creationId xmlns:a16="http://schemas.microsoft.com/office/drawing/2014/main" id="{FEB515B5-2D9F-58E1-6E3C-CCBF105D891E}"/>
              </a:ext>
              <a:ext uri="{C183D7F6-B498-43B3-948B-1728B52AA6E4}">
                <adec:decorative xmlns:adec="http://schemas.microsoft.com/office/drawing/2017/decorative" val="1"/>
              </a:ext>
            </a:extLst>
          </p:cNvPr>
          <p:cNvSpPr/>
          <p:nvPr userDrawn="1"/>
        </p:nvSpPr>
        <p:spPr>
          <a:xfrm>
            <a:off x="6116094" y="1"/>
            <a:ext cx="3795412" cy="6857999"/>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sz="1463" dirty="0"/>
          </a:p>
        </p:txBody>
      </p:sp>
      <p:pic>
        <p:nvPicPr>
          <p:cNvPr id="9" name="Image 2">
            <a:extLst>
              <a:ext uri="{FF2B5EF4-FFF2-40B4-BE49-F238E27FC236}">
                <a16:creationId xmlns:a16="http://schemas.microsoft.com/office/drawing/2014/main" id="{5CCFEDF9-5B69-87BA-8A33-35033DA4013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122852" y="0"/>
            <a:ext cx="2788655" cy="3432191"/>
          </a:xfrm>
          <a:prstGeom prst="rect">
            <a:avLst/>
          </a:prstGeom>
        </p:spPr>
      </p:pic>
      <p:sp>
        <p:nvSpPr>
          <p:cNvPr id="2" name="Title 1"/>
          <p:cNvSpPr>
            <a:spLocks noGrp="1"/>
          </p:cNvSpPr>
          <p:nvPr>
            <p:ph type="ctrTitle" hasCustomPrompt="1"/>
          </p:nvPr>
        </p:nvSpPr>
        <p:spPr>
          <a:xfrm>
            <a:off x="742951" y="849783"/>
            <a:ext cx="4643438" cy="2727709"/>
          </a:xfrm>
        </p:spPr>
        <p:txBody>
          <a:bodyPr tIns="0" bIns="0" anchor="b" anchorCtr="0">
            <a:noAutofit/>
          </a:bodyPr>
          <a:lstStyle>
            <a:lvl1pPr algn="l">
              <a:lnSpc>
                <a:spcPct val="100000"/>
              </a:lnSpc>
              <a:defRPr sz="2925"/>
            </a:lvl1pPr>
          </a:lstStyle>
          <a:p>
            <a:r>
              <a:rPr lang="en-US" dirty="0"/>
              <a:t>Click to add title</a:t>
            </a:r>
          </a:p>
        </p:txBody>
      </p:sp>
      <p:sp>
        <p:nvSpPr>
          <p:cNvPr id="6" name="Subtitle 2">
            <a:extLst>
              <a:ext uri="{FF2B5EF4-FFF2-40B4-BE49-F238E27FC236}">
                <a16:creationId xmlns:a16="http://schemas.microsoft.com/office/drawing/2014/main" id="{86F10CB4-CF79-A942-DA9C-04CBB7C89DC3}"/>
              </a:ext>
            </a:extLst>
          </p:cNvPr>
          <p:cNvSpPr>
            <a:spLocks noGrp="1"/>
          </p:cNvSpPr>
          <p:nvPr>
            <p:ph type="subTitle" idx="1" hasCustomPrompt="1"/>
          </p:nvPr>
        </p:nvSpPr>
        <p:spPr>
          <a:xfrm>
            <a:off x="742951" y="3813606"/>
            <a:ext cx="4643438" cy="2234642"/>
          </a:xfrm>
        </p:spPr>
        <p:txBody>
          <a:bodyPr lIns="91440" tIns="0" rIns="91440" bIns="0" anchor="t" anchorCtr="0">
            <a:normAutofit/>
          </a:bodyPr>
          <a:lstStyle>
            <a:lvl1pPr marL="0" indent="0" algn="l">
              <a:spcBef>
                <a:spcPts val="468"/>
              </a:spcBef>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dirty="0"/>
              <a:t>Click to add subtitle</a:t>
            </a:r>
          </a:p>
        </p:txBody>
      </p:sp>
    </p:spTree>
    <p:extLst>
      <p:ext uri="{BB962C8B-B14F-4D97-AF65-F5344CB8AC3E}">
        <p14:creationId xmlns:p14="http://schemas.microsoft.com/office/powerpoint/2010/main" val="2372898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C6B5F91-ABF5-D0B6-E43F-40CEDC3A6DF8}"/>
              </a:ext>
              <a:ext uri="{C183D7F6-B498-43B3-948B-1728B52AA6E4}">
                <adec:decorative xmlns:adec="http://schemas.microsoft.com/office/drawing/2017/decorative" val="1"/>
              </a:ext>
            </a:extLst>
          </p:cNvPr>
          <p:cNvSpPr/>
          <p:nvPr userDrawn="1"/>
        </p:nvSpPr>
        <p:spPr>
          <a:xfrm>
            <a:off x="1" y="0"/>
            <a:ext cx="182229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lvl="0"/>
            <a:endParaRPr lang="en-US" sz="1463" dirty="0">
              <a:solidFill>
                <a:schemeClr val="tx1"/>
              </a:solidFill>
            </a:endParaRPr>
          </a:p>
        </p:txBody>
      </p:sp>
      <p:sp>
        <p:nvSpPr>
          <p:cNvPr id="9" name="Freeform: Shape 8">
            <a:extLst>
              <a:ext uri="{FF2B5EF4-FFF2-40B4-BE49-F238E27FC236}">
                <a16:creationId xmlns:a16="http://schemas.microsoft.com/office/drawing/2014/main" id="{A52D64F1-27B6-A1E5-4F44-A6029FAB307B}"/>
              </a:ext>
              <a:ext uri="{C183D7F6-B498-43B3-948B-1728B52AA6E4}">
                <adec:decorative xmlns:adec="http://schemas.microsoft.com/office/drawing/2017/decorative" val="1"/>
              </a:ext>
            </a:extLst>
          </p:cNvPr>
          <p:cNvSpPr/>
          <p:nvPr userDrawn="1"/>
        </p:nvSpPr>
        <p:spPr>
          <a:xfrm flipH="1" flipV="1">
            <a:off x="8083703" y="4755034"/>
            <a:ext cx="182229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lvl="0"/>
            <a:endParaRPr lang="en-US" sz="1463" dirty="0">
              <a:solidFill>
                <a:schemeClr val="tx1"/>
              </a:solidFill>
            </a:endParaRPr>
          </a:p>
        </p:txBody>
      </p:sp>
      <p:sp>
        <p:nvSpPr>
          <p:cNvPr id="2" name="Title 1"/>
          <p:cNvSpPr>
            <a:spLocks noGrp="1"/>
          </p:cNvSpPr>
          <p:nvPr>
            <p:ph type="title" hasCustomPrompt="1"/>
          </p:nvPr>
        </p:nvSpPr>
        <p:spPr/>
        <p:txBody>
          <a:bodyPr anchor="ctr" anchorCtr="0"/>
          <a:lstStyle/>
          <a:p>
            <a:r>
              <a:rPr lang="en-US" dirty="0"/>
              <a:t>Click to add title</a:t>
            </a:r>
          </a:p>
        </p:txBody>
      </p:sp>
      <p:sp>
        <p:nvSpPr>
          <p:cNvPr id="5" name="Slide Number Placeholder 4"/>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71868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626DE4B-D4E5-B36A-89FA-7C0E87AFC31D}"/>
              </a:ext>
              <a:ext uri="{C183D7F6-B498-43B3-948B-1728B52AA6E4}">
                <adec:decorative xmlns:adec="http://schemas.microsoft.com/office/drawing/2017/decorative" val="1"/>
              </a:ext>
            </a:extLst>
          </p:cNvPr>
          <p:cNvSpPr/>
          <p:nvPr userDrawn="1"/>
        </p:nvSpPr>
        <p:spPr>
          <a:xfrm>
            <a:off x="1" y="0"/>
            <a:ext cx="182229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lvl="0"/>
            <a:endParaRPr lang="en-US" sz="1463" dirty="0">
              <a:solidFill>
                <a:schemeClr val="tx1"/>
              </a:solidFill>
            </a:endParaRPr>
          </a:p>
        </p:txBody>
      </p:sp>
      <p:sp>
        <p:nvSpPr>
          <p:cNvPr id="8" name="Freeform: Shape 7">
            <a:extLst>
              <a:ext uri="{FF2B5EF4-FFF2-40B4-BE49-F238E27FC236}">
                <a16:creationId xmlns:a16="http://schemas.microsoft.com/office/drawing/2014/main" id="{95243571-BE64-3777-F992-88FC43A60537}"/>
              </a:ext>
              <a:ext uri="{C183D7F6-B498-43B3-948B-1728B52AA6E4}">
                <adec:decorative xmlns:adec="http://schemas.microsoft.com/office/drawing/2017/decorative" val="1"/>
              </a:ext>
            </a:extLst>
          </p:cNvPr>
          <p:cNvSpPr/>
          <p:nvPr userDrawn="1"/>
        </p:nvSpPr>
        <p:spPr>
          <a:xfrm flipH="1" flipV="1">
            <a:off x="8083703" y="4755034"/>
            <a:ext cx="182229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lvl="0"/>
            <a:endParaRPr lang="en-US" sz="1463" dirty="0">
              <a:solidFill>
                <a:schemeClr val="tx1"/>
              </a:solidFill>
            </a:endParaRPr>
          </a:p>
        </p:txBody>
      </p:sp>
      <p:sp>
        <p:nvSpPr>
          <p:cNvPr id="4" name="Slide Number Placeholder 3"/>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81182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FAE2CB-0EAD-E788-FCB7-FB12F6939199}"/>
              </a:ext>
              <a:ext uri="{C183D7F6-B498-43B3-948B-1728B52AA6E4}">
                <adec:decorative xmlns:adec="http://schemas.microsoft.com/office/drawing/2017/decorative" val="1"/>
              </a:ext>
            </a:extLst>
          </p:cNvPr>
          <p:cNvSpPr/>
          <p:nvPr userDrawn="1"/>
        </p:nvSpPr>
        <p:spPr>
          <a:xfrm flipH="1" flipV="1">
            <a:off x="8083703" y="4755034"/>
            <a:ext cx="182229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lvl="0"/>
            <a:endParaRPr lang="en-US" sz="1463" dirty="0">
              <a:solidFill>
                <a:schemeClr val="tx1"/>
              </a:solidFill>
            </a:endParaRPr>
          </a:p>
        </p:txBody>
      </p:sp>
      <p:sp>
        <p:nvSpPr>
          <p:cNvPr id="2" name="Title 1"/>
          <p:cNvSpPr>
            <a:spLocks noGrp="1"/>
          </p:cNvSpPr>
          <p:nvPr>
            <p:ph type="title" hasCustomPrompt="1"/>
          </p:nvPr>
        </p:nvSpPr>
        <p:spPr>
          <a:xfrm>
            <a:off x="616649" y="758952"/>
            <a:ext cx="3194943" cy="1524662"/>
          </a:xfrm>
        </p:spPr>
        <p:txBody>
          <a:bodyPr anchor="b"/>
          <a:lstStyle>
            <a:lvl1pPr>
              <a:lnSpc>
                <a:spcPct val="100000"/>
              </a:lnSpc>
              <a:defRPr sz="2600"/>
            </a:lvl1pPr>
          </a:lstStyle>
          <a:p>
            <a:r>
              <a:rPr lang="en-US" dirty="0"/>
              <a:t>Click to add title</a:t>
            </a:r>
          </a:p>
        </p:txBody>
      </p:sp>
      <p:sp>
        <p:nvSpPr>
          <p:cNvPr id="7" name="Slide Number Placeholder 6"/>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dirty="0"/>
          </a:p>
        </p:txBody>
      </p:sp>
      <p:sp>
        <p:nvSpPr>
          <p:cNvPr id="4" name="Text Placeholder 3"/>
          <p:cNvSpPr>
            <a:spLocks noGrp="1"/>
          </p:cNvSpPr>
          <p:nvPr>
            <p:ph type="body" sz="half" idx="2" hasCustomPrompt="1"/>
          </p:nvPr>
        </p:nvSpPr>
        <p:spPr>
          <a:xfrm>
            <a:off x="616649" y="2286000"/>
            <a:ext cx="3194943" cy="3567086"/>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dirty="0"/>
              <a:t>Click to add text</a:t>
            </a:r>
          </a:p>
        </p:txBody>
      </p:sp>
      <p:sp>
        <p:nvSpPr>
          <p:cNvPr id="3" name="Content Placeholder 2"/>
          <p:cNvSpPr>
            <a:spLocks noGrp="1"/>
          </p:cNvSpPr>
          <p:nvPr>
            <p:ph idx="1" hasCustomPrompt="1"/>
          </p:nvPr>
        </p:nvSpPr>
        <p:spPr>
          <a:xfrm>
            <a:off x="4211340" y="741459"/>
            <a:ext cx="5072307" cy="5119592"/>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5005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AA6B609-D718-DB49-892F-7E49376CC913}"/>
              </a:ext>
              <a:ext uri="{C183D7F6-B498-43B3-948B-1728B52AA6E4}">
                <adec:decorative xmlns:adec="http://schemas.microsoft.com/office/drawing/2017/decorative" val="1"/>
              </a:ext>
            </a:extLst>
          </p:cNvPr>
          <p:cNvSpPr/>
          <p:nvPr userDrawn="1"/>
        </p:nvSpPr>
        <p:spPr>
          <a:xfrm flipH="1" flipV="1">
            <a:off x="8083703" y="4755034"/>
            <a:ext cx="182229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lvl="0"/>
            <a:endParaRPr lang="en-US" sz="1463" dirty="0">
              <a:solidFill>
                <a:schemeClr val="tx1"/>
              </a:solidFill>
            </a:endParaRPr>
          </a:p>
        </p:txBody>
      </p:sp>
      <p:sp>
        <p:nvSpPr>
          <p:cNvPr id="2" name="Title 1"/>
          <p:cNvSpPr>
            <a:spLocks noGrp="1"/>
          </p:cNvSpPr>
          <p:nvPr>
            <p:ph type="title" hasCustomPrompt="1"/>
          </p:nvPr>
        </p:nvSpPr>
        <p:spPr>
          <a:xfrm>
            <a:off x="618262" y="755372"/>
            <a:ext cx="3194685" cy="1527048"/>
          </a:xfrm>
        </p:spPr>
        <p:txBody>
          <a:bodyPr anchor="b"/>
          <a:lstStyle>
            <a:lvl1pPr>
              <a:lnSpc>
                <a:spcPct val="100000"/>
              </a:lnSpc>
              <a:defRPr sz="2600"/>
            </a:lvl1pPr>
          </a:lstStyle>
          <a:p>
            <a:r>
              <a:rPr lang="en-US" dirty="0"/>
              <a:t>Click to add title</a:t>
            </a:r>
          </a:p>
        </p:txBody>
      </p:sp>
      <p:sp>
        <p:nvSpPr>
          <p:cNvPr id="7" name="Slide Number Placeholder 6"/>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dirty="0"/>
          </a:p>
        </p:txBody>
      </p:sp>
      <p:sp>
        <p:nvSpPr>
          <p:cNvPr id="4" name="Text Placeholder 3"/>
          <p:cNvSpPr>
            <a:spLocks noGrp="1"/>
          </p:cNvSpPr>
          <p:nvPr>
            <p:ph type="body" sz="half" idx="2" hasCustomPrompt="1"/>
          </p:nvPr>
        </p:nvSpPr>
        <p:spPr>
          <a:xfrm>
            <a:off x="618262" y="2286001"/>
            <a:ext cx="3194685"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dirty="0"/>
              <a:t>Click to add text</a:t>
            </a:r>
          </a:p>
        </p:txBody>
      </p:sp>
      <p:sp>
        <p:nvSpPr>
          <p:cNvPr id="3" name="Picture Placeholder 2"/>
          <p:cNvSpPr>
            <a:spLocks noGrp="1" noChangeAspect="1"/>
          </p:cNvSpPr>
          <p:nvPr>
            <p:ph type="pic" idx="1" hasCustomPrompt="1"/>
          </p:nvPr>
        </p:nvSpPr>
        <p:spPr>
          <a:xfrm>
            <a:off x="4275944" y="987426"/>
            <a:ext cx="5014913" cy="4873625"/>
          </a:xfrm>
        </p:spPr>
        <p:txBody>
          <a:bodyPr anchor="t">
            <a:normAutofit/>
          </a:bodyPr>
          <a:lstStyle>
            <a:lvl1pPr marL="0" indent="0" algn="ctr">
              <a:buNone/>
              <a:defRPr sz="2275"/>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r>
              <a:rPr lang="en-US" dirty="0"/>
              <a:t>Click to add picture</a:t>
            </a:r>
          </a:p>
        </p:txBody>
      </p:sp>
    </p:spTree>
    <p:extLst>
      <p:ext uri="{BB962C8B-B14F-4D97-AF65-F5344CB8AC3E}">
        <p14:creationId xmlns:p14="http://schemas.microsoft.com/office/powerpoint/2010/main" val="22346700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965097" cy="6858000"/>
          </a:xfrm>
          <a:prstGeom prst="rect">
            <a:avLst/>
          </a:prstGeom>
        </p:spPr>
      </p:pic>
    </p:spTree>
    <p:extLst>
      <p:ext uri="{BB962C8B-B14F-4D97-AF65-F5344CB8AC3E}">
        <p14:creationId xmlns:p14="http://schemas.microsoft.com/office/powerpoint/2010/main" val="915616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 uri="{C183D7F6-B498-43B3-948B-1728B52AA6E4}">
                <adec:decorative xmlns:adec="http://schemas.microsoft.com/office/drawing/2017/decorative" val="1"/>
              </a:ext>
            </a:extLst>
          </p:cNvPr>
          <p:cNvGrpSpPr/>
          <p:nvPr userDrawn="1"/>
        </p:nvGrpSpPr>
        <p:grpSpPr>
          <a:xfrm>
            <a:off x="5242497" y="3405020"/>
            <a:ext cx="4663504" cy="3467971"/>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sz="1463" dirty="0"/>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1463" dirty="0"/>
            </a:p>
          </p:txBody>
        </p:sp>
      </p:grpSp>
      <p:grpSp>
        <p:nvGrpSpPr>
          <p:cNvPr id="9" name="Group 8">
            <a:extLst>
              <a:ext uri="{FF2B5EF4-FFF2-40B4-BE49-F238E27FC236}">
                <a16:creationId xmlns:a16="http://schemas.microsoft.com/office/drawing/2014/main" id="{0F297964-0B81-31DC-6D6D-1414832238B1}"/>
              </a:ext>
              <a:ext uri="{C183D7F6-B498-43B3-948B-1728B52AA6E4}">
                <adec:decorative xmlns:adec="http://schemas.microsoft.com/office/drawing/2017/decorative" val="1"/>
              </a:ext>
            </a:extLst>
          </p:cNvPr>
          <p:cNvGrpSpPr/>
          <p:nvPr userDrawn="1"/>
        </p:nvGrpSpPr>
        <p:grpSpPr>
          <a:xfrm flipH="1" flipV="1">
            <a:off x="5253308" y="1"/>
            <a:ext cx="4663504" cy="3467971"/>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sz="1463" dirty="0"/>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sz="1463" dirty="0"/>
            </a:p>
          </p:txBody>
        </p:sp>
      </p:grpSp>
      <p:sp>
        <p:nvSpPr>
          <p:cNvPr id="14" name="Image 2">
            <a:extLst>
              <a:ext uri="{FF2B5EF4-FFF2-40B4-BE49-F238E27FC236}">
                <a16:creationId xmlns:a16="http://schemas.microsoft.com/office/drawing/2014/main" id="{EFFAEAD9-58A9-096B-C6D0-58F7AD08EB20}"/>
              </a:ext>
              <a:ext uri="{C183D7F6-B498-43B3-948B-1728B52AA6E4}">
                <adec:decorative xmlns:adec="http://schemas.microsoft.com/office/drawing/2017/decorative" val="1"/>
              </a:ext>
            </a:extLst>
          </p:cNvPr>
          <p:cNvSpPr/>
          <p:nvPr/>
        </p:nvSpPr>
        <p:spPr>
          <a:xfrm>
            <a:off x="6209546" y="4577659"/>
            <a:ext cx="629705"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sz="1463" dirty="0"/>
          </a:p>
        </p:txBody>
      </p:sp>
      <p:sp>
        <p:nvSpPr>
          <p:cNvPr id="2" name="Title 1">
            <a:extLst>
              <a:ext uri="{FF2B5EF4-FFF2-40B4-BE49-F238E27FC236}">
                <a16:creationId xmlns:a16="http://schemas.microsoft.com/office/drawing/2014/main" id="{9A1CFBBA-B680-A6A7-3C4B-5FEAC4253283}"/>
              </a:ext>
            </a:extLst>
          </p:cNvPr>
          <p:cNvSpPr>
            <a:spLocks noGrp="1"/>
          </p:cNvSpPr>
          <p:nvPr>
            <p:ph type="title" hasCustomPrompt="1"/>
          </p:nvPr>
        </p:nvSpPr>
        <p:spPr>
          <a:xfrm>
            <a:off x="742950" y="1057275"/>
            <a:ext cx="5349240" cy="1531357"/>
          </a:xfrm>
        </p:spPr>
        <p:txBody>
          <a:bodyPr tIns="0" bIns="0">
            <a:noAutofit/>
          </a:bodyPr>
          <a:lstStyle>
            <a:lvl1pPr algn="l">
              <a:lnSpc>
                <a:spcPct val="100000"/>
              </a:lnSpc>
              <a:defRPr sz="2925"/>
            </a:lvl1pPr>
          </a:lstStyle>
          <a:p>
            <a:r>
              <a:rPr lang="en-US" dirty="0"/>
              <a:t>Click to add title</a:t>
            </a:r>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hasCustomPrompt="1"/>
          </p:nvPr>
        </p:nvSpPr>
        <p:spPr>
          <a:xfrm>
            <a:off x="742950" y="2834640"/>
            <a:ext cx="5349240" cy="3207344"/>
          </a:xfrm>
        </p:spPr>
        <p:txBody>
          <a:bodyPr lIns="91440" tIns="0" rIns="91440" bIns="0">
            <a:normAutofit/>
          </a:bodyPr>
          <a:lstStyle>
            <a:lvl1pPr marL="0" indent="0">
              <a:lnSpc>
                <a:spcPct val="150000"/>
              </a:lnSpc>
              <a:spcBef>
                <a:spcPts val="0"/>
              </a:spcBef>
              <a:buNone/>
              <a:defRPr sz="1950"/>
            </a:lvl1pPr>
            <a:lvl2pPr marL="282321">
              <a:lnSpc>
                <a:spcPct val="150000"/>
              </a:lnSpc>
              <a:spcBef>
                <a:spcPts val="0"/>
              </a:spcBef>
              <a:defRPr sz="1625"/>
            </a:lvl2pPr>
            <a:lvl3pPr marL="557213">
              <a:lnSpc>
                <a:spcPct val="150000"/>
              </a:lnSpc>
              <a:spcBef>
                <a:spcPts val="0"/>
              </a:spcBef>
              <a:defRPr sz="1463"/>
            </a:lvl3pPr>
          </a:lstStyle>
          <a:p>
            <a:pPr lvl="0"/>
            <a:r>
              <a:rPr lang="en-US" dirty="0"/>
              <a:t>Click to add text</a:t>
            </a:r>
          </a:p>
          <a:p>
            <a:pPr lvl="1"/>
            <a:r>
              <a:rPr lang="en-US" dirty="0"/>
              <a:t>Second level</a:t>
            </a:r>
          </a:p>
          <a:p>
            <a:pPr lvl="2"/>
            <a:r>
              <a:rPr lang="en-US" dirty="0"/>
              <a:t>Third level</a:t>
            </a:r>
          </a:p>
        </p:txBody>
      </p:sp>
      <p:sp>
        <p:nvSpPr>
          <p:cNvPr id="3" name="Slide Number Placeholder 2">
            <a:extLst>
              <a:ext uri="{FF2B5EF4-FFF2-40B4-BE49-F238E27FC236}">
                <a16:creationId xmlns:a16="http://schemas.microsoft.com/office/drawing/2014/main" id="{71114D1E-7749-DD58-8782-318E4F679DE0}"/>
              </a:ext>
            </a:extLst>
          </p:cNvPr>
          <p:cNvSpPr>
            <a:spLocks noGrp="1"/>
          </p:cNvSpPr>
          <p:nvPr>
            <p:ph type="sldNum" sz="quarter" idx="10"/>
          </p:nvPr>
        </p:nvSpPr>
        <p:spPr>
          <a:xfrm>
            <a:off x="8416231" y="457200"/>
            <a:ext cx="867416" cy="471489"/>
          </a:xfrm>
        </p:spPr>
        <p:txBody>
          <a:bodyPr/>
          <a:lstStyle>
            <a:lvl1pPr>
              <a:defRPr sz="13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333964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37D12D-0FCA-3396-988D-452D3D526E3D}"/>
              </a:ext>
              <a:ext uri="{C183D7F6-B498-43B3-948B-1728B52AA6E4}">
                <adec:decorative xmlns:adec="http://schemas.microsoft.com/office/drawing/2017/decorative" val="1"/>
              </a:ext>
            </a:extLst>
          </p:cNvPr>
          <p:cNvSpPr/>
          <p:nvPr userDrawn="1"/>
        </p:nvSpPr>
        <p:spPr>
          <a:xfrm>
            <a:off x="-19552" y="3390900"/>
            <a:ext cx="9925551"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366" dirty="0"/>
          </a:p>
        </p:txBody>
      </p:sp>
      <p:sp>
        <p:nvSpPr>
          <p:cNvPr id="6" name="Rectangle 5">
            <a:extLst>
              <a:ext uri="{FF2B5EF4-FFF2-40B4-BE49-F238E27FC236}">
                <a16:creationId xmlns:a16="http://schemas.microsoft.com/office/drawing/2014/main" id="{11710CE8-8A83-C0D3-623E-AFCC6C6A2930}"/>
              </a:ext>
              <a:ext uri="{C183D7F6-B498-43B3-948B-1728B52AA6E4}">
                <adec:decorative xmlns:adec="http://schemas.microsoft.com/office/drawing/2017/decorative" val="1"/>
              </a:ext>
            </a:extLst>
          </p:cNvPr>
          <p:cNvSpPr/>
          <p:nvPr userDrawn="1"/>
        </p:nvSpPr>
        <p:spPr>
          <a:xfrm>
            <a:off x="360219" y="332510"/>
            <a:ext cx="9185564"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00" dirty="0"/>
          </a:p>
        </p:txBody>
      </p:sp>
      <p:grpSp>
        <p:nvGrpSpPr>
          <p:cNvPr id="18" name="Group 17">
            <a:extLst>
              <a:ext uri="{FF2B5EF4-FFF2-40B4-BE49-F238E27FC236}">
                <a16:creationId xmlns:a16="http://schemas.microsoft.com/office/drawing/2014/main" id="{7AA66C80-37C3-6D28-7564-733A30B2CD8D}"/>
              </a:ext>
              <a:ext uri="{C183D7F6-B498-43B3-948B-1728B52AA6E4}">
                <adec:decorative xmlns:adec="http://schemas.microsoft.com/office/drawing/2017/decorative" val="1"/>
              </a:ext>
            </a:extLst>
          </p:cNvPr>
          <p:cNvGrpSpPr/>
          <p:nvPr userDrawn="1"/>
        </p:nvGrpSpPr>
        <p:grpSpPr>
          <a:xfrm flipH="1">
            <a:off x="7599759" y="0"/>
            <a:ext cx="2306241" cy="2857958"/>
            <a:chOff x="0" y="0"/>
            <a:chExt cx="2838450" cy="2857958"/>
          </a:xfrm>
        </p:grpSpPr>
        <p:sp>
          <p:nvSpPr>
            <p:cNvPr id="12" name="Freeform: Shape 28">
              <a:extLst>
                <a:ext uri="{FF2B5EF4-FFF2-40B4-BE49-F238E27FC236}">
                  <a16:creationId xmlns:a16="http://schemas.microsoft.com/office/drawing/2014/main" id="{D9DB7C23-E0CF-A75F-BFFD-4E7679AF4AD5}"/>
                </a:ext>
                <a:ext uri="{C183D7F6-B498-43B3-948B-1728B52AA6E4}">
                  <adec:decorative xmlns:adec="http://schemas.microsoft.com/office/drawing/2017/decorative" val="1"/>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sz="1463" dirty="0"/>
            </a:p>
          </p:txBody>
        </p:sp>
        <p:sp>
          <p:nvSpPr>
            <p:cNvPr id="15" name="Freeform: Shape 15">
              <a:extLst>
                <a:ext uri="{FF2B5EF4-FFF2-40B4-BE49-F238E27FC236}">
                  <a16:creationId xmlns:a16="http://schemas.microsoft.com/office/drawing/2014/main" id="{4D62A0CC-A0CE-403A-A167-27225B2C6083}"/>
                </a:ext>
                <a:ext uri="{C183D7F6-B498-43B3-948B-1728B52AA6E4}">
                  <adec:decorative xmlns:adec="http://schemas.microsoft.com/office/drawing/2017/decorative" val="1"/>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sz="1463" dirty="0">
                <a:solidFill>
                  <a:schemeClr val="tx1"/>
                </a:solidFill>
              </a:endParaRPr>
            </a:p>
          </p:txBody>
        </p:sp>
        <p:sp>
          <p:nvSpPr>
            <p:cNvPr id="16" name="Image 2">
              <a:extLst>
                <a:ext uri="{FF2B5EF4-FFF2-40B4-BE49-F238E27FC236}">
                  <a16:creationId xmlns:a16="http://schemas.microsoft.com/office/drawing/2014/main" id="{F8AD83DA-A293-6D56-F606-7C98C403A3F7}"/>
                </a:ext>
                <a:ext uri="{C183D7F6-B498-43B3-948B-1728B52AA6E4}">
                  <adec:decorative xmlns:adec="http://schemas.microsoft.com/office/drawing/2017/decorative" val="1"/>
                </a:ext>
              </a:extLst>
            </p:cNvPr>
            <p:cNvSpPr/>
            <p:nvPr userDrawn="1"/>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sz="1463" dirty="0"/>
            </a:p>
          </p:txBody>
        </p:sp>
      </p:grpSp>
      <p:sp>
        <p:nvSpPr>
          <p:cNvPr id="2" name="Title 1"/>
          <p:cNvSpPr>
            <a:spLocks noGrp="1"/>
          </p:cNvSpPr>
          <p:nvPr userDrawn="1">
            <p:ph type="title" hasCustomPrompt="1"/>
          </p:nvPr>
        </p:nvSpPr>
        <p:spPr>
          <a:xfrm>
            <a:off x="4633233" y="1061623"/>
            <a:ext cx="4650414" cy="4739104"/>
          </a:xfrm>
        </p:spPr>
        <p:txBody>
          <a:bodyPr tIns="0" bIns="0" anchor="ctr">
            <a:noAutofit/>
          </a:bodyPr>
          <a:lstStyle>
            <a:lvl1pPr algn="l">
              <a:lnSpc>
                <a:spcPct val="100000"/>
              </a:lnSpc>
              <a:defRPr sz="2925" b="1"/>
            </a:lvl1pPr>
          </a:lstStyle>
          <a:p>
            <a:r>
              <a:rPr lang="en-US" dirty="0"/>
              <a:t>Click to add title</a:t>
            </a:r>
          </a:p>
        </p:txBody>
      </p:sp>
      <p:sp>
        <p:nvSpPr>
          <p:cNvPr id="8" name="Picture Placeholder 7">
            <a:extLst>
              <a:ext uri="{FF2B5EF4-FFF2-40B4-BE49-F238E27FC236}">
                <a16:creationId xmlns:a16="http://schemas.microsoft.com/office/drawing/2014/main" id="{E979AC40-7C15-9431-5B1A-415655A7FC05}"/>
              </a:ext>
            </a:extLst>
          </p:cNvPr>
          <p:cNvSpPr>
            <a:spLocks noGrp="1"/>
          </p:cNvSpPr>
          <p:nvPr>
            <p:ph type="pic" sz="quarter" idx="11" hasCustomPrompt="1"/>
          </p:nvPr>
        </p:nvSpPr>
        <p:spPr>
          <a:xfrm>
            <a:off x="360218" y="1"/>
            <a:ext cx="3530065" cy="6359525"/>
          </a:xfrm>
        </p:spPr>
        <p:txBody>
          <a:bodyPr>
            <a:normAutofit/>
          </a:bodyPr>
          <a:lstStyle>
            <a:lvl1pPr marL="0" indent="0">
              <a:buNone/>
              <a:defRPr sz="1463"/>
            </a:lvl1pPr>
          </a:lstStyle>
          <a:p>
            <a:pPr lvl="0"/>
            <a:r>
              <a:rPr lang="en-US" dirty="0"/>
              <a:t>Click to add picture</a:t>
            </a:r>
          </a:p>
        </p:txBody>
      </p:sp>
    </p:spTree>
    <p:extLst>
      <p:ext uri="{BB962C8B-B14F-4D97-AF65-F5344CB8AC3E}">
        <p14:creationId xmlns:p14="http://schemas.microsoft.com/office/powerpoint/2010/main" val="433189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6F8B46B-EF6E-BC12-09E2-0F3B779197B4}"/>
              </a:ext>
              <a:ext uri="{C183D7F6-B498-43B3-948B-1728B52AA6E4}">
                <adec:decorative xmlns:adec="http://schemas.microsoft.com/office/drawing/2017/decorative" val="1"/>
              </a:ext>
            </a:extLst>
          </p:cNvPr>
          <p:cNvSpPr/>
          <p:nvPr userDrawn="1"/>
        </p:nvSpPr>
        <p:spPr>
          <a:xfrm>
            <a:off x="-19552" y="-400"/>
            <a:ext cx="9925551" cy="3467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366" dirty="0"/>
          </a:p>
        </p:txBody>
      </p:sp>
      <p:sp>
        <p:nvSpPr>
          <p:cNvPr id="22" name="Rectangle 21">
            <a:extLst>
              <a:ext uri="{FF2B5EF4-FFF2-40B4-BE49-F238E27FC236}">
                <a16:creationId xmlns:a16="http://schemas.microsoft.com/office/drawing/2014/main" id="{5D7B4F11-E150-473B-98F5-6E6AC9646863}"/>
              </a:ext>
              <a:ext uri="{C183D7F6-B498-43B3-948B-1728B52AA6E4}">
                <adec:decorative xmlns:adec="http://schemas.microsoft.com/office/drawing/2017/decorative" val="1"/>
              </a:ext>
            </a:extLst>
          </p:cNvPr>
          <p:cNvSpPr/>
          <p:nvPr userDrawn="1"/>
        </p:nvSpPr>
        <p:spPr>
          <a:xfrm>
            <a:off x="360219" y="420494"/>
            <a:ext cx="9185564"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00" dirty="0"/>
          </a:p>
        </p:txBody>
      </p:sp>
      <p:sp>
        <p:nvSpPr>
          <p:cNvPr id="36" name="Freeform 35">
            <a:extLst>
              <a:ext uri="{FF2B5EF4-FFF2-40B4-BE49-F238E27FC236}">
                <a16:creationId xmlns:a16="http://schemas.microsoft.com/office/drawing/2014/main" id="{A8E2FA61-C047-21BB-AA50-F84AD7685498}"/>
              </a:ext>
              <a:ext uri="{C183D7F6-B498-43B3-948B-1728B52AA6E4}">
                <adec:decorative xmlns:adec="http://schemas.microsoft.com/office/drawing/2017/decorative" val="1"/>
              </a:ext>
            </a:extLst>
          </p:cNvPr>
          <p:cNvSpPr/>
          <p:nvPr userDrawn="1"/>
        </p:nvSpPr>
        <p:spPr>
          <a:xfrm rot="16200000">
            <a:off x="4416361" y="4082665"/>
            <a:ext cx="2812357" cy="2757741"/>
          </a:xfrm>
          <a:custGeom>
            <a:avLst/>
            <a:gdLst>
              <a:gd name="connsiteX0" fmla="*/ 0 w 2812357"/>
              <a:gd name="connsiteY0" fmla="*/ 0 h 3394143"/>
              <a:gd name="connsiteX1" fmla="*/ 2812357 w 2812357"/>
              <a:gd name="connsiteY1" fmla="*/ 3394143 h 3394143"/>
              <a:gd name="connsiteX2" fmla="*/ 0 w 2812357"/>
              <a:gd name="connsiteY2" fmla="*/ 3394143 h 3394143"/>
            </a:gdLst>
            <a:ahLst/>
            <a:cxnLst>
              <a:cxn ang="0">
                <a:pos x="connsiteX0" y="connsiteY0"/>
              </a:cxn>
              <a:cxn ang="0">
                <a:pos x="connsiteX1" y="connsiteY1"/>
              </a:cxn>
              <a:cxn ang="0">
                <a:pos x="connsiteX2" y="connsiteY2"/>
              </a:cxn>
            </a:cxnLst>
            <a:rect l="l" t="t" r="r" b="b"/>
            <a:pathLst>
              <a:path w="2812357" h="3394143">
                <a:moveTo>
                  <a:pt x="0" y="0"/>
                </a:moveTo>
                <a:lnTo>
                  <a:pt x="2812357" y="3394143"/>
                </a:lnTo>
                <a:lnTo>
                  <a:pt x="0" y="3394143"/>
                </a:lnTo>
                <a:close/>
              </a:path>
            </a:pathLst>
          </a:custGeom>
          <a:solidFill>
            <a:schemeClr val="accent4">
              <a:lumMod val="40000"/>
              <a:lumOff val="60000"/>
              <a:alpha val="50000"/>
            </a:schemeClr>
          </a:solidFill>
          <a:ln>
            <a:noFill/>
          </a:ln>
        </p:spPr>
        <p:txBody>
          <a:bodyPr vert="horz" wrap="square" lIns="74295" tIns="37148" rIns="74295" bIns="37148" numCol="1" anchor="t" anchorCtr="0" compatLnSpc="1">
            <a:prstTxWarp prst="textNoShape">
              <a:avLst/>
            </a:prstTxWarp>
            <a:noAutofit/>
          </a:bodyPr>
          <a:lstStyle/>
          <a:p>
            <a:pPr lvl="0"/>
            <a:endParaRPr lang="en-US" sz="1463" dirty="0">
              <a:solidFill>
                <a:schemeClr val="tx1"/>
              </a:solidFill>
            </a:endParaRPr>
          </a:p>
        </p:txBody>
      </p:sp>
      <p:sp>
        <p:nvSpPr>
          <p:cNvPr id="33" name="Freeform 32">
            <a:extLst>
              <a:ext uri="{FF2B5EF4-FFF2-40B4-BE49-F238E27FC236}">
                <a16:creationId xmlns:a16="http://schemas.microsoft.com/office/drawing/2014/main" id="{1A2791BA-760E-9FA5-8743-D0B699FC9835}"/>
              </a:ext>
              <a:ext uri="{C183D7F6-B498-43B3-948B-1728B52AA6E4}">
                <adec:decorative xmlns:adec="http://schemas.microsoft.com/office/drawing/2017/decorative" val="1"/>
              </a:ext>
            </a:extLst>
          </p:cNvPr>
          <p:cNvSpPr/>
          <p:nvPr userDrawn="1"/>
        </p:nvSpPr>
        <p:spPr>
          <a:xfrm>
            <a:off x="1" y="3463854"/>
            <a:ext cx="353633" cy="3394146"/>
          </a:xfrm>
          <a:custGeom>
            <a:avLst/>
            <a:gdLst>
              <a:gd name="connsiteX0" fmla="*/ 435241 w 435241"/>
              <a:gd name="connsiteY0" fmla="*/ 0 h 3394146"/>
              <a:gd name="connsiteX1" fmla="*/ 435241 w 435241"/>
              <a:gd name="connsiteY1" fmla="*/ 3394146 h 3394146"/>
              <a:gd name="connsiteX2" fmla="*/ 0 w 435241"/>
              <a:gd name="connsiteY2" fmla="*/ 3394146 h 3394146"/>
              <a:gd name="connsiteX3" fmla="*/ 0 w 435241"/>
              <a:gd name="connsiteY3" fmla="*/ 523525 h 3394146"/>
            </a:gdLst>
            <a:ahLst/>
            <a:cxnLst>
              <a:cxn ang="0">
                <a:pos x="connsiteX0" y="connsiteY0"/>
              </a:cxn>
              <a:cxn ang="0">
                <a:pos x="connsiteX1" y="connsiteY1"/>
              </a:cxn>
              <a:cxn ang="0">
                <a:pos x="connsiteX2" y="connsiteY2"/>
              </a:cxn>
              <a:cxn ang="0">
                <a:pos x="connsiteX3" y="connsiteY3"/>
              </a:cxn>
            </a:cxnLst>
            <a:rect l="l" t="t" r="r" b="b"/>
            <a:pathLst>
              <a:path w="435241" h="3394146">
                <a:moveTo>
                  <a:pt x="435241" y="0"/>
                </a:moveTo>
                <a:lnTo>
                  <a:pt x="435241" y="3394146"/>
                </a:lnTo>
                <a:lnTo>
                  <a:pt x="0" y="3394146"/>
                </a:lnTo>
                <a:lnTo>
                  <a:pt x="0" y="52352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463" dirty="0"/>
          </a:p>
        </p:txBody>
      </p:sp>
      <p:sp>
        <p:nvSpPr>
          <p:cNvPr id="4" name="Title 1">
            <a:extLst>
              <a:ext uri="{FF2B5EF4-FFF2-40B4-BE49-F238E27FC236}">
                <a16:creationId xmlns:a16="http://schemas.microsoft.com/office/drawing/2014/main" id="{8D6A03F2-8C7B-D33B-0E8F-24D4800D5C01}"/>
              </a:ext>
            </a:extLst>
          </p:cNvPr>
          <p:cNvSpPr>
            <a:spLocks noGrp="1"/>
          </p:cNvSpPr>
          <p:nvPr userDrawn="1">
            <p:ph type="title" hasCustomPrompt="1"/>
          </p:nvPr>
        </p:nvSpPr>
        <p:spPr>
          <a:xfrm>
            <a:off x="742950" y="1057275"/>
            <a:ext cx="4273388" cy="2495028"/>
          </a:xfrm>
        </p:spPr>
        <p:txBody>
          <a:bodyPr tIns="0" bIns="0">
            <a:noAutofit/>
          </a:bodyPr>
          <a:lstStyle>
            <a:lvl1pPr algn="l">
              <a:lnSpc>
                <a:spcPct val="100000"/>
              </a:lnSpc>
              <a:defRPr sz="2925"/>
            </a:lvl1pPr>
          </a:lstStyle>
          <a:p>
            <a:r>
              <a:rPr lang="en-US" dirty="0"/>
              <a:t>Click to add text</a:t>
            </a:r>
          </a:p>
        </p:txBody>
      </p:sp>
      <p:sp>
        <p:nvSpPr>
          <p:cNvPr id="5" name="Content Placeholder 2">
            <a:extLst>
              <a:ext uri="{FF2B5EF4-FFF2-40B4-BE49-F238E27FC236}">
                <a16:creationId xmlns:a16="http://schemas.microsoft.com/office/drawing/2014/main" id="{C51465C6-2CDE-B5BF-F22E-CBDD44E86CFC}"/>
              </a:ext>
            </a:extLst>
          </p:cNvPr>
          <p:cNvSpPr>
            <a:spLocks noGrp="1"/>
          </p:cNvSpPr>
          <p:nvPr userDrawn="1">
            <p:ph idx="1" hasCustomPrompt="1"/>
          </p:nvPr>
        </p:nvSpPr>
        <p:spPr>
          <a:xfrm>
            <a:off x="742950" y="3808751"/>
            <a:ext cx="4273388" cy="2233233"/>
          </a:xfrm>
        </p:spPr>
        <p:txBody>
          <a:bodyPr lIns="91440" tIns="0" rIns="91440" bIns="0">
            <a:normAutofit/>
          </a:bodyPr>
          <a:lstStyle>
            <a:lvl1pPr marL="0" indent="0">
              <a:lnSpc>
                <a:spcPct val="100000"/>
              </a:lnSpc>
              <a:spcBef>
                <a:spcPts val="0"/>
              </a:spcBef>
              <a:buNone/>
              <a:defRPr sz="1950"/>
            </a:lvl1pPr>
            <a:lvl2pPr marL="282321">
              <a:lnSpc>
                <a:spcPct val="100000"/>
              </a:lnSpc>
              <a:spcBef>
                <a:spcPts val="0"/>
              </a:spcBef>
              <a:defRPr sz="1950"/>
            </a:lvl2pPr>
            <a:lvl3pPr marL="557213">
              <a:lnSpc>
                <a:spcPct val="100000"/>
              </a:lnSpc>
              <a:spcBef>
                <a:spcPts val="0"/>
              </a:spcBef>
              <a:defRPr sz="1950"/>
            </a:lvl3pPr>
          </a:lstStyle>
          <a:p>
            <a:pPr lvl="0"/>
            <a:r>
              <a:rPr lang="en-US" dirty="0"/>
              <a:t>Click to add text</a:t>
            </a:r>
          </a:p>
          <a:p>
            <a:pPr lvl="1"/>
            <a:r>
              <a:rPr lang="en-US" dirty="0"/>
              <a:t>Second level</a:t>
            </a:r>
          </a:p>
          <a:p>
            <a:pPr lvl="2"/>
            <a:r>
              <a:rPr lang="en-US" dirty="0"/>
              <a:t>Third level</a:t>
            </a:r>
          </a:p>
        </p:txBody>
      </p:sp>
      <p:sp>
        <p:nvSpPr>
          <p:cNvPr id="52" name="Picture Placeholder 7">
            <a:extLst>
              <a:ext uri="{FF2B5EF4-FFF2-40B4-BE49-F238E27FC236}">
                <a16:creationId xmlns:a16="http://schemas.microsoft.com/office/drawing/2014/main" id="{55126063-BDEE-A1AB-FDAE-DD9B98CACDA8}"/>
              </a:ext>
            </a:extLst>
          </p:cNvPr>
          <p:cNvSpPr>
            <a:spLocks noGrp="1"/>
          </p:cNvSpPr>
          <p:nvPr>
            <p:ph type="pic" sz="quarter" idx="11" hasCustomPrompt="1"/>
          </p:nvPr>
        </p:nvSpPr>
        <p:spPr>
          <a:xfrm>
            <a:off x="6024033" y="410780"/>
            <a:ext cx="3530065" cy="6447220"/>
          </a:xfrm>
          <a:solidFill>
            <a:schemeClr val="accent3"/>
          </a:solidFill>
        </p:spPr>
        <p:txBody>
          <a:bodyPr>
            <a:normAutofit/>
          </a:bodyPr>
          <a:lstStyle>
            <a:lvl1pPr marL="0" indent="0">
              <a:buNone/>
              <a:defRPr sz="1463"/>
            </a:lvl1pPr>
          </a:lstStyle>
          <a:p>
            <a:pPr lvl="0"/>
            <a:r>
              <a:rPr lang="en-US" dirty="0"/>
              <a:t>Click to add picture</a:t>
            </a:r>
          </a:p>
        </p:txBody>
      </p:sp>
    </p:spTree>
    <p:extLst>
      <p:ext uri="{BB962C8B-B14F-4D97-AF65-F5344CB8AC3E}">
        <p14:creationId xmlns:p14="http://schemas.microsoft.com/office/powerpoint/2010/main" val="1681789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2" name="Image 1">
            <a:extLst>
              <a:ext uri="{FF2B5EF4-FFF2-40B4-BE49-F238E27FC236}">
                <a16:creationId xmlns:a16="http://schemas.microsoft.com/office/drawing/2014/main" id="{2A3EC91E-4089-D366-06D3-3E66F93DFAF3}"/>
              </a:ext>
              <a:ext uri="{C183D7F6-B498-43B3-948B-1728B52AA6E4}">
                <adec:decorative xmlns:adec="http://schemas.microsoft.com/office/drawing/2017/decorative" val="1"/>
              </a:ext>
            </a:extLst>
          </p:cNvPr>
          <p:cNvSpPr/>
          <p:nvPr/>
        </p:nvSpPr>
        <p:spPr>
          <a:xfrm>
            <a:off x="-5782" y="0"/>
            <a:ext cx="207267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sz="1463" dirty="0"/>
          </a:p>
        </p:txBody>
      </p:sp>
      <p:sp>
        <p:nvSpPr>
          <p:cNvPr id="53" name="Freeform: Shape 52">
            <a:extLst>
              <a:ext uri="{FF2B5EF4-FFF2-40B4-BE49-F238E27FC236}">
                <a16:creationId xmlns:a16="http://schemas.microsoft.com/office/drawing/2014/main" id="{70F595E1-C910-3710-90E9-AF5FFCE05861}"/>
              </a:ext>
              <a:ext uri="{C183D7F6-B498-43B3-948B-1728B52AA6E4}">
                <adec:decorative xmlns:adec="http://schemas.microsoft.com/office/drawing/2017/decorative" val="1"/>
              </a:ext>
            </a:extLst>
          </p:cNvPr>
          <p:cNvSpPr/>
          <p:nvPr userDrawn="1"/>
        </p:nvSpPr>
        <p:spPr>
          <a:xfrm>
            <a:off x="-7649" y="0"/>
            <a:ext cx="2070730"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sz="1463" dirty="0"/>
          </a:p>
        </p:txBody>
      </p:sp>
      <p:sp>
        <p:nvSpPr>
          <p:cNvPr id="29" name="Freeform 70">
            <a:extLst>
              <a:ext uri="{FF2B5EF4-FFF2-40B4-BE49-F238E27FC236}">
                <a16:creationId xmlns:a16="http://schemas.microsoft.com/office/drawing/2014/main" id="{AA39EF58-54F1-4AC9-1D83-2E7DEEAAEA6A}"/>
              </a:ext>
              <a:ext uri="{C183D7F6-B498-43B3-948B-1728B52AA6E4}">
                <adec:decorative xmlns:adec="http://schemas.microsoft.com/office/drawing/2017/decorative" val="1"/>
              </a:ext>
            </a:extLst>
          </p:cNvPr>
          <p:cNvSpPr>
            <a:spLocks/>
          </p:cNvSpPr>
          <p:nvPr userDrawn="1"/>
        </p:nvSpPr>
        <p:spPr bwMode="auto">
          <a:xfrm rot="16200000" flipH="1">
            <a:off x="-246783" y="4548508"/>
            <a:ext cx="2550984" cy="2080358"/>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alpha val="50000"/>
            </a:schemeClr>
          </a:solidFill>
          <a:ln>
            <a:noFill/>
          </a:ln>
        </p:spPr>
        <p:txBody>
          <a:bodyPr vert="horz" wrap="square" lIns="74295" tIns="37148" rIns="74295" bIns="37148" numCol="1" anchor="t" anchorCtr="0" compatLnSpc="1">
            <a:prstTxWarp prst="textNoShape">
              <a:avLst/>
            </a:prstTxWarp>
            <a:noAutofit/>
          </a:bodyPr>
          <a:lstStyle/>
          <a:p>
            <a:endParaRPr lang="en-US" sz="1463" dirty="0"/>
          </a:p>
        </p:txBody>
      </p:sp>
      <p:sp>
        <p:nvSpPr>
          <p:cNvPr id="31" name="Freeform 70">
            <a:extLst>
              <a:ext uri="{FF2B5EF4-FFF2-40B4-BE49-F238E27FC236}">
                <a16:creationId xmlns:a16="http://schemas.microsoft.com/office/drawing/2014/main" id="{0C320934-59CC-4123-C7C1-FEEE89F3045F}"/>
              </a:ext>
              <a:ext uri="{C183D7F6-B498-43B3-948B-1728B52AA6E4}">
                <adec:decorative xmlns:adec="http://schemas.microsoft.com/office/drawing/2017/decorative" val="1"/>
              </a:ext>
            </a:extLst>
          </p:cNvPr>
          <p:cNvSpPr>
            <a:spLocks/>
          </p:cNvSpPr>
          <p:nvPr userDrawn="1"/>
        </p:nvSpPr>
        <p:spPr bwMode="auto">
          <a:xfrm flipH="1">
            <a:off x="-8627" y="4308467"/>
            <a:ext cx="2072675"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74295" tIns="37148" rIns="74295" bIns="37148" numCol="1" anchor="t" anchorCtr="0" compatLnSpc="1">
            <a:prstTxWarp prst="textNoShape">
              <a:avLst/>
            </a:prstTxWarp>
            <a:noAutofit/>
          </a:bodyPr>
          <a:lstStyle/>
          <a:p>
            <a:endParaRPr lang="en-US" sz="1463" dirty="0"/>
          </a:p>
        </p:txBody>
      </p:sp>
      <p:sp>
        <p:nvSpPr>
          <p:cNvPr id="33" name="Image 4">
            <a:extLst>
              <a:ext uri="{FF2B5EF4-FFF2-40B4-BE49-F238E27FC236}">
                <a16:creationId xmlns:a16="http://schemas.microsoft.com/office/drawing/2014/main" id="{EC46DC71-C12A-96C8-3FE2-AA95AB58B349}"/>
              </a:ext>
              <a:ext uri="{C183D7F6-B498-43B3-948B-1728B52AA6E4}">
                <adec:decorative xmlns:adec="http://schemas.microsoft.com/office/drawing/2017/decorative" val="1"/>
              </a:ext>
            </a:extLst>
          </p:cNvPr>
          <p:cNvSpPr/>
          <p:nvPr/>
        </p:nvSpPr>
        <p:spPr>
          <a:xfrm>
            <a:off x="2066893" y="0"/>
            <a:ext cx="2080276"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lumMod val="40000"/>
              <a:lumOff val="60000"/>
              <a:alpha val="50000"/>
            </a:schemeClr>
          </a:solidFill>
          <a:ln w="7052" cap="flat">
            <a:noFill/>
            <a:prstDash val="solid"/>
            <a:miter/>
          </a:ln>
        </p:spPr>
        <p:txBody>
          <a:bodyPr rtlCol="0" anchor="ctr">
            <a:noAutofit/>
          </a:bodyPr>
          <a:lstStyle/>
          <a:p>
            <a:endParaRPr lang="en-US" sz="1463" dirty="0"/>
          </a:p>
        </p:txBody>
      </p:sp>
      <p:sp>
        <p:nvSpPr>
          <p:cNvPr id="2" name="Title 1"/>
          <p:cNvSpPr>
            <a:spLocks noGrp="1"/>
          </p:cNvSpPr>
          <p:nvPr>
            <p:ph type="title" hasCustomPrompt="1"/>
          </p:nvPr>
        </p:nvSpPr>
        <p:spPr>
          <a:xfrm>
            <a:off x="2811710" y="1057274"/>
            <a:ext cx="6471937" cy="994164"/>
          </a:xfrm>
        </p:spPr>
        <p:txBody>
          <a:bodyPr lIns="91440" tIns="0" rIns="91440" bIns="0" anchor="b" anchorCtr="0">
            <a:noAutofit/>
          </a:bodyPr>
          <a:lstStyle>
            <a:lvl1pPr algn="l">
              <a:lnSpc>
                <a:spcPct val="100000"/>
              </a:lnSpc>
              <a:defRPr sz="2925" b="1">
                <a:latin typeface="+mj-lt"/>
                <a:cs typeface="Arial" panose="020B0604020202020204" pitchFamily="34" charset="0"/>
              </a:defRPr>
            </a:lvl1pPr>
          </a:lstStyle>
          <a:p>
            <a:r>
              <a:rPr lang="en-US" dirty="0"/>
              <a:t>Click to add title</a:t>
            </a:r>
          </a:p>
        </p:txBody>
      </p:sp>
      <p:sp>
        <p:nvSpPr>
          <p:cNvPr id="13" name="Content Placeholder 3">
            <a:extLst>
              <a:ext uri="{FF2B5EF4-FFF2-40B4-BE49-F238E27FC236}">
                <a16:creationId xmlns:a16="http://schemas.microsoft.com/office/drawing/2014/main" id="{B20F5EA7-881C-8FB7-EAC9-89C8F2E5865C}"/>
              </a:ext>
            </a:extLst>
          </p:cNvPr>
          <p:cNvSpPr>
            <a:spLocks noGrp="1"/>
          </p:cNvSpPr>
          <p:nvPr>
            <p:ph sz="half" idx="2" hasCustomPrompt="1"/>
          </p:nvPr>
        </p:nvSpPr>
        <p:spPr>
          <a:xfrm>
            <a:off x="2811709" y="2303029"/>
            <a:ext cx="6471936" cy="3497698"/>
          </a:xfrm>
        </p:spPr>
        <p:txBody>
          <a:bodyPr lIns="91440" tIns="0" rIns="91440" bIns="0">
            <a:normAutofit/>
          </a:bodyPr>
          <a:lstStyle>
            <a:lvl1pPr>
              <a:spcBef>
                <a:spcPts val="813"/>
              </a:spcBef>
              <a:defRPr sz="1463"/>
            </a:lvl1pPr>
            <a:lvl2pPr>
              <a:spcBef>
                <a:spcPts val="813"/>
              </a:spcBef>
              <a:defRPr sz="1463"/>
            </a:lvl2pPr>
            <a:lvl3pPr>
              <a:spcBef>
                <a:spcPts val="813"/>
              </a:spcBef>
              <a:defRPr sz="1463"/>
            </a:lvl3pPr>
            <a:lvl4pPr>
              <a:spcBef>
                <a:spcPts val="813"/>
              </a:spcBef>
              <a:defRPr sz="1463"/>
            </a:lvl4pPr>
            <a:lvl5pPr>
              <a:spcBef>
                <a:spcPts val="813"/>
              </a:spcBef>
              <a:defRPr sz="1463"/>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2">
            <a:extLst>
              <a:ext uri="{FF2B5EF4-FFF2-40B4-BE49-F238E27FC236}">
                <a16:creationId xmlns:a16="http://schemas.microsoft.com/office/drawing/2014/main" id="{ED7A50D8-0839-EC58-FFBE-315A20995799}"/>
              </a:ext>
            </a:extLst>
          </p:cNvPr>
          <p:cNvSpPr>
            <a:spLocks noGrp="1"/>
          </p:cNvSpPr>
          <p:nvPr>
            <p:ph type="sldNum" sz="quarter" idx="10"/>
          </p:nvPr>
        </p:nvSpPr>
        <p:spPr>
          <a:xfrm>
            <a:off x="8416231" y="457200"/>
            <a:ext cx="867416" cy="471489"/>
          </a:xfrm>
        </p:spPr>
        <p:txBody>
          <a:bodyPr/>
          <a:lstStyle>
            <a:lvl1pPr>
              <a:defRPr sz="13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552850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1">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hasCustomPrompt="1"/>
          </p:nvPr>
        </p:nvSpPr>
        <p:spPr>
          <a:xfrm>
            <a:off x="3546408" y="1057275"/>
            <a:ext cx="5722939" cy="2520217"/>
          </a:xfrm>
        </p:spPr>
        <p:txBody>
          <a:bodyPr tIns="0" bIns="0">
            <a:noAutofit/>
          </a:bodyPr>
          <a:lstStyle>
            <a:lvl1pPr algn="l">
              <a:lnSpc>
                <a:spcPct val="100000"/>
              </a:lnSpc>
              <a:defRPr sz="2925"/>
            </a:lvl1pPr>
          </a:lstStyle>
          <a:p>
            <a:r>
              <a:rPr lang="en-US" dirty="0"/>
              <a:t>Click to add title</a:t>
            </a:r>
          </a:p>
        </p:txBody>
      </p:sp>
      <p:sp>
        <p:nvSpPr>
          <p:cNvPr id="11" name="Image 0">
            <a:extLst>
              <a:ext uri="{FF2B5EF4-FFF2-40B4-BE49-F238E27FC236}">
                <a16:creationId xmlns:a16="http://schemas.microsoft.com/office/drawing/2014/main" id="{CD2D664E-6702-6607-A37E-2E996144917C}"/>
              </a:ext>
              <a:ext uri="{C183D7F6-B498-43B3-948B-1728B52AA6E4}">
                <adec:decorative xmlns:adec="http://schemas.microsoft.com/office/drawing/2017/decorative" val="1"/>
              </a:ext>
            </a:extLst>
          </p:cNvPr>
          <p:cNvSpPr/>
          <p:nvPr userDrawn="1"/>
        </p:nvSpPr>
        <p:spPr>
          <a:xfrm>
            <a:off x="-4524" y="-2784"/>
            <a:ext cx="2797672"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sz="1463" dirty="0"/>
          </a:p>
        </p:txBody>
      </p:sp>
      <p:pic>
        <p:nvPicPr>
          <p:cNvPr id="13" name="Image 1">
            <a:extLst>
              <a:ext uri="{FF2B5EF4-FFF2-40B4-BE49-F238E27FC236}">
                <a16:creationId xmlns:a16="http://schemas.microsoft.com/office/drawing/2014/main" id="{951C5737-DF7E-D671-AC74-9E488335BCA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383940" y="-2784"/>
            <a:ext cx="1409208" cy="5167313"/>
          </a:xfrm>
          <a:prstGeom prst="rect">
            <a:avLst/>
          </a:prstGeom>
        </p:spPr>
      </p:pic>
      <p:sp>
        <p:nvSpPr>
          <p:cNvPr id="39" name="Freeform: Shape 38">
            <a:extLst>
              <a:ext uri="{FF2B5EF4-FFF2-40B4-BE49-F238E27FC236}">
                <a16:creationId xmlns:a16="http://schemas.microsoft.com/office/drawing/2014/main" id="{F232A1E1-DD38-15EA-6CA1-A84950EC43F0}"/>
              </a:ext>
              <a:ext uri="{C183D7F6-B498-43B3-948B-1728B52AA6E4}">
                <adec:decorative xmlns:adec="http://schemas.microsoft.com/office/drawing/2017/decorative" val="1"/>
              </a:ext>
            </a:extLst>
          </p:cNvPr>
          <p:cNvSpPr/>
          <p:nvPr/>
        </p:nvSpPr>
        <p:spPr>
          <a:xfrm>
            <a:off x="1398818" y="-2784"/>
            <a:ext cx="1394343"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sz="1463" dirty="0"/>
          </a:p>
        </p:txBody>
      </p:sp>
      <p:sp>
        <p:nvSpPr>
          <p:cNvPr id="17" name="Image 5">
            <a:extLst>
              <a:ext uri="{FF2B5EF4-FFF2-40B4-BE49-F238E27FC236}">
                <a16:creationId xmlns:a16="http://schemas.microsoft.com/office/drawing/2014/main" id="{B9036D42-A06F-E6EE-BB91-8BAF045198BE}"/>
              </a:ext>
              <a:ext uri="{C183D7F6-B498-43B3-948B-1728B52AA6E4}">
                <adec:decorative xmlns:adec="http://schemas.microsoft.com/office/drawing/2017/decorative" val="1"/>
              </a:ext>
            </a:extLst>
          </p:cNvPr>
          <p:cNvSpPr/>
          <p:nvPr userDrawn="1"/>
        </p:nvSpPr>
        <p:spPr>
          <a:xfrm>
            <a:off x="-4524" y="3440504"/>
            <a:ext cx="2797672"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sz="1463" dirty="0"/>
          </a:p>
        </p:txBody>
      </p:sp>
      <p:pic>
        <p:nvPicPr>
          <p:cNvPr id="19" name="Image 6">
            <a:extLst>
              <a:ext uri="{FF2B5EF4-FFF2-40B4-BE49-F238E27FC236}">
                <a16:creationId xmlns:a16="http://schemas.microsoft.com/office/drawing/2014/main" id="{86E0540C-3355-A50D-AC61-047B54B70C64}"/>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396247" y="3440505"/>
            <a:ext cx="1396901" cy="1724025"/>
          </a:xfrm>
          <a:prstGeom prst="rect">
            <a:avLst/>
          </a:prstGeom>
        </p:spPr>
      </p:pic>
      <p:sp>
        <p:nvSpPr>
          <p:cNvPr id="16" name="Slide Number Placeholder 2">
            <a:extLst>
              <a:ext uri="{FF2B5EF4-FFF2-40B4-BE49-F238E27FC236}">
                <a16:creationId xmlns:a16="http://schemas.microsoft.com/office/drawing/2014/main" id="{B00F713C-1CC6-5879-0410-95F179D56AD2}"/>
              </a:ext>
            </a:extLst>
          </p:cNvPr>
          <p:cNvSpPr>
            <a:spLocks noGrp="1"/>
          </p:cNvSpPr>
          <p:nvPr>
            <p:ph type="sldNum" sz="quarter" idx="10"/>
          </p:nvPr>
        </p:nvSpPr>
        <p:spPr>
          <a:xfrm>
            <a:off x="8481261" y="457200"/>
            <a:ext cx="802386" cy="471489"/>
          </a:xfrm>
        </p:spPr>
        <p:txBody>
          <a:bodyPr/>
          <a:lstStyle>
            <a:lvl1pPr>
              <a:defRPr sz="1300">
                <a:latin typeface="+mj-lt"/>
              </a:defRPr>
            </a:lvl1pPr>
          </a:lstStyle>
          <a:p>
            <a:fld id="{48F63A3B-78C7-47BE-AE5E-E10140E04643}" type="slidenum">
              <a:rPr lang="en-US" smtClean="0"/>
              <a:pPr/>
              <a:t>‹#›</a:t>
            </a:fld>
            <a:endParaRPr lang="en-US" dirty="0"/>
          </a:p>
        </p:txBody>
      </p:sp>
      <p:sp>
        <p:nvSpPr>
          <p:cNvPr id="2" name="Content Placeholder 2">
            <a:extLst>
              <a:ext uri="{FF2B5EF4-FFF2-40B4-BE49-F238E27FC236}">
                <a16:creationId xmlns:a16="http://schemas.microsoft.com/office/drawing/2014/main" id="{8E40D3F2-4A7A-F909-AC98-0B402B26776E}"/>
              </a:ext>
            </a:extLst>
          </p:cNvPr>
          <p:cNvSpPr>
            <a:spLocks noGrp="1"/>
          </p:cNvSpPr>
          <p:nvPr>
            <p:ph idx="11" hasCustomPrompt="1"/>
          </p:nvPr>
        </p:nvSpPr>
        <p:spPr>
          <a:xfrm>
            <a:off x="3546406" y="3808751"/>
            <a:ext cx="5722940" cy="2233233"/>
          </a:xfrm>
        </p:spPr>
        <p:txBody>
          <a:bodyPr lIns="91440" tIns="0" rIns="91440" bIns="0">
            <a:normAutofit/>
          </a:bodyPr>
          <a:lstStyle>
            <a:lvl1pPr marL="0" indent="0">
              <a:lnSpc>
                <a:spcPct val="100000"/>
              </a:lnSpc>
              <a:spcBef>
                <a:spcPts val="0"/>
              </a:spcBef>
              <a:buNone/>
              <a:defRPr sz="1950"/>
            </a:lvl1pPr>
            <a:lvl2pPr marL="282321">
              <a:lnSpc>
                <a:spcPct val="100000"/>
              </a:lnSpc>
              <a:spcBef>
                <a:spcPts val="0"/>
              </a:spcBef>
              <a:defRPr sz="1950"/>
            </a:lvl2pPr>
            <a:lvl3pPr marL="557213">
              <a:lnSpc>
                <a:spcPct val="100000"/>
              </a:lnSpc>
              <a:spcBef>
                <a:spcPts val="0"/>
              </a:spcBef>
              <a:defRPr sz="1950"/>
            </a:lvl3pPr>
          </a:lstStyle>
          <a:p>
            <a:pPr lvl="0"/>
            <a:r>
              <a:rPr lang="en-US" dirty="0"/>
              <a:t>Click to add text</a:t>
            </a:r>
          </a:p>
          <a:p>
            <a:pPr lvl="1"/>
            <a:r>
              <a:rPr lang="en-US" dirty="0"/>
              <a:t>Second level</a:t>
            </a:r>
          </a:p>
          <a:p>
            <a:pPr lvl="2"/>
            <a:r>
              <a:rPr lang="en-US" dirty="0"/>
              <a:t>Third level</a:t>
            </a:r>
          </a:p>
        </p:txBody>
      </p:sp>
    </p:spTree>
    <p:extLst>
      <p:ext uri="{BB962C8B-B14F-4D97-AF65-F5344CB8AC3E}">
        <p14:creationId xmlns:p14="http://schemas.microsoft.com/office/powerpoint/2010/main" val="3116296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4">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3C7B0BB3-A5CA-7C72-DC39-AD00EC90964C}"/>
              </a:ext>
              <a:ext uri="{C183D7F6-B498-43B3-948B-1728B52AA6E4}">
                <adec:decorative xmlns:adec="http://schemas.microsoft.com/office/drawing/2017/decorative" val="1"/>
              </a:ext>
            </a:extLst>
          </p:cNvPr>
          <p:cNvSpPr/>
          <p:nvPr userDrawn="1"/>
        </p:nvSpPr>
        <p:spPr>
          <a:xfrm>
            <a:off x="7303931" y="3427337"/>
            <a:ext cx="2602069" cy="3430665"/>
          </a:xfrm>
          <a:custGeom>
            <a:avLst/>
            <a:gdLst>
              <a:gd name="connsiteX0" fmla="*/ 0 w 3202546"/>
              <a:gd name="connsiteY0" fmla="*/ 0 h 3430665"/>
              <a:gd name="connsiteX1" fmla="*/ 3202546 w 3202546"/>
              <a:gd name="connsiteY1" fmla="*/ 0 h 3430665"/>
              <a:gd name="connsiteX2" fmla="*/ 3202546 w 3202546"/>
              <a:gd name="connsiteY2" fmla="*/ 3430665 h 3430665"/>
              <a:gd name="connsiteX3" fmla="*/ 0 w 3202546"/>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202546" h="3430665">
                <a:moveTo>
                  <a:pt x="0" y="0"/>
                </a:moveTo>
                <a:lnTo>
                  <a:pt x="3202546" y="0"/>
                </a:lnTo>
                <a:lnTo>
                  <a:pt x="3202546" y="3430665"/>
                </a:lnTo>
                <a:lnTo>
                  <a:pt x="0" y="3430665"/>
                </a:lnTo>
                <a:close/>
              </a:path>
            </a:pathLst>
          </a:custGeom>
          <a:solidFill>
            <a:schemeClr val="accent3"/>
          </a:solidFill>
          <a:ln>
            <a:noFill/>
          </a:ln>
        </p:spPr>
        <p:txBody>
          <a:bodyPr vert="horz" wrap="square" lIns="74295" tIns="37148" rIns="74295" bIns="37148" numCol="1" anchor="t" anchorCtr="0" compatLnSpc="1">
            <a:prstTxWarp prst="textNoShape">
              <a:avLst/>
            </a:prstTxWarp>
            <a:noAutofit/>
          </a:bodyPr>
          <a:lstStyle/>
          <a:p>
            <a:pPr lvl="0"/>
            <a:endParaRPr lang="en-US" sz="1463" dirty="0">
              <a:solidFill>
                <a:schemeClr val="tx1"/>
              </a:solidFill>
            </a:endParaRPr>
          </a:p>
        </p:txBody>
      </p:sp>
      <p:sp>
        <p:nvSpPr>
          <p:cNvPr id="18" name="Freeform 17">
            <a:extLst>
              <a:ext uri="{FF2B5EF4-FFF2-40B4-BE49-F238E27FC236}">
                <a16:creationId xmlns:a16="http://schemas.microsoft.com/office/drawing/2014/main" id="{07871527-68A5-0A5C-F5A6-A80523BAC92F}"/>
              </a:ext>
              <a:ext uri="{C183D7F6-B498-43B3-948B-1728B52AA6E4}">
                <adec:decorative xmlns:adec="http://schemas.microsoft.com/office/drawing/2017/decorative" val="1"/>
              </a:ext>
            </a:extLst>
          </p:cNvPr>
          <p:cNvSpPr/>
          <p:nvPr userDrawn="1"/>
        </p:nvSpPr>
        <p:spPr>
          <a:xfrm>
            <a:off x="7303931" y="3654149"/>
            <a:ext cx="2602069" cy="3203852"/>
          </a:xfrm>
          <a:custGeom>
            <a:avLst/>
            <a:gdLst>
              <a:gd name="connsiteX0" fmla="*/ 3202546 w 3202546"/>
              <a:gd name="connsiteY0" fmla="*/ 0 h 3203852"/>
              <a:gd name="connsiteX1" fmla="*/ 3202546 w 3202546"/>
              <a:gd name="connsiteY1" fmla="*/ 3203852 h 3203852"/>
              <a:gd name="connsiteX2" fmla="*/ 0 w 3202546"/>
              <a:gd name="connsiteY2" fmla="*/ 3203852 h 3203852"/>
              <a:gd name="connsiteX3" fmla="*/ 0 w 3202546"/>
              <a:gd name="connsiteY3" fmla="*/ 3190718 h 3203852"/>
            </a:gdLst>
            <a:ahLst/>
            <a:cxnLst>
              <a:cxn ang="0">
                <a:pos x="connsiteX0" y="connsiteY0"/>
              </a:cxn>
              <a:cxn ang="0">
                <a:pos x="connsiteX1" y="connsiteY1"/>
              </a:cxn>
              <a:cxn ang="0">
                <a:pos x="connsiteX2" y="connsiteY2"/>
              </a:cxn>
              <a:cxn ang="0">
                <a:pos x="connsiteX3" y="connsiteY3"/>
              </a:cxn>
            </a:cxnLst>
            <a:rect l="l" t="t" r="r" b="b"/>
            <a:pathLst>
              <a:path w="3202546" h="3203852">
                <a:moveTo>
                  <a:pt x="3202546" y="0"/>
                </a:moveTo>
                <a:lnTo>
                  <a:pt x="3202546" y="3203852"/>
                </a:lnTo>
                <a:lnTo>
                  <a:pt x="0" y="3203852"/>
                </a:lnTo>
                <a:lnTo>
                  <a:pt x="0" y="3190718"/>
                </a:lnTo>
                <a:close/>
              </a:path>
            </a:pathLst>
          </a:custGeom>
          <a:solidFill>
            <a:schemeClr val="accent1"/>
          </a:solidFill>
          <a:ln>
            <a:noFill/>
          </a:ln>
        </p:spPr>
        <p:txBody>
          <a:bodyPr vert="horz" wrap="square" lIns="74295" tIns="37148" rIns="74295" bIns="37148" numCol="1" anchor="t" anchorCtr="0" compatLnSpc="1">
            <a:prstTxWarp prst="textNoShape">
              <a:avLst/>
            </a:prstTxWarp>
            <a:noAutofit/>
          </a:bodyPr>
          <a:lstStyle/>
          <a:p>
            <a:pPr lvl="0"/>
            <a:endParaRPr lang="en-US" sz="1463" dirty="0">
              <a:solidFill>
                <a:schemeClr val="tx1"/>
              </a:solidFill>
            </a:endParaRPr>
          </a:p>
        </p:txBody>
      </p:sp>
      <p:sp>
        <p:nvSpPr>
          <p:cNvPr id="14" name="Freeform 13">
            <a:extLst>
              <a:ext uri="{FF2B5EF4-FFF2-40B4-BE49-F238E27FC236}">
                <a16:creationId xmlns:a16="http://schemas.microsoft.com/office/drawing/2014/main" id="{CEB118B3-9B06-AD11-738A-7A0651F98B7E}"/>
              </a:ext>
              <a:ext uri="{C183D7F6-B498-43B3-948B-1728B52AA6E4}">
                <adec:decorative xmlns:adec="http://schemas.microsoft.com/office/drawing/2017/decorative" val="1"/>
              </a:ext>
            </a:extLst>
          </p:cNvPr>
          <p:cNvSpPr/>
          <p:nvPr userDrawn="1"/>
        </p:nvSpPr>
        <p:spPr>
          <a:xfrm>
            <a:off x="7303933" y="1"/>
            <a:ext cx="2602068" cy="3437345"/>
          </a:xfrm>
          <a:custGeom>
            <a:avLst/>
            <a:gdLst>
              <a:gd name="connsiteX0" fmla="*/ 0 w 3202545"/>
              <a:gd name="connsiteY0" fmla="*/ 0 h 3437345"/>
              <a:gd name="connsiteX1" fmla="*/ 3202545 w 3202545"/>
              <a:gd name="connsiteY1" fmla="*/ 0 h 3437345"/>
              <a:gd name="connsiteX2" fmla="*/ 3202545 w 3202545"/>
              <a:gd name="connsiteY2" fmla="*/ 3437345 h 3437345"/>
              <a:gd name="connsiteX3" fmla="*/ 0 w 320254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202545" h="3437345">
                <a:moveTo>
                  <a:pt x="0" y="0"/>
                </a:moveTo>
                <a:lnTo>
                  <a:pt x="3202545" y="0"/>
                </a:lnTo>
                <a:lnTo>
                  <a:pt x="3202545" y="3437345"/>
                </a:lnTo>
                <a:lnTo>
                  <a:pt x="0" y="3437345"/>
                </a:lnTo>
                <a:close/>
              </a:path>
            </a:pathLst>
          </a:custGeom>
          <a:solidFill>
            <a:schemeClr val="accent5"/>
          </a:solidFill>
          <a:ln>
            <a:noFill/>
          </a:ln>
        </p:spPr>
        <p:txBody>
          <a:bodyPr vert="horz" wrap="square" lIns="74295" tIns="37148" rIns="74295" bIns="37148" numCol="1" anchor="t" anchorCtr="0" compatLnSpc="1">
            <a:prstTxWarp prst="textNoShape">
              <a:avLst/>
            </a:prstTxWarp>
            <a:noAutofit/>
          </a:bodyPr>
          <a:lstStyle/>
          <a:p>
            <a:pPr lvl="0"/>
            <a:endParaRPr lang="en-US" sz="1463" dirty="0">
              <a:solidFill>
                <a:schemeClr val="tx1"/>
              </a:solidFill>
            </a:endParaRPr>
          </a:p>
        </p:txBody>
      </p:sp>
      <p:sp>
        <p:nvSpPr>
          <p:cNvPr id="16" name="Freeform 15">
            <a:extLst>
              <a:ext uri="{FF2B5EF4-FFF2-40B4-BE49-F238E27FC236}">
                <a16:creationId xmlns:a16="http://schemas.microsoft.com/office/drawing/2014/main" id="{0EA94262-504E-06F2-F383-E832C37B1250}"/>
              </a:ext>
              <a:ext uri="{C183D7F6-B498-43B3-948B-1728B52AA6E4}">
                <adec:decorative xmlns:adec="http://schemas.microsoft.com/office/drawing/2017/decorative" val="1"/>
              </a:ext>
            </a:extLst>
          </p:cNvPr>
          <p:cNvSpPr/>
          <p:nvPr userDrawn="1"/>
        </p:nvSpPr>
        <p:spPr>
          <a:xfrm>
            <a:off x="7303931" y="6682"/>
            <a:ext cx="2602069" cy="3436477"/>
          </a:xfrm>
          <a:custGeom>
            <a:avLst/>
            <a:gdLst>
              <a:gd name="connsiteX0" fmla="*/ 0 w 3202546"/>
              <a:gd name="connsiteY0" fmla="*/ 0 h 3436477"/>
              <a:gd name="connsiteX1" fmla="*/ 3202546 w 3202546"/>
              <a:gd name="connsiteY1" fmla="*/ 3214418 h 3436477"/>
              <a:gd name="connsiteX2" fmla="*/ 3202546 w 3202546"/>
              <a:gd name="connsiteY2" fmla="*/ 3436477 h 3436477"/>
              <a:gd name="connsiteX3" fmla="*/ 0 w 3202546"/>
              <a:gd name="connsiteY3" fmla="*/ 3436477 h 3436477"/>
            </a:gdLst>
            <a:ahLst/>
            <a:cxnLst>
              <a:cxn ang="0">
                <a:pos x="connsiteX0" y="connsiteY0"/>
              </a:cxn>
              <a:cxn ang="0">
                <a:pos x="connsiteX1" y="connsiteY1"/>
              </a:cxn>
              <a:cxn ang="0">
                <a:pos x="connsiteX2" y="connsiteY2"/>
              </a:cxn>
              <a:cxn ang="0">
                <a:pos x="connsiteX3" y="connsiteY3"/>
              </a:cxn>
            </a:cxnLst>
            <a:rect l="l" t="t" r="r" b="b"/>
            <a:pathLst>
              <a:path w="3202546" h="3436477">
                <a:moveTo>
                  <a:pt x="0" y="0"/>
                </a:moveTo>
                <a:lnTo>
                  <a:pt x="3202546" y="3214418"/>
                </a:lnTo>
                <a:lnTo>
                  <a:pt x="3202546" y="3436477"/>
                </a:lnTo>
                <a:lnTo>
                  <a:pt x="0" y="3436477"/>
                </a:lnTo>
                <a:close/>
              </a:path>
            </a:pathLst>
          </a:custGeom>
          <a:solidFill>
            <a:schemeClr val="accent1"/>
          </a:solidFill>
          <a:ln>
            <a:noFill/>
          </a:ln>
        </p:spPr>
        <p:txBody>
          <a:bodyPr vert="horz" wrap="square" lIns="74295" tIns="37148" rIns="74295" bIns="37148" numCol="1" anchor="t" anchorCtr="0" compatLnSpc="1">
            <a:prstTxWarp prst="textNoShape">
              <a:avLst/>
            </a:prstTxWarp>
            <a:noAutofit/>
          </a:bodyPr>
          <a:lstStyle/>
          <a:p>
            <a:pPr lvl="0"/>
            <a:endParaRPr lang="en-US" sz="1463" dirty="0">
              <a:solidFill>
                <a:schemeClr val="tx1"/>
              </a:solidFill>
            </a:endParaRPr>
          </a:p>
        </p:txBody>
      </p:sp>
      <p:sp>
        <p:nvSpPr>
          <p:cNvPr id="20" name="Title 19">
            <a:extLst>
              <a:ext uri="{FF2B5EF4-FFF2-40B4-BE49-F238E27FC236}">
                <a16:creationId xmlns:a16="http://schemas.microsoft.com/office/drawing/2014/main" id="{C26B5661-F583-FA44-8353-161B862E69B1}"/>
              </a:ext>
            </a:extLst>
          </p:cNvPr>
          <p:cNvSpPr>
            <a:spLocks noGrp="1"/>
          </p:cNvSpPr>
          <p:nvPr userDrawn="1">
            <p:ph type="title" hasCustomPrompt="1"/>
          </p:nvPr>
        </p:nvSpPr>
        <p:spPr>
          <a:xfrm>
            <a:off x="742949" y="834636"/>
            <a:ext cx="6334627" cy="1222385"/>
          </a:xfrm>
        </p:spPr>
        <p:txBody>
          <a:bodyPr tIns="0" bIns="0">
            <a:noAutofit/>
          </a:bodyPr>
          <a:lstStyle>
            <a:lvl1pPr algn="l">
              <a:lnSpc>
                <a:spcPct val="100000"/>
              </a:lnSpc>
              <a:defRPr sz="2925"/>
            </a:lvl1pPr>
          </a:lstStyle>
          <a:p>
            <a:r>
              <a:rPr lang="en-US" dirty="0"/>
              <a:t>Click to add title</a:t>
            </a:r>
          </a:p>
        </p:txBody>
      </p:sp>
      <p:sp>
        <p:nvSpPr>
          <p:cNvPr id="19" name="Slide Number Placeholder 2">
            <a:extLst>
              <a:ext uri="{FF2B5EF4-FFF2-40B4-BE49-F238E27FC236}">
                <a16:creationId xmlns:a16="http://schemas.microsoft.com/office/drawing/2014/main" id="{BFBCB81C-7599-87A1-8037-5FB8C374503A}"/>
              </a:ext>
            </a:extLst>
          </p:cNvPr>
          <p:cNvSpPr>
            <a:spLocks noGrp="1"/>
          </p:cNvSpPr>
          <p:nvPr userDrawn="1">
            <p:ph type="sldNum" sz="quarter" idx="10"/>
          </p:nvPr>
        </p:nvSpPr>
        <p:spPr>
          <a:xfrm>
            <a:off x="8481261" y="457200"/>
            <a:ext cx="802386" cy="471489"/>
          </a:xfrm>
        </p:spPr>
        <p:txBody>
          <a:bodyPr/>
          <a:lstStyle>
            <a:lvl1pPr>
              <a:defRPr sz="1300">
                <a:latin typeface="+mj-lt"/>
              </a:defRPr>
            </a:lvl1pPr>
          </a:lstStyle>
          <a:p>
            <a:fld id="{48F63A3B-78C7-47BE-AE5E-E10140E04643}" type="slidenum">
              <a:rPr lang="en-US" smtClean="0"/>
              <a:pPr/>
              <a:t>‹#›</a:t>
            </a:fld>
            <a:endParaRPr lang="en-US" dirty="0"/>
          </a:p>
        </p:txBody>
      </p:sp>
      <p:sp>
        <p:nvSpPr>
          <p:cNvPr id="23" name="Content Placeholder 3">
            <a:extLst>
              <a:ext uri="{FF2B5EF4-FFF2-40B4-BE49-F238E27FC236}">
                <a16:creationId xmlns:a16="http://schemas.microsoft.com/office/drawing/2014/main" id="{6FF02D51-6992-3FED-2A19-92E5AC564CF4}"/>
              </a:ext>
            </a:extLst>
          </p:cNvPr>
          <p:cNvSpPr>
            <a:spLocks noGrp="1"/>
          </p:cNvSpPr>
          <p:nvPr userDrawn="1">
            <p:ph sz="half" idx="2" hasCustomPrompt="1"/>
          </p:nvPr>
        </p:nvSpPr>
        <p:spPr>
          <a:xfrm>
            <a:off x="742951" y="2303029"/>
            <a:ext cx="2667534" cy="3720337"/>
          </a:xfrm>
        </p:spPr>
        <p:txBody>
          <a:bodyPr lIns="91440" tIns="0" rIns="91440" bIns="0">
            <a:normAutofit/>
          </a:bodyPr>
          <a:lstStyle>
            <a:lvl1pPr marL="0" indent="0">
              <a:spcBef>
                <a:spcPts val="813"/>
              </a:spcBef>
              <a:buNone/>
              <a:defRPr sz="1463"/>
            </a:lvl1pPr>
            <a:lvl2pPr marL="230315" indent="-230315">
              <a:spcBef>
                <a:spcPts val="813"/>
              </a:spcBef>
              <a:defRPr sz="1463"/>
            </a:lvl2pPr>
            <a:lvl3pPr marL="230315" indent="-230315">
              <a:spcBef>
                <a:spcPts val="813"/>
              </a:spcBef>
              <a:defRPr sz="1463"/>
            </a:lvl3pPr>
            <a:lvl4pPr marL="230315" indent="-230315">
              <a:spcBef>
                <a:spcPts val="813"/>
              </a:spcBef>
              <a:defRPr sz="1463"/>
            </a:lvl4pPr>
            <a:lvl5pPr marL="230315" indent="-230315">
              <a:spcBef>
                <a:spcPts val="813"/>
              </a:spcBef>
              <a:defRPr sz="1463"/>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5">
            <a:extLst>
              <a:ext uri="{FF2B5EF4-FFF2-40B4-BE49-F238E27FC236}">
                <a16:creationId xmlns:a16="http://schemas.microsoft.com/office/drawing/2014/main" id="{C2762372-3C12-61F8-F131-E4C08A2B1735}"/>
              </a:ext>
            </a:extLst>
          </p:cNvPr>
          <p:cNvSpPr>
            <a:spLocks noGrp="1"/>
          </p:cNvSpPr>
          <p:nvPr userDrawn="1">
            <p:ph sz="quarter" idx="4" hasCustomPrompt="1"/>
          </p:nvPr>
        </p:nvSpPr>
        <p:spPr>
          <a:xfrm>
            <a:off x="3885504" y="2303029"/>
            <a:ext cx="2669023" cy="3720337"/>
          </a:xfrm>
        </p:spPr>
        <p:txBody>
          <a:bodyPr lIns="91440" tIns="0" rIns="91440" bIns="0">
            <a:normAutofit/>
          </a:bodyPr>
          <a:lstStyle>
            <a:lvl1pPr marL="0" indent="0">
              <a:spcBef>
                <a:spcPts val="813"/>
              </a:spcBef>
              <a:buNone/>
              <a:defRPr sz="1463"/>
            </a:lvl1pPr>
            <a:lvl2pPr marL="230315" indent="-230315">
              <a:spcBef>
                <a:spcPts val="813"/>
              </a:spcBef>
              <a:defRPr sz="1463"/>
            </a:lvl2pPr>
            <a:lvl3pPr marL="230315" indent="-230315">
              <a:spcBef>
                <a:spcPts val="813"/>
              </a:spcBef>
              <a:defRPr sz="1463"/>
            </a:lvl3pPr>
            <a:lvl4pPr marL="230315" indent="-230315">
              <a:spcBef>
                <a:spcPts val="813"/>
              </a:spcBef>
              <a:defRPr sz="1463"/>
            </a:lvl4pPr>
            <a:lvl5pPr marL="230315" indent="-230315">
              <a:spcBef>
                <a:spcPts val="813"/>
              </a:spcBef>
              <a:defRPr sz="1463"/>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86733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76CF4B8-1811-BD21-43A7-560AC4724F3B}"/>
              </a:ext>
              <a:ext uri="{C183D7F6-B498-43B3-948B-1728B52AA6E4}">
                <adec:decorative xmlns:adec="http://schemas.microsoft.com/office/drawing/2017/decorative" val="1"/>
              </a:ext>
            </a:extLst>
          </p:cNvPr>
          <p:cNvSpPr/>
          <p:nvPr userDrawn="1"/>
        </p:nvSpPr>
        <p:spPr>
          <a:xfrm>
            <a:off x="-19552" y="-400"/>
            <a:ext cx="9925551" cy="3467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366" dirty="0"/>
          </a:p>
        </p:txBody>
      </p:sp>
      <p:sp>
        <p:nvSpPr>
          <p:cNvPr id="34" name="Rectangle 33">
            <a:extLst>
              <a:ext uri="{FF2B5EF4-FFF2-40B4-BE49-F238E27FC236}">
                <a16:creationId xmlns:a16="http://schemas.microsoft.com/office/drawing/2014/main" id="{30B7B4F0-D3BC-63DF-6429-F771BE5A3270}"/>
              </a:ext>
              <a:ext uri="{C183D7F6-B498-43B3-948B-1728B52AA6E4}">
                <adec:decorative xmlns:adec="http://schemas.microsoft.com/office/drawing/2017/decorative" val="1"/>
              </a:ext>
            </a:extLst>
          </p:cNvPr>
          <p:cNvSpPr/>
          <p:nvPr userDrawn="1"/>
        </p:nvSpPr>
        <p:spPr>
          <a:xfrm>
            <a:off x="360219" y="420494"/>
            <a:ext cx="9185564"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00" dirty="0"/>
          </a:p>
        </p:txBody>
      </p:sp>
      <p:sp>
        <p:nvSpPr>
          <p:cNvPr id="2" name="Title 1">
            <a:extLst>
              <a:ext uri="{FF2B5EF4-FFF2-40B4-BE49-F238E27FC236}">
                <a16:creationId xmlns:a16="http://schemas.microsoft.com/office/drawing/2014/main" id="{A65C6DDD-D2BB-0153-0F53-9F7C17BDFD2B}"/>
              </a:ext>
            </a:extLst>
          </p:cNvPr>
          <p:cNvSpPr>
            <a:spLocks noGrp="1"/>
          </p:cNvSpPr>
          <p:nvPr>
            <p:ph type="title" hasCustomPrompt="1"/>
          </p:nvPr>
        </p:nvSpPr>
        <p:spPr>
          <a:xfrm>
            <a:off x="742950" y="965394"/>
            <a:ext cx="6200764" cy="1091627"/>
          </a:xfrm>
        </p:spPr>
        <p:txBody>
          <a:bodyPr tIns="0" bIns="0"/>
          <a:lstStyle>
            <a:lvl1pPr algn="l">
              <a:lnSpc>
                <a:spcPct val="100000"/>
              </a:lnSpc>
              <a:defRPr sz="2925">
                <a:solidFill>
                  <a:schemeClr val="accent6"/>
                </a:solidFill>
              </a:defRPr>
            </a:lvl1pPr>
          </a:lstStyle>
          <a:p>
            <a:r>
              <a:rPr lang="en-US" dirty="0"/>
              <a:t>Click to add title</a:t>
            </a:r>
          </a:p>
        </p:txBody>
      </p:sp>
      <p:sp>
        <p:nvSpPr>
          <p:cNvPr id="5" name="Content Placeholder 2">
            <a:extLst>
              <a:ext uri="{FF2B5EF4-FFF2-40B4-BE49-F238E27FC236}">
                <a16:creationId xmlns:a16="http://schemas.microsoft.com/office/drawing/2014/main" id="{0AADE444-940A-5A34-8C49-4F15BC33EEC7}"/>
              </a:ext>
            </a:extLst>
          </p:cNvPr>
          <p:cNvSpPr>
            <a:spLocks noGrp="1"/>
          </p:cNvSpPr>
          <p:nvPr>
            <p:ph sz="half" idx="15" hasCustomPrompt="1"/>
          </p:nvPr>
        </p:nvSpPr>
        <p:spPr>
          <a:xfrm>
            <a:off x="742951" y="2303028"/>
            <a:ext cx="2667534" cy="4144192"/>
          </a:xfrm>
        </p:spPr>
        <p:txBody>
          <a:bodyPr lIns="91440" tIns="0" rIns="91440" bIns="0">
            <a:normAutofit/>
          </a:bodyPr>
          <a:lstStyle>
            <a:lvl1pPr marL="371475" indent="-371475">
              <a:spcBef>
                <a:spcPts val="813"/>
              </a:spcBef>
              <a:buFont typeface="+mj-lt"/>
              <a:buAutoNum type="arabicPeriod"/>
              <a:defRPr sz="1463"/>
            </a:lvl1pPr>
            <a:lvl2pPr marL="605504" indent="-278606">
              <a:spcBef>
                <a:spcPts val="813"/>
              </a:spcBef>
              <a:buFont typeface="+mj-lt"/>
              <a:buAutoNum type="alphaLcPeriod"/>
              <a:defRPr sz="1463"/>
            </a:lvl2pPr>
            <a:lvl3pPr marL="976979" indent="-278606">
              <a:spcBef>
                <a:spcPts val="813"/>
              </a:spcBef>
              <a:buFont typeface="+mj-lt"/>
              <a:buAutoNum type="arabicParenR"/>
              <a:defRPr sz="1463"/>
            </a:lvl3pPr>
            <a:lvl4pPr marL="1348454" indent="-278606">
              <a:spcBef>
                <a:spcPts val="813"/>
              </a:spcBef>
              <a:buFont typeface="+mj-lt"/>
              <a:buAutoNum type="alphaLcParenR"/>
              <a:defRPr sz="1463"/>
            </a:lvl4pPr>
            <a:lvl5pPr indent="-230315">
              <a:spcBef>
                <a:spcPts val="813"/>
              </a:spcBef>
              <a:defRPr sz="1463"/>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3" name="Content Placeholder 2">
            <a:extLst>
              <a:ext uri="{FF2B5EF4-FFF2-40B4-BE49-F238E27FC236}">
                <a16:creationId xmlns:a16="http://schemas.microsoft.com/office/drawing/2014/main" id="{97A79FCB-9A9F-6B60-A95C-FCF020598DE3}"/>
              </a:ext>
            </a:extLst>
          </p:cNvPr>
          <p:cNvSpPr>
            <a:spLocks noGrp="1"/>
          </p:cNvSpPr>
          <p:nvPr>
            <p:ph sz="half" idx="1" hasCustomPrompt="1"/>
          </p:nvPr>
        </p:nvSpPr>
        <p:spPr>
          <a:xfrm>
            <a:off x="3885504" y="2303028"/>
            <a:ext cx="3058209" cy="4144192"/>
          </a:xfrm>
        </p:spPr>
        <p:txBody>
          <a:bodyPr lIns="91440" tIns="0" rIns="91440" bIns="0">
            <a:normAutofit/>
          </a:bodyPr>
          <a:lstStyle>
            <a:lvl1pPr marL="0" indent="0">
              <a:spcBef>
                <a:spcPts val="813"/>
              </a:spcBef>
              <a:buNone/>
              <a:defRPr sz="1463"/>
            </a:lvl1pPr>
            <a:lvl2pPr indent="-230315">
              <a:spcBef>
                <a:spcPts val="813"/>
              </a:spcBef>
              <a:defRPr sz="1463"/>
            </a:lvl2pPr>
            <a:lvl3pPr indent="-230315">
              <a:spcBef>
                <a:spcPts val="813"/>
              </a:spcBef>
              <a:defRPr sz="1463"/>
            </a:lvl3pPr>
            <a:lvl4pPr indent="-230315">
              <a:spcBef>
                <a:spcPts val="813"/>
              </a:spcBef>
              <a:defRPr sz="1463"/>
            </a:lvl4pPr>
            <a:lvl5pPr indent="-230315">
              <a:spcBef>
                <a:spcPts val="813"/>
              </a:spcBef>
              <a:defRPr sz="1463"/>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Picture Placeholder 30">
            <a:extLst>
              <a:ext uri="{FF2B5EF4-FFF2-40B4-BE49-F238E27FC236}">
                <a16:creationId xmlns:a16="http://schemas.microsoft.com/office/drawing/2014/main" id="{2912B88E-830A-AD4C-378F-46EF5F77950C}"/>
              </a:ext>
            </a:extLst>
          </p:cNvPr>
          <p:cNvSpPr>
            <a:spLocks noGrp="1"/>
          </p:cNvSpPr>
          <p:nvPr>
            <p:ph type="pic" sz="quarter" idx="14" hasCustomPrompt="1"/>
          </p:nvPr>
        </p:nvSpPr>
        <p:spPr>
          <a:xfrm>
            <a:off x="7303932" y="965393"/>
            <a:ext cx="2602068" cy="5892607"/>
          </a:xfrm>
          <a:custGeom>
            <a:avLst/>
            <a:gdLst>
              <a:gd name="connsiteX0" fmla="*/ 0 w 3202545"/>
              <a:gd name="connsiteY0" fmla="*/ 0 h 6023366"/>
              <a:gd name="connsiteX1" fmla="*/ 3202545 w 3202545"/>
              <a:gd name="connsiteY1" fmla="*/ 0 h 6023366"/>
              <a:gd name="connsiteX2" fmla="*/ 3202545 w 3202545"/>
              <a:gd name="connsiteY2" fmla="*/ 3165406 h 6023366"/>
              <a:gd name="connsiteX3" fmla="*/ 2923656 w 3202545"/>
              <a:gd name="connsiteY3" fmla="*/ 3179481 h 6023366"/>
              <a:gd name="connsiteX4" fmla="*/ 364096 w 3202545"/>
              <a:gd name="connsiteY4" fmla="*/ 6016124 h 6023366"/>
              <a:gd name="connsiteX5" fmla="*/ 364096 w 3202545"/>
              <a:gd name="connsiteY5" fmla="*/ 6023364 h 6023366"/>
              <a:gd name="connsiteX6" fmla="*/ 1231541 w 3202545"/>
              <a:gd name="connsiteY6" fmla="*/ 6023364 h 6023366"/>
              <a:gd name="connsiteX7" fmla="*/ 1241636 w 3202545"/>
              <a:gd name="connsiteY7" fmla="*/ 5822974 h 6023366"/>
              <a:gd name="connsiteX8" fmla="*/ 3012253 w 3202545"/>
              <a:gd name="connsiteY8" fmla="*/ 4042481 h 6023366"/>
              <a:gd name="connsiteX9" fmla="*/ 3202545 w 3202545"/>
              <a:gd name="connsiteY9" fmla="*/ 4032784 h 6023366"/>
              <a:gd name="connsiteX10" fmla="*/ 3202545 w 3202545"/>
              <a:gd name="connsiteY10" fmla="*/ 4033098 h 6023366"/>
              <a:gd name="connsiteX11" fmla="*/ 3012291 w 3202545"/>
              <a:gd name="connsiteY11" fmla="*/ 4042794 h 6023366"/>
              <a:gd name="connsiteX12" fmla="*/ 1242011 w 3202545"/>
              <a:gd name="connsiteY12" fmla="*/ 5823008 h 6023366"/>
              <a:gd name="connsiteX13" fmla="*/ 1231918 w 3202545"/>
              <a:gd name="connsiteY13" fmla="*/ 6023365 h 6023366"/>
              <a:gd name="connsiteX14" fmla="*/ 3202545 w 3202545"/>
              <a:gd name="connsiteY14" fmla="*/ 6023365 h 6023366"/>
              <a:gd name="connsiteX15" fmla="*/ 3202545 w 3202545"/>
              <a:gd name="connsiteY15" fmla="*/ 6023366 h 6023366"/>
              <a:gd name="connsiteX16" fmla="*/ 0 w 3202545"/>
              <a:gd name="connsiteY16" fmla="*/ 6023366 h 602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2545" h="6023366">
                <a:moveTo>
                  <a:pt x="0" y="0"/>
                </a:moveTo>
                <a:lnTo>
                  <a:pt x="3202545" y="0"/>
                </a:lnTo>
                <a:lnTo>
                  <a:pt x="3202545" y="3165406"/>
                </a:lnTo>
                <a:lnTo>
                  <a:pt x="2923656" y="3179481"/>
                </a:lnTo>
                <a:cubicBezTo>
                  <a:pt x="1485615" y="3325450"/>
                  <a:pt x="364096" y="4539349"/>
                  <a:pt x="364096" y="6016124"/>
                </a:cubicBezTo>
                <a:lnTo>
                  <a:pt x="364096" y="6023364"/>
                </a:lnTo>
                <a:lnTo>
                  <a:pt x="1231541" y="6023364"/>
                </a:lnTo>
                <a:lnTo>
                  <a:pt x="1241636" y="5822974"/>
                </a:lnTo>
                <a:cubicBezTo>
                  <a:pt x="1336361" y="4887576"/>
                  <a:pt x="2077946" y="4138236"/>
                  <a:pt x="3012253" y="4042481"/>
                </a:cubicBezTo>
                <a:lnTo>
                  <a:pt x="3202545" y="4032784"/>
                </a:lnTo>
                <a:lnTo>
                  <a:pt x="3202545" y="4033098"/>
                </a:lnTo>
                <a:lnTo>
                  <a:pt x="3012291" y="4042794"/>
                </a:lnTo>
                <a:cubicBezTo>
                  <a:pt x="2078162" y="4138534"/>
                  <a:pt x="1336718" y="4887757"/>
                  <a:pt x="1242011" y="5823008"/>
                </a:cubicBezTo>
                <a:lnTo>
                  <a:pt x="1231918" y="6023365"/>
                </a:lnTo>
                <a:lnTo>
                  <a:pt x="3202545" y="6023365"/>
                </a:lnTo>
                <a:lnTo>
                  <a:pt x="3202545" y="6023366"/>
                </a:lnTo>
                <a:lnTo>
                  <a:pt x="0" y="6023366"/>
                </a:lnTo>
                <a:close/>
              </a:path>
            </a:pathLst>
          </a:custGeom>
          <a:solidFill>
            <a:schemeClr val="accent4"/>
          </a:solidFill>
        </p:spPr>
        <p:txBody>
          <a:bodyPr wrap="square">
            <a:noAutofit/>
          </a:bodyPr>
          <a:lstStyle>
            <a:lvl1pPr marL="0" indent="0">
              <a:buNone/>
              <a:defRPr sz="1463"/>
            </a:lvl1pPr>
          </a:lstStyle>
          <a:p>
            <a:pPr lvl="0"/>
            <a:r>
              <a:rPr lang="en-US" dirty="0"/>
              <a:t>Click to add picture</a:t>
            </a:r>
          </a:p>
        </p:txBody>
      </p:sp>
      <p:grpSp>
        <p:nvGrpSpPr>
          <p:cNvPr id="32" name="Group 31">
            <a:extLst>
              <a:ext uri="{FF2B5EF4-FFF2-40B4-BE49-F238E27FC236}">
                <a16:creationId xmlns:a16="http://schemas.microsoft.com/office/drawing/2014/main" id="{B9152F76-E42E-3D76-6BDB-2FA0D69216AD}"/>
              </a:ext>
              <a:ext uri="{C183D7F6-B498-43B3-948B-1728B52AA6E4}">
                <adec:decorative xmlns:adec="http://schemas.microsoft.com/office/drawing/2017/decorative" val="1"/>
              </a:ext>
            </a:extLst>
          </p:cNvPr>
          <p:cNvGrpSpPr/>
          <p:nvPr userDrawn="1"/>
        </p:nvGrpSpPr>
        <p:grpSpPr>
          <a:xfrm>
            <a:off x="7599759" y="4000042"/>
            <a:ext cx="2306241" cy="2857959"/>
            <a:chOff x="12797096" y="4000041"/>
            <a:chExt cx="2838450" cy="2857959"/>
          </a:xfrm>
        </p:grpSpPr>
        <p:sp>
          <p:nvSpPr>
            <p:cNvPr id="20" name="Freeform: Shape 28">
              <a:extLst>
                <a:ext uri="{FF2B5EF4-FFF2-40B4-BE49-F238E27FC236}">
                  <a16:creationId xmlns:a16="http://schemas.microsoft.com/office/drawing/2014/main" id="{ED0348C7-D83F-0AD7-2539-41219A795693}"/>
                </a:ext>
                <a:ext uri="{C183D7F6-B498-43B3-948B-1728B52AA6E4}">
                  <adec:decorative xmlns:adec="http://schemas.microsoft.com/office/drawing/2017/decorative" val="1"/>
                </a:ext>
              </a:extLst>
            </p:cNvPr>
            <p:cNvSpPr/>
            <p:nvPr userDrawn="1"/>
          </p:nvSpPr>
          <p:spPr>
            <a:xfrm rot="10800000">
              <a:off x="12797096" y="4000041"/>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sz="1463" dirty="0"/>
            </a:p>
          </p:txBody>
        </p:sp>
        <p:sp>
          <p:nvSpPr>
            <p:cNvPr id="21" name="Freeform: Shape 25">
              <a:extLst>
                <a:ext uri="{FF2B5EF4-FFF2-40B4-BE49-F238E27FC236}">
                  <a16:creationId xmlns:a16="http://schemas.microsoft.com/office/drawing/2014/main" id="{E911AA2D-BE77-278D-CD2E-2EB3E180F3B8}"/>
                </a:ext>
                <a:ext uri="{C183D7F6-B498-43B3-948B-1728B52AA6E4}">
                  <adec:decorative xmlns:adec="http://schemas.microsoft.com/office/drawing/2017/decorative" val="1"/>
                </a:ext>
              </a:extLst>
            </p:cNvPr>
            <p:cNvSpPr/>
            <p:nvPr userDrawn="1"/>
          </p:nvSpPr>
          <p:spPr>
            <a:xfrm rot="10800000">
              <a:off x="13664918" y="4867733"/>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sz="1463" dirty="0">
                <a:solidFill>
                  <a:schemeClr val="tx1"/>
                </a:solidFill>
              </a:endParaRPr>
            </a:p>
          </p:txBody>
        </p:sp>
        <p:sp>
          <p:nvSpPr>
            <p:cNvPr id="22" name="Freeform: Shape 15">
              <a:extLst>
                <a:ext uri="{FF2B5EF4-FFF2-40B4-BE49-F238E27FC236}">
                  <a16:creationId xmlns:a16="http://schemas.microsoft.com/office/drawing/2014/main" id="{B6CE0BA6-C0FD-AC39-6C31-8477E0CAFDB0}"/>
                </a:ext>
                <a:ext uri="{C183D7F6-B498-43B3-948B-1728B52AA6E4}">
                  <adec:decorative xmlns:adec="http://schemas.microsoft.com/office/drawing/2017/decorative" val="1"/>
                </a:ext>
              </a:extLst>
            </p:cNvPr>
            <p:cNvSpPr/>
            <p:nvPr userDrawn="1"/>
          </p:nvSpPr>
          <p:spPr>
            <a:xfrm rot="10800000">
              <a:off x="14632096" y="5844983"/>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sz="1463" dirty="0">
                <a:solidFill>
                  <a:schemeClr val="tx1"/>
                </a:solidFill>
              </a:endParaRPr>
            </a:p>
          </p:txBody>
        </p:sp>
        <p:sp>
          <p:nvSpPr>
            <p:cNvPr id="23" name="Image 2">
              <a:extLst>
                <a:ext uri="{FF2B5EF4-FFF2-40B4-BE49-F238E27FC236}">
                  <a16:creationId xmlns:a16="http://schemas.microsoft.com/office/drawing/2014/main" id="{666AD1A4-36DE-12F3-BB78-BA678A59572C}"/>
                </a:ext>
                <a:ext uri="{C183D7F6-B498-43B3-948B-1728B52AA6E4}">
                  <adec:decorative xmlns:adec="http://schemas.microsoft.com/office/drawing/2017/decorative" val="1"/>
                </a:ext>
              </a:extLst>
            </p:cNvPr>
            <p:cNvSpPr/>
            <p:nvPr userDrawn="1"/>
          </p:nvSpPr>
          <p:spPr>
            <a:xfrm rot="10800000">
              <a:off x="13402193" y="5492845"/>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sz="1463" dirty="0"/>
            </a:p>
          </p:txBody>
        </p:sp>
      </p:grpSp>
      <p:sp>
        <p:nvSpPr>
          <p:cNvPr id="44" name="Slide Number Placeholder 2">
            <a:extLst>
              <a:ext uri="{FF2B5EF4-FFF2-40B4-BE49-F238E27FC236}">
                <a16:creationId xmlns:a16="http://schemas.microsoft.com/office/drawing/2014/main" id="{79071EEC-EAD1-8B22-009A-68E74589AA8D}"/>
              </a:ext>
            </a:extLst>
          </p:cNvPr>
          <p:cNvSpPr>
            <a:spLocks noGrp="1"/>
          </p:cNvSpPr>
          <p:nvPr>
            <p:ph type="sldNum" sz="quarter" idx="10"/>
          </p:nvPr>
        </p:nvSpPr>
        <p:spPr>
          <a:xfrm>
            <a:off x="8416231" y="457200"/>
            <a:ext cx="867416" cy="471489"/>
          </a:xfrm>
        </p:spPr>
        <p:txBody>
          <a:bodyPr/>
          <a:lstStyle>
            <a:lvl1pPr>
              <a:defRPr sz="13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183620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mmary 2">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28259CF0-6BC5-3693-6F49-C4489C07C317}"/>
              </a:ext>
              <a:ext uri="{C183D7F6-B498-43B3-948B-1728B52AA6E4}">
                <adec:decorative xmlns:adec="http://schemas.microsoft.com/office/drawing/2017/decorative" val="1"/>
              </a:ext>
            </a:extLst>
          </p:cNvPr>
          <p:cNvSpPr/>
          <p:nvPr/>
        </p:nvSpPr>
        <p:spPr>
          <a:xfrm>
            <a:off x="7303931" y="-2546"/>
            <a:ext cx="2602069" cy="3441072"/>
          </a:xfrm>
          <a:custGeom>
            <a:avLst/>
            <a:gdLst>
              <a:gd name="connsiteX0" fmla="*/ 3202546 w 3202546"/>
              <a:gd name="connsiteY0" fmla="*/ 0 h 3441072"/>
              <a:gd name="connsiteX1" fmla="*/ 3202546 w 3202546"/>
              <a:gd name="connsiteY1" fmla="*/ 3441072 h 3441072"/>
              <a:gd name="connsiteX2" fmla="*/ 0 w 3202546"/>
              <a:gd name="connsiteY2" fmla="*/ 3441072 h 3441072"/>
              <a:gd name="connsiteX3" fmla="*/ 3082686 w 3202546"/>
              <a:gd name="connsiteY3" fmla="*/ 6086 h 3441072"/>
            </a:gdLst>
            <a:ahLst/>
            <a:cxnLst>
              <a:cxn ang="0">
                <a:pos x="connsiteX0" y="connsiteY0"/>
              </a:cxn>
              <a:cxn ang="0">
                <a:pos x="connsiteX1" y="connsiteY1"/>
              </a:cxn>
              <a:cxn ang="0">
                <a:pos x="connsiteX2" y="connsiteY2"/>
              </a:cxn>
              <a:cxn ang="0">
                <a:pos x="connsiteX3" y="connsiteY3"/>
              </a:cxn>
            </a:cxnLst>
            <a:rect l="l" t="t" r="r" b="b"/>
            <a:pathLst>
              <a:path w="3202546" h="3441072">
                <a:moveTo>
                  <a:pt x="3202546" y="0"/>
                </a:moveTo>
                <a:lnTo>
                  <a:pt x="3202546" y="3441072"/>
                </a:lnTo>
                <a:lnTo>
                  <a:pt x="0" y="3441072"/>
                </a:lnTo>
                <a:cubicBezTo>
                  <a:pt x="0" y="1653352"/>
                  <a:pt x="1351216" y="182908"/>
                  <a:pt x="3082686" y="6086"/>
                </a:cubicBezTo>
                <a:close/>
              </a:path>
            </a:pathLst>
          </a:custGeom>
          <a:solidFill>
            <a:schemeClr val="accent1"/>
          </a:solidFill>
          <a:ln w="4756" cap="flat">
            <a:noFill/>
            <a:prstDash val="solid"/>
            <a:miter/>
          </a:ln>
        </p:spPr>
        <p:txBody>
          <a:bodyPr wrap="square" rtlCol="0" anchor="ctr">
            <a:noAutofit/>
          </a:bodyPr>
          <a:lstStyle/>
          <a:p>
            <a:endParaRPr lang="en-US" sz="1463" dirty="0"/>
          </a:p>
        </p:txBody>
      </p:sp>
      <p:sp>
        <p:nvSpPr>
          <p:cNvPr id="26" name="Image 4">
            <a:extLst>
              <a:ext uri="{FF2B5EF4-FFF2-40B4-BE49-F238E27FC236}">
                <a16:creationId xmlns:a16="http://schemas.microsoft.com/office/drawing/2014/main" id="{9019DA73-2516-F3D2-ECDB-620C90483DB3}"/>
              </a:ext>
              <a:ext uri="{C183D7F6-B498-43B3-948B-1728B52AA6E4}">
                <adec:decorative xmlns:adec="http://schemas.microsoft.com/office/drawing/2017/decorative" val="1"/>
              </a:ext>
            </a:extLst>
          </p:cNvPr>
          <p:cNvSpPr/>
          <p:nvPr/>
        </p:nvSpPr>
        <p:spPr>
          <a:xfrm flipV="1">
            <a:off x="8118277" y="1247776"/>
            <a:ext cx="1787723"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sz="1463" dirty="0"/>
          </a:p>
        </p:txBody>
      </p:sp>
      <p:sp>
        <p:nvSpPr>
          <p:cNvPr id="14" name="Freeform 13">
            <a:extLst>
              <a:ext uri="{FF2B5EF4-FFF2-40B4-BE49-F238E27FC236}">
                <a16:creationId xmlns:a16="http://schemas.microsoft.com/office/drawing/2014/main" id="{5665DA82-D253-8EC5-5DFB-F0266ED9FBB4}"/>
              </a:ext>
              <a:ext uri="{C183D7F6-B498-43B3-948B-1728B52AA6E4}">
                <adec:decorative xmlns:adec="http://schemas.microsoft.com/office/drawing/2017/decorative" val="1"/>
              </a:ext>
            </a:extLst>
          </p:cNvPr>
          <p:cNvSpPr/>
          <p:nvPr/>
        </p:nvSpPr>
        <p:spPr>
          <a:xfrm flipV="1">
            <a:off x="-16320" y="5331514"/>
            <a:ext cx="1745588" cy="1526486"/>
          </a:xfrm>
          <a:custGeom>
            <a:avLst/>
            <a:gdLst>
              <a:gd name="connsiteX0" fmla="*/ 0 w 2148416"/>
              <a:gd name="connsiteY0" fmla="*/ 1526486 h 1526486"/>
              <a:gd name="connsiteX1" fmla="*/ 2098930 w 2148416"/>
              <a:gd name="connsiteY1" fmla="*/ 135201 h 1526486"/>
              <a:gd name="connsiteX2" fmla="*/ 2148416 w 2148416"/>
              <a:gd name="connsiteY2" fmla="*/ 0 h 1526486"/>
              <a:gd name="connsiteX3" fmla="*/ 0 w 2148416"/>
              <a:gd name="connsiteY3" fmla="*/ 0 h 1526486"/>
            </a:gdLst>
            <a:ahLst/>
            <a:cxnLst>
              <a:cxn ang="0">
                <a:pos x="connsiteX0" y="connsiteY0"/>
              </a:cxn>
              <a:cxn ang="0">
                <a:pos x="connsiteX1" y="connsiteY1"/>
              </a:cxn>
              <a:cxn ang="0">
                <a:pos x="connsiteX2" y="connsiteY2"/>
              </a:cxn>
              <a:cxn ang="0">
                <a:pos x="connsiteX3" y="connsiteY3"/>
              </a:cxn>
            </a:cxnLst>
            <a:rect l="l" t="t" r="r" b="b"/>
            <a:pathLst>
              <a:path w="2148416" h="1526486">
                <a:moveTo>
                  <a:pt x="0" y="1526486"/>
                </a:moveTo>
                <a:cubicBezTo>
                  <a:pt x="943526" y="1526486"/>
                  <a:pt x="1753109" y="952785"/>
                  <a:pt x="2098930" y="135201"/>
                </a:cubicBezTo>
                <a:lnTo>
                  <a:pt x="2148416" y="0"/>
                </a:lnTo>
                <a:lnTo>
                  <a:pt x="0" y="0"/>
                </a:lnTo>
                <a:close/>
              </a:path>
            </a:pathLst>
          </a:custGeom>
          <a:solidFill>
            <a:schemeClr val="accent4">
              <a:alpha val="50000"/>
            </a:schemeClr>
          </a:solidFill>
          <a:ln w="5083" cap="flat">
            <a:noFill/>
            <a:prstDash val="solid"/>
            <a:miter/>
          </a:ln>
        </p:spPr>
        <p:txBody>
          <a:bodyPr wrap="square" rtlCol="0" anchor="ctr">
            <a:noAutofit/>
          </a:bodyPr>
          <a:lstStyle/>
          <a:p>
            <a:endParaRPr lang="en-US" sz="1463" dirty="0"/>
          </a:p>
        </p:txBody>
      </p:sp>
      <p:pic>
        <p:nvPicPr>
          <p:cNvPr id="21" name="Image 2">
            <a:extLst>
              <a:ext uri="{FF2B5EF4-FFF2-40B4-BE49-F238E27FC236}">
                <a16:creationId xmlns:a16="http://schemas.microsoft.com/office/drawing/2014/main" id="{A8B7F1F1-806C-8D65-7340-220A0C4653C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7912147" y="1454036"/>
            <a:ext cx="2200114" cy="1787593"/>
          </a:xfrm>
          <a:prstGeom prst="rect">
            <a:avLst/>
          </a:prstGeom>
        </p:spPr>
      </p:pic>
      <p:sp>
        <p:nvSpPr>
          <p:cNvPr id="12" name="Freeform 11">
            <a:extLst>
              <a:ext uri="{FF2B5EF4-FFF2-40B4-BE49-F238E27FC236}">
                <a16:creationId xmlns:a16="http://schemas.microsoft.com/office/drawing/2014/main" id="{E76518D4-6149-BA03-3BE5-6A13A792C115}"/>
              </a:ext>
              <a:ext uri="{C183D7F6-B498-43B3-948B-1728B52AA6E4}">
                <adec:decorative xmlns:adec="http://schemas.microsoft.com/office/drawing/2017/decorative" val="1"/>
              </a:ext>
            </a:extLst>
          </p:cNvPr>
          <p:cNvSpPr/>
          <p:nvPr/>
        </p:nvSpPr>
        <p:spPr>
          <a:xfrm>
            <a:off x="1251598" y="6470489"/>
            <a:ext cx="629705" cy="387513"/>
          </a:xfrm>
          <a:custGeom>
            <a:avLst/>
            <a:gdLst>
              <a:gd name="connsiteX0" fmla="*/ 387511 w 775021"/>
              <a:gd name="connsiteY0" fmla="*/ 0 h 387513"/>
              <a:gd name="connsiteX1" fmla="*/ 775021 w 775021"/>
              <a:gd name="connsiteY1" fmla="*/ 387511 h 387513"/>
              <a:gd name="connsiteX2" fmla="*/ 775021 w 775021"/>
              <a:gd name="connsiteY2" fmla="*/ 387513 h 387513"/>
              <a:gd name="connsiteX3" fmla="*/ 1 w 775021"/>
              <a:gd name="connsiteY3" fmla="*/ 387513 h 387513"/>
              <a:gd name="connsiteX4" fmla="*/ 0 w 775021"/>
              <a:gd name="connsiteY4" fmla="*/ 387511 h 387513"/>
              <a:gd name="connsiteX5" fmla="*/ 387511 w 775021"/>
              <a:gd name="connsiteY5" fmla="*/ 0 h 38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21" h="387513">
                <a:moveTo>
                  <a:pt x="387511" y="0"/>
                </a:moveTo>
                <a:cubicBezTo>
                  <a:pt x="601527" y="0"/>
                  <a:pt x="775021" y="173494"/>
                  <a:pt x="775021" y="387511"/>
                </a:cubicBezTo>
                <a:lnTo>
                  <a:pt x="775021" y="387513"/>
                </a:lnTo>
                <a:lnTo>
                  <a:pt x="1" y="387513"/>
                </a:lnTo>
                <a:lnTo>
                  <a:pt x="0" y="387511"/>
                </a:lnTo>
                <a:cubicBezTo>
                  <a:pt x="0" y="173494"/>
                  <a:pt x="173494" y="0"/>
                  <a:pt x="387511" y="0"/>
                </a:cubicBezTo>
                <a:close/>
              </a:path>
            </a:pathLst>
          </a:custGeom>
          <a:solidFill>
            <a:schemeClr val="accent6"/>
          </a:solidFill>
          <a:ln w="3801" cap="flat">
            <a:noFill/>
            <a:prstDash val="solid"/>
            <a:miter/>
          </a:ln>
        </p:spPr>
        <p:txBody>
          <a:bodyPr wrap="square" rtlCol="0" anchor="ctr">
            <a:noAutofit/>
          </a:bodyPr>
          <a:lstStyle/>
          <a:p>
            <a:endParaRPr lang="en-US" sz="1463" dirty="0"/>
          </a:p>
        </p:txBody>
      </p:sp>
      <p:sp>
        <p:nvSpPr>
          <p:cNvPr id="2" name="Title 1"/>
          <p:cNvSpPr>
            <a:spLocks noGrp="1"/>
          </p:cNvSpPr>
          <p:nvPr>
            <p:ph type="title"/>
          </p:nvPr>
        </p:nvSpPr>
        <p:spPr>
          <a:xfrm>
            <a:off x="742950" y="1057274"/>
            <a:ext cx="6373118" cy="1012782"/>
          </a:xfrm>
        </p:spPr>
        <p:txBody>
          <a:bodyPr tIns="0" bIns="0">
            <a:noAutofit/>
          </a:bodyPr>
          <a:lstStyle>
            <a:lvl1pPr algn="l">
              <a:lnSpc>
                <a:spcPct val="100000"/>
              </a:lnSpc>
              <a:defRPr sz="2925" b="1"/>
            </a:lvl1pPr>
          </a:lstStyle>
          <a:p>
            <a:r>
              <a:rPr lang="en-US"/>
              <a:t>Click to edit Master title style</a:t>
            </a:r>
            <a:endParaRPr lang="en-US" dirty="0"/>
          </a:p>
        </p:txBody>
      </p:sp>
      <p:sp>
        <p:nvSpPr>
          <p:cNvPr id="30" name="Content Placeholder 2">
            <a:extLst>
              <a:ext uri="{FF2B5EF4-FFF2-40B4-BE49-F238E27FC236}">
                <a16:creationId xmlns:a16="http://schemas.microsoft.com/office/drawing/2014/main" id="{58F56A7F-403C-059D-4B58-A8D59888A158}"/>
              </a:ext>
            </a:extLst>
          </p:cNvPr>
          <p:cNvSpPr>
            <a:spLocks noGrp="1"/>
          </p:cNvSpPr>
          <p:nvPr>
            <p:ph idx="13" hasCustomPrompt="1"/>
          </p:nvPr>
        </p:nvSpPr>
        <p:spPr>
          <a:xfrm>
            <a:off x="742950" y="2331791"/>
            <a:ext cx="5608749" cy="3721817"/>
          </a:xfrm>
        </p:spPr>
        <p:txBody>
          <a:bodyPr tIns="0" bIns="0">
            <a:normAutofit/>
          </a:bodyPr>
          <a:lstStyle>
            <a:lvl1pPr marL="0" indent="0">
              <a:lnSpc>
                <a:spcPct val="100000"/>
              </a:lnSpc>
              <a:spcBef>
                <a:spcPts val="0"/>
              </a:spcBef>
              <a:buNone/>
              <a:defRPr sz="1950"/>
            </a:lvl1pPr>
            <a:lvl2pPr marL="282321">
              <a:lnSpc>
                <a:spcPct val="100000"/>
              </a:lnSpc>
              <a:spcBef>
                <a:spcPts val="0"/>
              </a:spcBef>
              <a:defRPr sz="1950"/>
            </a:lvl2pPr>
            <a:lvl3pPr marL="557213">
              <a:lnSpc>
                <a:spcPct val="100000"/>
              </a:lnSpc>
              <a:spcBef>
                <a:spcPts val="0"/>
              </a:spcBef>
              <a:defRPr sz="1950"/>
            </a:lvl3pPr>
          </a:lstStyle>
          <a:p>
            <a:pPr lvl="0"/>
            <a:r>
              <a:rPr lang="en-US" dirty="0"/>
              <a:t>Click to add text</a:t>
            </a:r>
          </a:p>
          <a:p>
            <a:pPr lvl="1"/>
            <a:r>
              <a:rPr lang="en-US" dirty="0"/>
              <a:t>Second level</a:t>
            </a:r>
          </a:p>
          <a:p>
            <a:pPr lvl="2"/>
            <a:r>
              <a:rPr lang="en-US" dirty="0"/>
              <a:t>Third level</a:t>
            </a:r>
          </a:p>
        </p:txBody>
      </p:sp>
      <p:sp>
        <p:nvSpPr>
          <p:cNvPr id="10" name="Picture Placeholder 9">
            <a:extLst>
              <a:ext uri="{FF2B5EF4-FFF2-40B4-BE49-F238E27FC236}">
                <a16:creationId xmlns:a16="http://schemas.microsoft.com/office/drawing/2014/main" id="{0723BF40-731C-2A5B-FC2F-B59DEF431C66}"/>
              </a:ext>
            </a:extLst>
          </p:cNvPr>
          <p:cNvSpPr>
            <a:spLocks noGrp="1"/>
          </p:cNvSpPr>
          <p:nvPr>
            <p:ph type="pic" sz="quarter" idx="14"/>
          </p:nvPr>
        </p:nvSpPr>
        <p:spPr>
          <a:xfrm>
            <a:off x="7303931" y="3405190"/>
            <a:ext cx="2602069" cy="3452811"/>
          </a:xfrm>
          <a:solidFill>
            <a:schemeClr val="accent1"/>
          </a:solidFill>
        </p:spPr>
        <p:txBody>
          <a:bodyPr>
            <a:normAutofit/>
          </a:bodyPr>
          <a:lstStyle>
            <a:lvl1pPr marL="0" indent="0">
              <a:buNone/>
              <a:defRPr sz="1463"/>
            </a:lvl1pPr>
          </a:lstStyle>
          <a:p>
            <a:r>
              <a:rPr lang="en-US"/>
              <a:t>Click icon to add picture</a:t>
            </a:r>
            <a:endParaRPr lang="en-US" dirty="0"/>
          </a:p>
        </p:txBody>
      </p:sp>
      <p:sp>
        <p:nvSpPr>
          <p:cNvPr id="20" name="Slide Number Placeholder 2">
            <a:extLst>
              <a:ext uri="{FF2B5EF4-FFF2-40B4-BE49-F238E27FC236}">
                <a16:creationId xmlns:a16="http://schemas.microsoft.com/office/drawing/2014/main" id="{3ACD3A33-D8A4-7058-9798-30967E3EFD39}"/>
              </a:ext>
            </a:extLst>
          </p:cNvPr>
          <p:cNvSpPr>
            <a:spLocks noGrp="1"/>
          </p:cNvSpPr>
          <p:nvPr>
            <p:ph type="sldNum" sz="quarter" idx="10"/>
          </p:nvPr>
        </p:nvSpPr>
        <p:spPr>
          <a:xfrm>
            <a:off x="8481261" y="457200"/>
            <a:ext cx="802386" cy="471489"/>
          </a:xfrm>
        </p:spPr>
        <p:txBody>
          <a:bodyPr/>
          <a:lstStyle>
            <a:lvl1pPr>
              <a:defRPr sz="13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207104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481261" y="457200"/>
            <a:ext cx="802386" cy="244503"/>
          </a:xfrm>
          <a:prstGeom prst="rect">
            <a:avLst/>
          </a:prstGeom>
        </p:spPr>
        <p:txBody>
          <a:bodyPr vert="horz" lIns="91440" tIns="45720" rIns="0" bIns="45720" rtlCol="0" anchor="ctr"/>
          <a:lstStyle>
            <a:lvl1pPr algn="r">
              <a:defRPr sz="975">
                <a:solidFill>
                  <a:schemeClr val="accent6"/>
                </a:solidFill>
                <a:latin typeface="+mn-lt"/>
                <a:cs typeface="Arial" panose="020B0604020202020204" pitchFamily="34" charset="0"/>
              </a:defRPr>
            </a:lvl1pPr>
          </a:lstStyle>
          <a:p>
            <a:fld id="{48F63A3B-78C7-47BE-AE5E-E10140E04643}" type="slidenum">
              <a:rPr lang="en-US" smtClean="0"/>
              <a:pPr/>
              <a:t>‹#›</a:t>
            </a:fld>
            <a:endParaRPr lang="en-US" dirty="0"/>
          </a:p>
        </p:txBody>
      </p:sp>
      <p:sp>
        <p:nvSpPr>
          <p:cNvPr id="2" name="Title Placeholder 1"/>
          <p:cNvSpPr>
            <a:spLocks noGrp="1"/>
          </p:cNvSpPr>
          <p:nvPr>
            <p:ph type="title"/>
          </p:nvPr>
        </p:nvSpPr>
        <p:spPr>
          <a:xfrm>
            <a:off x="616648" y="731521"/>
            <a:ext cx="8670227" cy="1362057"/>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16648" y="2103120"/>
            <a:ext cx="867022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833434"/>
      </p:ext>
    </p:extLst>
  </p:cSld>
  <p:clrMap bg1="lt1" tx1="dk1" bg2="lt2" tx2="dk2" accent1="accent1" accent2="accent2" accent3="accent3" accent4="accent4" accent5="accent5" accent6="accent6" hlink="hlink" folHlink="folHlink"/>
  <p:sldLayoutIdLst>
    <p:sldLayoutId id="2147483651" r:id="rId1"/>
    <p:sldLayoutId id="2147483663" r:id="rId2"/>
    <p:sldLayoutId id="2147483680" r:id="rId3"/>
    <p:sldLayoutId id="2147483653" r:id="rId4"/>
    <p:sldLayoutId id="2147483668" r:id="rId5"/>
    <p:sldLayoutId id="2147483685" r:id="rId6"/>
    <p:sldLayoutId id="2147483686" r:id="rId7"/>
    <p:sldLayoutId id="2147483687" r:id="rId8"/>
    <p:sldLayoutId id="2147483688" r:id="rId9"/>
    <p:sldLayoutId id="2147483689" r:id="rId10"/>
    <p:sldLayoutId id="2147483691" r:id="rId11"/>
    <p:sldLayoutId id="2147483692" r:id="rId12"/>
    <p:sldLayoutId id="2147483676" r:id="rId13"/>
    <p:sldLayoutId id="2147483656" r:id="rId14"/>
    <p:sldLayoutId id="2147483657" r:id="rId15"/>
    <p:sldLayoutId id="2147483658" r:id="rId16"/>
    <p:sldLayoutId id="2147483659" r:id="rId17"/>
    <p:sldLayoutId id="2147483693" r:id="rId18"/>
  </p:sldLayoutIdLst>
  <p:hf hdr="0" ftr="0" dt="0"/>
  <p:txStyles>
    <p:titleStyle>
      <a:lvl1pPr algn="ctr" defTabSz="742950" rtl="0" eaLnBrk="1" latinLnBrk="0" hangingPunct="1">
        <a:lnSpc>
          <a:spcPts val="3961"/>
        </a:lnSpc>
        <a:spcBef>
          <a:spcPct val="0"/>
        </a:spcBef>
        <a:buNone/>
        <a:defRPr sz="3088" b="1" kern="1200" cap="all" baseline="0">
          <a:solidFill>
            <a:schemeClr val="accent6"/>
          </a:solidFill>
          <a:latin typeface="+mj-lt"/>
          <a:ea typeface="+mj-ea"/>
          <a:cs typeface="+mj-cs"/>
        </a:defRPr>
      </a:lvl1pPr>
    </p:titleStyle>
    <p:bodyStyle>
      <a:lvl1pPr marL="282321" indent="-282321" algn="l" defTabSz="742950" rtl="0" eaLnBrk="1" latinLnBrk="0" hangingPunct="1">
        <a:lnSpc>
          <a:spcPct val="100000"/>
        </a:lnSpc>
        <a:spcBef>
          <a:spcPts val="293"/>
        </a:spcBef>
        <a:buFont typeface="Arial" panose="020B0604020202020204" pitchFamily="34" charset="0"/>
        <a:buChar char="•"/>
        <a:defRPr sz="2275" kern="1200">
          <a:solidFill>
            <a:schemeClr val="accent6"/>
          </a:solidFill>
          <a:latin typeface="+mn-lt"/>
          <a:ea typeface="+mn-ea"/>
          <a:cs typeface="+mn-cs"/>
        </a:defRPr>
      </a:lvl1pPr>
      <a:lvl2pPr marL="557213" indent="-282321" algn="l" defTabSz="742950" rtl="0" eaLnBrk="1" latinLnBrk="0" hangingPunct="1">
        <a:lnSpc>
          <a:spcPct val="100000"/>
        </a:lnSpc>
        <a:spcBef>
          <a:spcPts val="293"/>
        </a:spcBef>
        <a:buFont typeface="Arial" panose="020B0604020202020204" pitchFamily="34" charset="0"/>
        <a:buChar char="•"/>
        <a:defRPr sz="1950" kern="1200">
          <a:solidFill>
            <a:schemeClr val="accent6"/>
          </a:solidFill>
          <a:latin typeface="+mn-lt"/>
          <a:ea typeface="+mn-ea"/>
          <a:cs typeface="+mn-cs"/>
        </a:defRPr>
      </a:lvl2pPr>
      <a:lvl3pPr marL="928688" indent="-282321" algn="l" defTabSz="742950" rtl="0" eaLnBrk="1" latinLnBrk="0" hangingPunct="1">
        <a:lnSpc>
          <a:spcPct val="100000"/>
        </a:lnSpc>
        <a:spcBef>
          <a:spcPts val="293"/>
        </a:spcBef>
        <a:buFont typeface="Arial" panose="020B0604020202020204" pitchFamily="34" charset="0"/>
        <a:buChar char="•"/>
        <a:defRPr sz="1625" kern="1200">
          <a:solidFill>
            <a:schemeClr val="accent6"/>
          </a:solidFill>
          <a:latin typeface="+mn-lt"/>
          <a:ea typeface="+mn-ea"/>
          <a:cs typeface="+mn-cs"/>
        </a:defRPr>
      </a:lvl3pPr>
      <a:lvl4pPr marL="1300163" indent="-282321" algn="l" defTabSz="742950" rtl="0" eaLnBrk="1" latinLnBrk="0" hangingPunct="1">
        <a:lnSpc>
          <a:spcPct val="100000"/>
        </a:lnSpc>
        <a:spcBef>
          <a:spcPts val="293"/>
        </a:spcBef>
        <a:buFont typeface="Arial" panose="020B0604020202020204" pitchFamily="34" charset="0"/>
        <a:buChar char="•"/>
        <a:defRPr sz="1463" kern="1200">
          <a:solidFill>
            <a:schemeClr val="accent6"/>
          </a:solidFill>
          <a:latin typeface="+mn-lt"/>
          <a:ea typeface="+mn-ea"/>
          <a:cs typeface="+mn-cs"/>
        </a:defRPr>
      </a:lvl4pPr>
      <a:lvl5pPr marL="1671638" indent="-282321" algn="l" defTabSz="742950" rtl="0" eaLnBrk="1" latinLnBrk="0" hangingPunct="1">
        <a:lnSpc>
          <a:spcPct val="100000"/>
        </a:lnSpc>
        <a:spcBef>
          <a:spcPts val="293"/>
        </a:spcBef>
        <a:buFont typeface="Arial" panose="020B0604020202020204" pitchFamily="34" charset="0"/>
        <a:buChar char="•"/>
        <a:defRPr sz="1463" kern="1200">
          <a:solidFill>
            <a:schemeClr val="accent6"/>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notesSlide" Target="../notesSlides/notesSlide7.xml"/><Relationship Id="rId16" Type="http://schemas.openxmlformats.org/officeDocument/2006/relationships/diagramColors" Target="../diagrams/colors4.xml"/><Relationship Id="rId1" Type="http://schemas.openxmlformats.org/officeDocument/2006/relationships/slideLayout" Target="../slideLayouts/slideLayout4.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6840" y="3674175"/>
            <a:ext cx="6463666" cy="2368277"/>
          </a:xfrm>
          <a:prstGeom prst="rect">
            <a:avLst/>
          </a:prstGeom>
          <a:noFill/>
        </p:spPr>
        <p:txBody>
          <a:bodyPr wrap="square" rtlCol="0">
            <a:spAutoFit/>
          </a:bodyPr>
          <a:lstStyle/>
          <a:p>
            <a:r>
              <a:rPr lang="en-US" sz="2925" dirty="0">
                <a:solidFill>
                  <a:schemeClr val="accent2">
                    <a:lumMod val="75000"/>
                  </a:schemeClr>
                </a:solidFill>
              </a:rPr>
              <a:t>Rectal prolapse surgery</a:t>
            </a:r>
            <a:br>
              <a:rPr lang="en-US" sz="2925" dirty="0">
                <a:solidFill>
                  <a:schemeClr val="accent2">
                    <a:lumMod val="75000"/>
                  </a:schemeClr>
                </a:solidFill>
              </a:rPr>
            </a:br>
            <a:r>
              <a:rPr lang="en-US" sz="2925" dirty="0">
                <a:solidFill>
                  <a:schemeClr val="accent2">
                    <a:lumMod val="75000"/>
                  </a:schemeClr>
                </a:solidFill>
              </a:rPr>
              <a:t>Perineal and abdominal approach</a:t>
            </a:r>
            <a:endParaRPr lang="en-US" sz="1463" b="1" dirty="0">
              <a:solidFill>
                <a:schemeClr val="accent2">
                  <a:lumMod val="75000"/>
                </a:schemeClr>
              </a:solidFill>
              <a:latin typeface="Arial Black" panose="020B0A04020102020204" pitchFamily="34" charset="0"/>
              <a:cs typeface="Calibri" panose="020F0502020204030204" pitchFamily="34" charset="0"/>
            </a:endParaRPr>
          </a:p>
          <a:p>
            <a:r>
              <a:rPr lang="en-US" sz="1625" b="1" i="1" dirty="0">
                <a:solidFill>
                  <a:schemeClr val="accent2">
                    <a:lumMod val="75000"/>
                  </a:schemeClr>
                </a:solidFill>
                <a:latin typeface="Arial" panose="020B0604020202020204" pitchFamily="34" charset="0"/>
                <a:cs typeface="Arial" panose="020B0604020202020204" pitchFamily="34" charset="0"/>
              </a:rPr>
              <a:t>Rouxzanne Roos</a:t>
            </a:r>
          </a:p>
          <a:p>
            <a:r>
              <a:rPr lang="en-US" sz="1463" b="1" dirty="0">
                <a:solidFill>
                  <a:schemeClr val="accent2">
                    <a:lumMod val="75000"/>
                  </a:schemeClr>
                </a:solidFill>
                <a:latin typeface="Arial" panose="020B0604020202020204" pitchFamily="34" charset="0"/>
                <a:cs typeface="Arial" panose="020B0604020202020204" pitchFamily="34" charset="0"/>
              </a:rPr>
              <a:t>Dr George </a:t>
            </a:r>
            <a:r>
              <a:rPr lang="en-US" sz="1463" b="1" dirty="0" err="1">
                <a:solidFill>
                  <a:schemeClr val="accent2">
                    <a:lumMod val="75000"/>
                  </a:schemeClr>
                </a:solidFill>
                <a:latin typeface="Arial" panose="020B0604020202020204" pitchFamily="34" charset="0"/>
                <a:cs typeface="Arial" panose="020B0604020202020204" pitchFamily="34" charset="0"/>
              </a:rPr>
              <a:t>Mukhari</a:t>
            </a:r>
            <a:r>
              <a:rPr lang="en-US" sz="1463" b="1" dirty="0">
                <a:solidFill>
                  <a:schemeClr val="accent2">
                    <a:lumMod val="75000"/>
                  </a:schemeClr>
                </a:solidFill>
                <a:latin typeface="Arial" panose="020B0604020202020204" pitchFamily="34" charset="0"/>
                <a:cs typeface="Arial" panose="020B0604020202020204" pitchFamily="34" charset="0"/>
              </a:rPr>
              <a:t> Academic Hospital </a:t>
            </a:r>
          </a:p>
          <a:p>
            <a:r>
              <a:rPr lang="en-US" sz="1463" dirty="0">
                <a:solidFill>
                  <a:schemeClr val="accent2">
                    <a:lumMod val="75000"/>
                  </a:schemeClr>
                </a:solidFill>
                <a:latin typeface="Arial" panose="020B0604020202020204" pitchFamily="34" charset="0"/>
                <a:cs typeface="Arial" panose="020B0604020202020204" pitchFamily="34" charset="0"/>
              </a:rPr>
              <a:t>Colorectal </a:t>
            </a:r>
          </a:p>
          <a:p>
            <a:endParaRPr lang="en-US" sz="1463" dirty="0">
              <a:solidFill>
                <a:schemeClr val="accent2">
                  <a:lumMod val="75000"/>
                </a:schemeClr>
              </a:solidFill>
              <a:latin typeface="Arial" panose="020B0604020202020204" pitchFamily="34" charset="0"/>
              <a:cs typeface="Arial" panose="020B0604020202020204" pitchFamily="34" charset="0"/>
            </a:endParaRPr>
          </a:p>
          <a:p>
            <a:r>
              <a:rPr lang="en-US" sz="1463" dirty="0">
                <a:solidFill>
                  <a:schemeClr val="accent2">
                    <a:lumMod val="75000"/>
                  </a:schemeClr>
                </a:solidFill>
                <a:latin typeface="Arial" panose="020B0604020202020204" pitchFamily="34" charset="0"/>
                <a:cs typeface="Arial" panose="020B0604020202020204" pitchFamily="34" charset="0"/>
              </a:rPr>
              <a:t>Colo Escape 2024</a:t>
            </a:r>
          </a:p>
          <a:p>
            <a:endParaRPr lang="en-US" sz="1463" dirty="0">
              <a:solidFill>
                <a:schemeClr val="accent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5198410"/>
      </p:ext>
    </p:extLst>
  </p:cSld>
  <p:clrMapOvr>
    <a:masterClrMapping/>
  </p:clrMapOvr>
  <mc:AlternateContent xmlns:mc="http://schemas.openxmlformats.org/markup-compatibility/2006">
    <mc:Choice xmlns:p14="http://schemas.microsoft.com/office/powerpoint/2010/main" Requires="p14">
      <p:transition spd="slow" p14:dur="2000" advTm="2792"/>
    </mc:Choice>
    <mc:Fallback>
      <p:transition spd="slow" advTm="279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92B32-44AC-9459-4C16-913B4AE93336}"/>
              </a:ext>
            </a:extLst>
          </p:cNvPr>
          <p:cNvSpPr>
            <a:spLocks noGrp="1"/>
          </p:cNvSpPr>
          <p:nvPr>
            <p:ph type="title"/>
          </p:nvPr>
        </p:nvSpPr>
        <p:spPr>
          <a:xfrm>
            <a:off x="663906" y="1168083"/>
            <a:ext cx="7640337" cy="525144"/>
          </a:xfrm>
        </p:spPr>
        <p:txBody>
          <a:bodyPr/>
          <a:lstStyle/>
          <a:p>
            <a:r>
              <a:rPr lang="en-ZA" dirty="0"/>
              <a:t>Perineal </a:t>
            </a:r>
            <a:r>
              <a:rPr lang="en-ZA" dirty="0" err="1"/>
              <a:t>Rectosigmoidectomy</a:t>
            </a:r>
            <a:r>
              <a:rPr lang="en-ZA" dirty="0"/>
              <a:t> </a:t>
            </a:r>
          </a:p>
        </p:txBody>
      </p:sp>
      <p:sp>
        <p:nvSpPr>
          <p:cNvPr id="3" name="Content Placeholder 2">
            <a:extLst>
              <a:ext uri="{FF2B5EF4-FFF2-40B4-BE49-F238E27FC236}">
                <a16:creationId xmlns:a16="http://schemas.microsoft.com/office/drawing/2014/main" id="{86EA08F4-0C92-4CF3-2FA2-0CD1B8526EA1}"/>
              </a:ext>
            </a:extLst>
          </p:cNvPr>
          <p:cNvSpPr>
            <a:spLocks noGrp="1"/>
          </p:cNvSpPr>
          <p:nvPr>
            <p:ph idx="1"/>
          </p:nvPr>
        </p:nvSpPr>
        <p:spPr>
          <a:xfrm>
            <a:off x="532262" y="1968200"/>
            <a:ext cx="4484075" cy="3332037"/>
          </a:xfrm>
        </p:spPr>
        <p:txBody>
          <a:bodyPr>
            <a:normAutofit fontScale="92500"/>
          </a:bodyPr>
          <a:lstStyle/>
          <a:p>
            <a:pPr marL="278606" indent="-278606">
              <a:buFont typeface="Wingdings" panose="05000000000000000000" pitchFamily="2" charset="2"/>
              <a:buChar char="v"/>
            </a:pPr>
            <a:r>
              <a:rPr lang="en-US" sz="2600" dirty="0"/>
              <a:t>circular incision is made on the prolapsed rectum 2 cm proximal to the dentate line</a:t>
            </a:r>
          </a:p>
          <a:p>
            <a:pPr marL="278606" indent="-278606">
              <a:buFont typeface="Wingdings" panose="05000000000000000000" pitchFamily="2" charset="2"/>
              <a:buChar char="v"/>
            </a:pPr>
            <a:r>
              <a:rPr lang="en-US" sz="2600" dirty="0"/>
              <a:t>peritoneal attachment released </a:t>
            </a:r>
          </a:p>
          <a:p>
            <a:pPr marL="278606" indent="-278606">
              <a:buFont typeface="Wingdings" panose="05000000000000000000" pitchFamily="2" charset="2"/>
              <a:buChar char="v"/>
            </a:pPr>
            <a:r>
              <a:rPr lang="en-US" sz="2600" dirty="0"/>
              <a:t>Mesorectum/sigmoid divided </a:t>
            </a:r>
          </a:p>
          <a:p>
            <a:pPr marL="278606" indent="-278606">
              <a:buFont typeface="Wingdings" panose="05000000000000000000" pitchFamily="2" charset="2"/>
              <a:buChar char="v"/>
            </a:pPr>
            <a:r>
              <a:rPr lang="en-ZA" sz="2600" dirty="0"/>
              <a:t>Stay sutures</a:t>
            </a:r>
            <a:r>
              <a:rPr lang="en-US" sz="2600" dirty="0"/>
              <a:t> in </a:t>
            </a:r>
            <a:r>
              <a:rPr lang="en-ZA" sz="2600" dirty="0"/>
              <a:t>four quadrants</a:t>
            </a:r>
          </a:p>
          <a:p>
            <a:pPr marL="278606" indent="-278606">
              <a:buFont typeface="Wingdings" panose="05000000000000000000" pitchFamily="2" charset="2"/>
              <a:buChar char="v"/>
            </a:pPr>
            <a:r>
              <a:rPr lang="en-ZA" sz="2600" dirty="0"/>
              <a:t>coloanal anastomosis</a:t>
            </a:r>
          </a:p>
        </p:txBody>
      </p:sp>
      <p:pic>
        <p:nvPicPr>
          <p:cNvPr id="7" name="Picture 6">
            <a:extLst>
              <a:ext uri="{FF2B5EF4-FFF2-40B4-BE49-F238E27FC236}">
                <a16:creationId xmlns:a16="http://schemas.microsoft.com/office/drawing/2014/main" id="{AF72EB87-3DEB-FA6A-03F0-33346AA73BEA}"/>
              </a:ext>
            </a:extLst>
          </p:cNvPr>
          <p:cNvPicPr>
            <a:picLocks noChangeAspect="1"/>
          </p:cNvPicPr>
          <p:nvPr/>
        </p:nvPicPr>
        <p:blipFill rotWithShape="1">
          <a:blip r:embed="rId3"/>
          <a:srcRect l="30745" t="19502" r="33620" b="32737"/>
          <a:stretch/>
        </p:blipFill>
        <p:spPr>
          <a:xfrm>
            <a:off x="5016337" y="1962745"/>
            <a:ext cx="4849436" cy="3655987"/>
          </a:xfrm>
          <a:prstGeom prst="rect">
            <a:avLst/>
          </a:prstGeom>
        </p:spPr>
      </p:pic>
      <p:sp>
        <p:nvSpPr>
          <p:cNvPr id="9" name="TextBox 8">
            <a:extLst>
              <a:ext uri="{FF2B5EF4-FFF2-40B4-BE49-F238E27FC236}">
                <a16:creationId xmlns:a16="http://schemas.microsoft.com/office/drawing/2014/main" id="{F316DB1A-A639-6255-286D-77426B104667}"/>
              </a:ext>
            </a:extLst>
          </p:cNvPr>
          <p:cNvSpPr txBox="1"/>
          <p:nvPr/>
        </p:nvSpPr>
        <p:spPr>
          <a:xfrm>
            <a:off x="351903" y="5618731"/>
            <a:ext cx="6364975" cy="542584"/>
          </a:xfrm>
          <a:prstGeom prst="rect">
            <a:avLst/>
          </a:prstGeom>
          <a:noFill/>
        </p:spPr>
        <p:txBody>
          <a:bodyPr wrap="square">
            <a:spAutoFit/>
          </a:bodyPr>
          <a:lstStyle/>
          <a:p>
            <a:r>
              <a:rPr lang="en-ZA" sz="1463" dirty="0" err="1"/>
              <a:t>Fiser</a:t>
            </a:r>
            <a:r>
              <a:rPr lang="en-ZA" sz="1463" dirty="0"/>
              <a:t>, Steven M, Surgical Procedures, Operative | Clinical Medicine | Outline </a:t>
            </a:r>
            <a:r>
              <a:rPr lang="en-US" sz="1463" dirty="0"/>
              <a:t>Seventh edition. | Philadelphia : Wolters Kluwer, [2022] </a:t>
            </a:r>
            <a:endParaRPr lang="en-ZA" sz="1463" dirty="0"/>
          </a:p>
        </p:txBody>
      </p:sp>
    </p:spTree>
    <p:extLst>
      <p:ext uri="{BB962C8B-B14F-4D97-AF65-F5344CB8AC3E}">
        <p14:creationId xmlns:p14="http://schemas.microsoft.com/office/powerpoint/2010/main" val="1429214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220B0-A67D-2745-8DB0-0803483F4847}"/>
              </a:ext>
            </a:extLst>
          </p:cNvPr>
          <p:cNvSpPr>
            <a:spLocks noGrp="1"/>
          </p:cNvSpPr>
          <p:nvPr>
            <p:ph type="title"/>
          </p:nvPr>
        </p:nvSpPr>
        <p:spPr/>
        <p:txBody>
          <a:bodyPr/>
          <a:lstStyle/>
          <a:p>
            <a:r>
              <a:rPr lang="en-ZA" dirty="0" err="1"/>
              <a:t>Altemeier</a:t>
            </a:r>
            <a:r>
              <a:rPr lang="en-ZA" dirty="0"/>
              <a:t> vs Delorme </a:t>
            </a:r>
          </a:p>
        </p:txBody>
      </p:sp>
      <p:sp>
        <p:nvSpPr>
          <p:cNvPr id="3" name="Content Placeholder 2">
            <a:extLst>
              <a:ext uri="{FF2B5EF4-FFF2-40B4-BE49-F238E27FC236}">
                <a16:creationId xmlns:a16="http://schemas.microsoft.com/office/drawing/2014/main" id="{9F90FCC6-DCFF-EA8E-E5C6-90294089077F}"/>
              </a:ext>
            </a:extLst>
          </p:cNvPr>
          <p:cNvSpPr>
            <a:spLocks noGrp="1"/>
          </p:cNvSpPr>
          <p:nvPr>
            <p:ph sz="half" idx="2"/>
          </p:nvPr>
        </p:nvSpPr>
        <p:spPr/>
        <p:txBody>
          <a:bodyPr>
            <a:normAutofit/>
          </a:bodyPr>
          <a:lstStyle/>
          <a:p>
            <a:pPr>
              <a:buFont typeface="Wingdings" panose="05000000000000000000" pitchFamily="2" charset="2"/>
              <a:buChar char="v"/>
            </a:pPr>
            <a:r>
              <a:rPr lang="en-ZA" sz="1950" dirty="0"/>
              <a:t>No difference in recurrence and incontinence (</a:t>
            </a:r>
            <a:r>
              <a:rPr lang="en-US" sz="1950" dirty="0"/>
              <a:t>Vaizey incontinence score 3 years post-op) </a:t>
            </a:r>
          </a:p>
          <a:p>
            <a:pPr>
              <a:buFont typeface="Wingdings" panose="05000000000000000000" pitchFamily="2" charset="2"/>
              <a:buChar char="v"/>
            </a:pPr>
            <a:r>
              <a:rPr lang="en-US" sz="1950" dirty="0"/>
              <a:t>Recurrence: 24/102 (24%) and 31/99 (31%) (P = 0.4)</a:t>
            </a:r>
            <a:endParaRPr lang="en-ZA" sz="1950" dirty="0"/>
          </a:p>
          <a:p>
            <a:pPr>
              <a:buFont typeface="Wingdings" panose="05000000000000000000" pitchFamily="2" charset="2"/>
              <a:buChar char="v"/>
            </a:pPr>
            <a:r>
              <a:rPr lang="en-US" sz="1950" dirty="0"/>
              <a:t>There was no difference in overall bowel function or quality of life score(EQ-5D) at three years post surgery</a:t>
            </a:r>
            <a:endParaRPr lang="en-ZA" sz="1950" dirty="0"/>
          </a:p>
        </p:txBody>
      </p:sp>
      <p:sp>
        <p:nvSpPr>
          <p:cNvPr id="4" name="Slide Number Placeholder 3">
            <a:extLst>
              <a:ext uri="{FF2B5EF4-FFF2-40B4-BE49-F238E27FC236}">
                <a16:creationId xmlns:a16="http://schemas.microsoft.com/office/drawing/2014/main" id="{20EE7078-1757-6BEE-C0A8-ED5FEC1011B5}"/>
              </a:ext>
            </a:extLst>
          </p:cNvPr>
          <p:cNvSpPr>
            <a:spLocks noGrp="1"/>
          </p:cNvSpPr>
          <p:nvPr>
            <p:ph type="sldNum" sz="quarter" idx="10"/>
          </p:nvPr>
        </p:nvSpPr>
        <p:spPr/>
        <p:txBody>
          <a:bodyPr/>
          <a:lstStyle/>
          <a:p>
            <a:fld id="{48F63A3B-78C7-47BE-AE5E-E10140E04643}" type="slidenum">
              <a:rPr lang="en-US" smtClean="0"/>
              <a:pPr/>
              <a:t>11</a:t>
            </a:fld>
            <a:endParaRPr lang="en-US" dirty="0"/>
          </a:p>
        </p:txBody>
      </p:sp>
      <p:sp>
        <p:nvSpPr>
          <p:cNvPr id="6" name="TextBox 5">
            <a:extLst>
              <a:ext uri="{FF2B5EF4-FFF2-40B4-BE49-F238E27FC236}">
                <a16:creationId xmlns:a16="http://schemas.microsoft.com/office/drawing/2014/main" id="{86BDF9ED-576C-6745-0362-421EDF68F0EE}"/>
              </a:ext>
            </a:extLst>
          </p:cNvPr>
          <p:cNvSpPr txBox="1"/>
          <p:nvPr/>
        </p:nvSpPr>
        <p:spPr>
          <a:xfrm>
            <a:off x="2395959" y="5081642"/>
            <a:ext cx="7134868" cy="542584"/>
          </a:xfrm>
          <a:prstGeom prst="rect">
            <a:avLst/>
          </a:prstGeom>
          <a:noFill/>
        </p:spPr>
        <p:txBody>
          <a:bodyPr wrap="square">
            <a:spAutoFit/>
          </a:bodyPr>
          <a:lstStyle/>
          <a:p>
            <a:r>
              <a:rPr lang="en-ZA" sz="1463" dirty="0"/>
              <a:t>PROSPER:  Senapati et al </a:t>
            </a:r>
            <a:r>
              <a:rPr lang="en-US" sz="1463" dirty="0"/>
              <a:t>Colorectal Disease 2013 The Association of Coloproctology of Great Britain and Ireland. </a:t>
            </a:r>
            <a:endParaRPr lang="en-ZA" sz="1463" dirty="0"/>
          </a:p>
        </p:txBody>
      </p:sp>
    </p:spTree>
    <p:extLst>
      <p:ext uri="{BB962C8B-B14F-4D97-AF65-F5344CB8AC3E}">
        <p14:creationId xmlns:p14="http://schemas.microsoft.com/office/powerpoint/2010/main" val="4153623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E62C5-A19D-0B07-3148-50B655C2D81F}"/>
              </a:ext>
            </a:extLst>
          </p:cNvPr>
          <p:cNvSpPr>
            <a:spLocks noGrp="1"/>
          </p:cNvSpPr>
          <p:nvPr>
            <p:ph type="title"/>
          </p:nvPr>
        </p:nvSpPr>
        <p:spPr>
          <a:xfrm>
            <a:off x="534882" y="736036"/>
            <a:ext cx="5167501" cy="1139831"/>
          </a:xfrm>
        </p:spPr>
        <p:txBody>
          <a:bodyPr/>
          <a:lstStyle/>
          <a:p>
            <a:r>
              <a:rPr lang="en-ZA" dirty="0"/>
              <a:t>Abdominal approach </a:t>
            </a:r>
          </a:p>
        </p:txBody>
      </p:sp>
      <p:sp>
        <p:nvSpPr>
          <p:cNvPr id="3" name="Content Placeholder 2">
            <a:extLst>
              <a:ext uri="{FF2B5EF4-FFF2-40B4-BE49-F238E27FC236}">
                <a16:creationId xmlns:a16="http://schemas.microsoft.com/office/drawing/2014/main" id="{B68451B4-0799-261A-E9D6-C51C46B2F248}"/>
              </a:ext>
            </a:extLst>
          </p:cNvPr>
          <p:cNvSpPr>
            <a:spLocks noGrp="1"/>
          </p:cNvSpPr>
          <p:nvPr>
            <p:ph idx="1"/>
          </p:nvPr>
        </p:nvSpPr>
        <p:spPr>
          <a:xfrm>
            <a:off x="742950" y="2196379"/>
            <a:ext cx="8452262" cy="3355671"/>
          </a:xfrm>
        </p:spPr>
        <p:txBody>
          <a:bodyPr>
            <a:normAutofit/>
          </a:bodyPr>
          <a:lstStyle/>
          <a:p>
            <a:endParaRPr lang="en-ZA" dirty="0"/>
          </a:p>
          <a:p>
            <a:pPr marL="371475" indent="-371475">
              <a:buFont typeface="+mj-lt"/>
              <a:buAutoNum type="arabicPeriod"/>
            </a:pPr>
            <a:r>
              <a:rPr lang="en-US" b="1" dirty="0"/>
              <a:t>rectal mobilization</a:t>
            </a:r>
          </a:p>
          <a:p>
            <a:pPr marL="371475" indent="-371475">
              <a:buFont typeface="+mj-lt"/>
              <a:buAutoNum type="arabicPeriod"/>
            </a:pPr>
            <a:r>
              <a:rPr lang="en-US" b="1" dirty="0"/>
              <a:t>sigmoid resection</a:t>
            </a:r>
          </a:p>
          <a:p>
            <a:pPr marL="371475" indent="-371475">
              <a:buFont typeface="+mj-lt"/>
              <a:buAutoNum type="arabicPeriod"/>
            </a:pPr>
            <a:r>
              <a:rPr lang="en-US" b="1" dirty="0"/>
              <a:t>fixation of the rectum</a:t>
            </a:r>
            <a:endParaRPr lang="en-US" dirty="0"/>
          </a:p>
          <a:p>
            <a:endParaRPr lang="en-US" dirty="0"/>
          </a:p>
          <a:p>
            <a:r>
              <a:rPr lang="en-US" dirty="0"/>
              <a:t>Mobilize the rectum posteriorly down to </a:t>
            </a:r>
            <a:r>
              <a:rPr lang="en-US" dirty="0" err="1"/>
              <a:t>levators</a:t>
            </a:r>
            <a:r>
              <a:rPr lang="en-US" dirty="0"/>
              <a:t> </a:t>
            </a:r>
          </a:p>
          <a:p>
            <a:r>
              <a:rPr lang="en-US" dirty="0"/>
              <a:t>Females: mobilize the rectum anteriorly to the level of the mid to upper-third of the vagina</a:t>
            </a:r>
          </a:p>
          <a:p>
            <a:r>
              <a:rPr lang="en-US" dirty="0"/>
              <a:t>Males: mobilize the rectum anteriorly for a few centimeters to allow for straightening of the rectum and additional scarring</a:t>
            </a:r>
          </a:p>
          <a:p>
            <a:r>
              <a:rPr lang="en-ZA" dirty="0"/>
              <a:t> </a:t>
            </a:r>
          </a:p>
          <a:p>
            <a:endParaRPr lang="en-ZA" dirty="0"/>
          </a:p>
        </p:txBody>
      </p:sp>
      <p:pic>
        <p:nvPicPr>
          <p:cNvPr id="6" name="Picture 5">
            <a:extLst>
              <a:ext uri="{FF2B5EF4-FFF2-40B4-BE49-F238E27FC236}">
                <a16:creationId xmlns:a16="http://schemas.microsoft.com/office/drawing/2014/main" id="{C630E5E4-F542-1F3D-FEE1-3A386B5D74A8}"/>
              </a:ext>
            </a:extLst>
          </p:cNvPr>
          <p:cNvPicPr>
            <a:picLocks noChangeAspect="1"/>
          </p:cNvPicPr>
          <p:nvPr/>
        </p:nvPicPr>
        <p:blipFill rotWithShape="1">
          <a:blip r:embed="rId3"/>
          <a:srcRect l="53125" t="34223" r="12375" b="8222"/>
          <a:stretch/>
        </p:blipFill>
        <p:spPr>
          <a:xfrm>
            <a:off x="6243679" y="1167096"/>
            <a:ext cx="2951533" cy="2769735"/>
          </a:xfrm>
          <a:prstGeom prst="rect">
            <a:avLst/>
          </a:prstGeom>
        </p:spPr>
      </p:pic>
      <p:sp>
        <p:nvSpPr>
          <p:cNvPr id="8" name="TextBox 7">
            <a:extLst>
              <a:ext uri="{FF2B5EF4-FFF2-40B4-BE49-F238E27FC236}">
                <a16:creationId xmlns:a16="http://schemas.microsoft.com/office/drawing/2014/main" id="{C8961A1D-EABE-C368-48AD-44321ACDCFE2}"/>
              </a:ext>
            </a:extLst>
          </p:cNvPr>
          <p:cNvSpPr txBox="1"/>
          <p:nvPr/>
        </p:nvSpPr>
        <p:spPr>
          <a:xfrm>
            <a:off x="567044" y="5481955"/>
            <a:ext cx="8917951" cy="542584"/>
          </a:xfrm>
          <a:prstGeom prst="rect">
            <a:avLst/>
          </a:prstGeom>
          <a:noFill/>
        </p:spPr>
        <p:txBody>
          <a:bodyPr wrap="square">
            <a:spAutoFit/>
          </a:bodyPr>
          <a:lstStyle/>
          <a:p>
            <a:r>
              <a:rPr lang="en-ZA" sz="1463" dirty="0"/>
              <a:t>L </a:t>
            </a:r>
            <a:r>
              <a:rPr lang="en-ZA" sz="1463" dirty="0" err="1"/>
              <a:t>Bordeianou</a:t>
            </a:r>
            <a:r>
              <a:rPr lang="en-ZA" sz="1463" dirty="0"/>
              <a:t> </a:t>
            </a:r>
            <a:r>
              <a:rPr lang="en-US" sz="1463" dirty="0"/>
              <a:t>Rectal Prolapse: An Overview of Clinical Features, Diagnosis, and Patient-Specific Management Strategies</a:t>
            </a:r>
            <a:r>
              <a:rPr lang="fr-FR" sz="1463" dirty="0"/>
              <a:t>J </a:t>
            </a:r>
            <a:r>
              <a:rPr lang="fr-FR" sz="1463" dirty="0" err="1"/>
              <a:t>Gastrointest</a:t>
            </a:r>
            <a:r>
              <a:rPr lang="fr-FR" sz="1463" dirty="0"/>
              <a:t> </a:t>
            </a:r>
            <a:r>
              <a:rPr lang="fr-FR" sz="1463" dirty="0" err="1"/>
              <a:t>Surg</a:t>
            </a:r>
            <a:r>
              <a:rPr lang="fr-FR" sz="1463" dirty="0"/>
              <a:t> (2014) 18:1059–1069</a:t>
            </a:r>
            <a:endParaRPr lang="en-ZA" sz="1463" dirty="0"/>
          </a:p>
        </p:txBody>
      </p:sp>
    </p:spTree>
    <p:extLst>
      <p:ext uri="{BB962C8B-B14F-4D97-AF65-F5344CB8AC3E}">
        <p14:creationId xmlns:p14="http://schemas.microsoft.com/office/powerpoint/2010/main" val="2603983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1DB9C-BFC6-105E-631C-4FC5A00757A5}"/>
              </a:ext>
            </a:extLst>
          </p:cNvPr>
          <p:cNvSpPr>
            <a:spLocks noGrp="1"/>
          </p:cNvSpPr>
          <p:nvPr>
            <p:ph type="title"/>
          </p:nvPr>
        </p:nvSpPr>
        <p:spPr>
          <a:xfrm>
            <a:off x="554440" y="446915"/>
            <a:ext cx="5100851" cy="2027210"/>
          </a:xfrm>
        </p:spPr>
        <p:txBody>
          <a:bodyPr/>
          <a:lstStyle/>
          <a:p>
            <a:r>
              <a:rPr lang="en-ZA" dirty="0"/>
              <a:t>Posterior suture rectopexy +- resection </a:t>
            </a:r>
          </a:p>
        </p:txBody>
      </p:sp>
      <p:sp>
        <p:nvSpPr>
          <p:cNvPr id="3" name="Content Placeholder 2">
            <a:extLst>
              <a:ext uri="{FF2B5EF4-FFF2-40B4-BE49-F238E27FC236}">
                <a16:creationId xmlns:a16="http://schemas.microsoft.com/office/drawing/2014/main" id="{8C8282BB-D52F-7014-CE0B-A9925C2D75CF}"/>
              </a:ext>
            </a:extLst>
          </p:cNvPr>
          <p:cNvSpPr>
            <a:spLocks noGrp="1"/>
          </p:cNvSpPr>
          <p:nvPr>
            <p:ph idx="1"/>
          </p:nvPr>
        </p:nvSpPr>
        <p:spPr>
          <a:xfrm>
            <a:off x="498996" y="2771389"/>
            <a:ext cx="4517342" cy="2556843"/>
          </a:xfrm>
        </p:spPr>
        <p:txBody>
          <a:bodyPr>
            <a:normAutofit/>
          </a:bodyPr>
          <a:lstStyle/>
          <a:p>
            <a:pPr marL="278606" indent="-278606">
              <a:buFont typeface="Wingdings" panose="05000000000000000000" pitchFamily="2" charset="2"/>
              <a:buChar char="v"/>
            </a:pPr>
            <a:r>
              <a:rPr lang="en-US" dirty="0"/>
              <a:t>mobilization and upward fixation </a:t>
            </a:r>
          </a:p>
          <a:p>
            <a:pPr marL="278606" indent="-278606">
              <a:buFont typeface="Wingdings" panose="05000000000000000000" pitchFamily="2" charset="2"/>
              <a:buChar char="v"/>
            </a:pPr>
            <a:r>
              <a:rPr lang="en-US" dirty="0"/>
              <a:t>Suture rectopexy to sacral </a:t>
            </a:r>
            <a:r>
              <a:rPr lang="en-US" dirty="0" err="1"/>
              <a:t>promonter</a:t>
            </a:r>
            <a:r>
              <a:rPr lang="en-US" dirty="0"/>
              <a:t> </a:t>
            </a:r>
          </a:p>
          <a:p>
            <a:pPr marL="278606" indent="-278606">
              <a:buFont typeface="Wingdings" panose="05000000000000000000" pitchFamily="2" charset="2"/>
              <a:buChar char="v"/>
            </a:pPr>
            <a:r>
              <a:rPr lang="en-US" dirty="0"/>
              <a:t>healing by fibrosis tends to keep the rectum fixed in an elevated position as adhesions form, attaching the rectum to the presacral fascia</a:t>
            </a:r>
            <a:endParaRPr lang="en-ZA" dirty="0"/>
          </a:p>
        </p:txBody>
      </p:sp>
      <p:sp>
        <p:nvSpPr>
          <p:cNvPr id="7" name="TextBox 6">
            <a:extLst>
              <a:ext uri="{FF2B5EF4-FFF2-40B4-BE49-F238E27FC236}">
                <a16:creationId xmlns:a16="http://schemas.microsoft.com/office/drawing/2014/main" id="{9DC1DE52-251A-11D9-EEDE-A35CC1C7B479}"/>
              </a:ext>
            </a:extLst>
          </p:cNvPr>
          <p:cNvSpPr txBox="1"/>
          <p:nvPr/>
        </p:nvSpPr>
        <p:spPr>
          <a:xfrm>
            <a:off x="498996" y="5609680"/>
            <a:ext cx="8265411" cy="317459"/>
          </a:xfrm>
          <a:prstGeom prst="rect">
            <a:avLst/>
          </a:prstGeom>
          <a:noFill/>
        </p:spPr>
        <p:txBody>
          <a:bodyPr wrap="square">
            <a:spAutoFit/>
          </a:bodyPr>
          <a:lstStyle/>
          <a:p>
            <a:r>
              <a:rPr lang="en-ZA" sz="1463" dirty="0"/>
              <a:t>L </a:t>
            </a:r>
            <a:r>
              <a:rPr lang="en-ZA" sz="1463" dirty="0" err="1"/>
              <a:t>Bordeianou</a:t>
            </a:r>
            <a:r>
              <a:rPr lang="fr-FR" sz="1463" dirty="0"/>
              <a:t> </a:t>
            </a:r>
            <a:r>
              <a:rPr lang="fr-FR" sz="1463" dirty="0" err="1"/>
              <a:t>Gastrointest</a:t>
            </a:r>
            <a:r>
              <a:rPr lang="fr-FR" sz="1463" dirty="0"/>
              <a:t> </a:t>
            </a:r>
            <a:r>
              <a:rPr lang="fr-FR" sz="1463" dirty="0" err="1"/>
              <a:t>Surg</a:t>
            </a:r>
            <a:r>
              <a:rPr lang="fr-FR" sz="1463" dirty="0"/>
              <a:t> (2014) 18:1059–1069</a:t>
            </a:r>
            <a:endParaRPr lang="en-ZA" sz="1463" dirty="0"/>
          </a:p>
        </p:txBody>
      </p:sp>
      <p:sp>
        <p:nvSpPr>
          <p:cNvPr id="9" name="TextBox 8">
            <a:extLst>
              <a:ext uri="{FF2B5EF4-FFF2-40B4-BE49-F238E27FC236}">
                <a16:creationId xmlns:a16="http://schemas.microsoft.com/office/drawing/2014/main" id="{9E8EABF1-8500-2ED6-9AA9-2E20D05B38B9}"/>
              </a:ext>
            </a:extLst>
          </p:cNvPr>
          <p:cNvSpPr txBox="1"/>
          <p:nvPr/>
        </p:nvSpPr>
        <p:spPr>
          <a:xfrm>
            <a:off x="535272" y="5003271"/>
            <a:ext cx="7667909" cy="767711"/>
          </a:xfrm>
          <a:prstGeom prst="rect">
            <a:avLst/>
          </a:prstGeom>
          <a:noFill/>
        </p:spPr>
        <p:txBody>
          <a:bodyPr wrap="square">
            <a:spAutoFit/>
          </a:bodyPr>
          <a:lstStyle/>
          <a:p>
            <a:r>
              <a:rPr lang="en-ZA" sz="1463" dirty="0"/>
              <a:t>Madiba TE, Baig MK, Wexner SD. Surgical management of rectal prolapse. Arch </a:t>
            </a:r>
            <a:r>
              <a:rPr lang="en-ZA" sz="1463" dirty="0" err="1"/>
              <a:t>Surg</a:t>
            </a:r>
            <a:r>
              <a:rPr lang="en-ZA" sz="1463" dirty="0"/>
              <a:t> 2005; 140: 63–73</a:t>
            </a:r>
          </a:p>
          <a:p>
            <a:endParaRPr lang="en-ZA" sz="1463" dirty="0"/>
          </a:p>
        </p:txBody>
      </p:sp>
      <p:pic>
        <p:nvPicPr>
          <p:cNvPr id="8" name="Picture 7">
            <a:extLst>
              <a:ext uri="{FF2B5EF4-FFF2-40B4-BE49-F238E27FC236}">
                <a16:creationId xmlns:a16="http://schemas.microsoft.com/office/drawing/2014/main" id="{68ACBD27-CFFF-E2E4-E1D3-189373CEB253}"/>
              </a:ext>
            </a:extLst>
          </p:cNvPr>
          <p:cNvPicPr>
            <a:picLocks noChangeAspect="1"/>
          </p:cNvPicPr>
          <p:nvPr/>
        </p:nvPicPr>
        <p:blipFill rotWithShape="1">
          <a:blip r:embed="rId3"/>
          <a:srcRect l="53375" t="26000" r="11875" b="13268"/>
          <a:stretch/>
        </p:blipFill>
        <p:spPr>
          <a:xfrm>
            <a:off x="5287327" y="914209"/>
            <a:ext cx="4119676" cy="4049975"/>
          </a:xfrm>
          <a:prstGeom prst="rect">
            <a:avLst/>
          </a:prstGeom>
        </p:spPr>
      </p:pic>
    </p:spTree>
    <p:extLst>
      <p:ext uri="{BB962C8B-B14F-4D97-AF65-F5344CB8AC3E}">
        <p14:creationId xmlns:p14="http://schemas.microsoft.com/office/powerpoint/2010/main" val="2479540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D7071-CFEA-775F-EBDC-C50149D9DC96}"/>
              </a:ext>
            </a:extLst>
          </p:cNvPr>
          <p:cNvSpPr>
            <a:spLocks noGrp="1"/>
          </p:cNvSpPr>
          <p:nvPr>
            <p:ph type="title"/>
          </p:nvPr>
        </p:nvSpPr>
        <p:spPr>
          <a:xfrm>
            <a:off x="2267953" y="1098093"/>
            <a:ext cx="7015694" cy="807758"/>
          </a:xfrm>
        </p:spPr>
        <p:txBody>
          <a:bodyPr/>
          <a:lstStyle/>
          <a:p>
            <a:r>
              <a:rPr lang="en-ZA" dirty="0"/>
              <a:t>Rectopexy versus no rectopexy</a:t>
            </a:r>
          </a:p>
        </p:txBody>
      </p:sp>
      <p:sp>
        <p:nvSpPr>
          <p:cNvPr id="3" name="Content Placeholder 2">
            <a:extLst>
              <a:ext uri="{FF2B5EF4-FFF2-40B4-BE49-F238E27FC236}">
                <a16:creationId xmlns:a16="http://schemas.microsoft.com/office/drawing/2014/main" id="{5762DD84-1CDF-B165-66EF-D40B0EC9CAF9}"/>
              </a:ext>
            </a:extLst>
          </p:cNvPr>
          <p:cNvSpPr>
            <a:spLocks noGrp="1"/>
          </p:cNvSpPr>
          <p:nvPr>
            <p:ph sz="half" idx="2"/>
          </p:nvPr>
        </p:nvSpPr>
        <p:spPr>
          <a:xfrm>
            <a:off x="2267953" y="2514148"/>
            <a:ext cx="3858126" cy="2841880"/>
          </a:xfrm>
        </p:spPr>
        <p:txBody>
          <a:bodyPr>
            <a:normAutofit/>
          </a:bodyPr>
          <a:lstStyle/>
          <a:p>
            <a:r>
              <a:rPr lang="en-US" sz="1950" dirty="0"/>
              <a:t>One multi-</a:t>
            </a:r>
            <a:r>
              <a:rPr lang="en-US" sz="1950" dirty="0" err="1"/>
              <a:t>centre</a:t>
            </a:r>
            <a:r>
              <a:rPr lang="en-US" sz="1950" dirty="0"/>
              <a:t> trial examined this comparison </a:t>
            </a:r>
          </a:p>
          <a:p>
            <a:r>
              <a:rPr lang="en-US" sz="1950" dirty="0"/>
              <a:t>The only primary outcome measured was recurrence</a:t>
            </a:r>
          </a:p>
          <a:p>
            <a:r>
              <a:rPr lang="en-US" sz="1950" dirty="0"/>
              <a:t>Statistically significant increase in no rectopexy group </a:t>
            </a:r>
            <a:endParaRPr lang="en-ZA" sz="1950" dirty="0"/>
          </a:p>
        </p:txBody>
      </p:sp>
      <p:sp>
        <p:nvSpPr>
          <p:cNvPr id="4" name="Slide Number Placeholder 3">
            <a:extLst>
              <a:ext uri="{FF2B5EF4-FFF2-40B4-BE49-F238E27FC236}">
                <a16:creationId xmlns:a16="http://schemas.microsoft.com/office/drawing/2014/main" id="{166385DB-DCED-03A2-60AB-6F4771B9E9CA}"/>
              </a:ext>
            </a:extLst>
          </p:cNvPr>
          <p:cNvSpPr>
            <a:spLocks noGrp="1"/>
          </p:cNvSpPr>
          <p:nvPr>
            <p:ph type="sldNum" sz="quarter" idx="10"/>
          </p:nvPr>
        </p:nvSpPr>
        <p:spPr/>
        <p:txBody>
          <a:bodyPr/>
          <a:lstStyle/>
          <a:p>
            <a:fld id="{48F63A3B-78C7-47BE-AE5E-E10140E04643}" type="slidenum">
              <a:rPr lang="en-US" smtClean="0"/>
              <a:pPr/>
              <a:t>14</a:t>
            </a:fld>
            <a:endParaRPr lang="en-US" dirty="0"/>
          </a:p>
        </p:txBody>
      </p:sp>
      <p:sp>
        <p:nvSpPr>
          <p:cNvPr id="6" name="TextBox 5">
            <a:extLst>
              <a:ext uri="{FF2B5EF4-FFF2-40B4-BE49-F238E27FC236}">
                <a16:creationId xmlns:a16="http://schemas.microsoft.com/office/drawing/2014/main" id="{9C939D72-4F37-46F5-7491-780E18491D97}"/>
              </a:ext>
            </a:extLst>
          </p:cNvPr>
          <p:cNvSpPr txBox="1"/>
          <p:nvPr/>
        </p:nvSpPr>
        <p:spPr>
          <a:xfrm>
            <a:off x="2611414" y="5185343"/>
            <a:ext cx="7157824" cy="767711"/>
          </a:xfrm>
          <a:prstGeom prst="rect">
            <a:avLst/>
          </a:prstGeom>
          <a:noFill/>
        </p:spPr>
        <p:txBody>
          <a:bodyPr wrap="square">
            <a:spAutoFit/>
          </a:bodyPr>
          <a:lstStyle/>
          <a:p>
            <a:r>
              <a:rPr lang="en-ZA" sz="1463" dirty="0"/>
              <a:t>Karas JR, et al. No rectopexy versus rectopexy following rectal mobilisation for full-thickness rectal prolapse: a randomised controlled trial. Diseases of Colon and Rectum 2011;54(1):29–34.</a:t>
            </a:r>
          </a:p>
        </p:txBody>
      </p:sp>
      <p:pic>
        <p:nvPicPr>
          <p:cNvPr id="7" name="Picture 6">
            <a:extLst>
              <a:ext uri="{FF2B5EF4-FFF2-40B4-BE49-F238E27FC236}">
                <a16:creationId xmlns:a16="http://schemas.microsoft.com/office/drawing/2014/main" id="{2D855E67-9258-C176-5985-0489CA0A6EAD}"/>
              </a:ext>
            </a:extLst>
          </p:cNvPr>
          <p:cNvPicPr>
            <a:picLocks noChangeAspect="1"/>
          </p:cNvPicPr>
          <p:nvPr/>
        </p:nvPicPr>
        <p:blipFill rotWithShape="1">
          <a:blip r:embed="rId3"/>
          <a:srcRect l="46316" t="42339" r="29211" b="9473"/>
          <a:stretch/>
        </p:blipFill>
        <p:spPr>
          <a:xfrm>
            <a:off x="6294601" y="2086476"/>
            <a:ext cx="2764176" cy="3061400"/>
          </a:xfrm>
          <a:prstGeom prst="rect">
            <a:avLst/>
          </a:prstGeom>
        </p:spPr>
      </p:pic>
      <p:sp>
        <p:nvSpPr>
          <p:cNvPr id="8" name="Rectangle: Rounded Corners 7">
            <a:extLst>
              <a:ext uri="{FF2B5EF4-FFF2-40B4-BE49-F238E27FC236}">
                <a16:creationId xmlns:a16="http://schemas.microsoft.com/office/drawing/2014/main" id="{CD317C70-2443-B154-E8D9-95C89CF3AB84}"/>
              </a:ext>
            </a:extLst>
          </p:cNvPr>
          <p:cNvSpPr/>
          <p:nvPr/>
        </p:nvSpPr>
        <p:spPr>
          <a:xfrm>
            <a:off x="6855995" y="3617175"/>
            <a:ext cx="2111542" cy="65593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1950" b="1" dirty="0"/>
              <a:t>8.6% vs 1.5% 5yrs</a:t>
            </a:r>
          </a:p>
        </p:txBody>
      </p:sp>
    </p:spTree>
    <p:extLst>
      <p:ext uri="{BB962C8B-B14F-4D97-AF65-F5344CB8AC3E}">
        <p14:creationId xmlns:p14="http://schemas.microsoft.com/office/powerpoint/2010/main" val="731632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11376-C82B-A290-9A46-9A436C356D0E}"/>
              </a:ext>
            </a:extLst>
          </p:cNvPr>
          <p:cNvSpPr>
            <a:spLocks noGrp="1"/>
          </p:cNvSpPr>
          <p:nvPr>
            <p:ph type="title"/>
          </p:nvPr>
        </p:nvSpPr>
        <p:spPr>
          <a:xfrm>
            <a:off x="2195583" y="476606"/>
            <a:ext cx="7263168" cy="1411750"/>
          </a:xfrm>
        </p:spPr>
        <p:txBody>
          <a:bodyPr/>
          <a:lstStyle/>
          <a:p>
            <a:r>
              <a:rPr lang="en-ZA" dirty="0"/>
              <a:t>Resection versus no resection</a:t>
            </a:r>
          </a:p>
        </p:txBody>
      </p:sp>
      <p:sp>
        <p:nvSpPr>
          <p:cNvPr id="3" name="Content Placeholder 2">
            <a:extLst>
              <a:ext uri="{FF2B5EF4-FFF2-40B4-BE49-F238E27FC236}">
                <a16:creationId xmlns:a16="http://schemas.microsoft.com/office/drawing/2014/main" id="{A3BEC6D8-84C3-8CB0-41F2-2C1F081A8544}"/>
              </a:ext>
            </a:extLst>
          </p:cNvPr>
          <p:cNvSpPr>
            <a:spLocks noGrp="1"/>
          </p:cNvSpPr>
          <p:nvPr>
            <p:ph sz="half" idx="2"/>
          </p:nvPr>
        </p:nvSpPr>
        <p:spPr>
          <a:xfrm>
            <a:off x="2318257" y="1935302"/>
            <a:ext cx="6471936" cy="2841880"/>
          </a:xfrm>
        </p:spPr>
        <p:txBody>
          <a:bodyPr>
            <a:normAutofit/>
          </a:bodyPr>
          <a:lstStyle/>
          <a:p>
            <a:pPr>
              <a:buFont typeface="Wingdings" panose="05000000000000000000" pitchFamily="2" charset="2"/>
              <a:buChar char="v"/>
            </a:pPr>
            <a:r>
              <a:rPr lang="en-US" sz="1625" dirty="0"/>
              <a:t>The addition of sigmoid resection to rectopexy (resection rectopexy; Frykman-Goldberg procedure) </a:t>
            </a:r>
          </a:p>
          <a:p>
            <a:pPr>
              <a:buFont typeface="Wingdings" panose="05000000000000000000" pitchFamily="2" charset="2"/>
              <a:buChar char="v"/>
            </a:pPr>
            <a:r>
              <a:rPr lang="en-US" sz="1625" dirty="0"/>
              <a:t>rectal compliance, which was significantly higher in the non-resection group= more constipation </a:t>
            </a:r>
          </a:p>
          <a:p>
            <a:pPr>
              <a:buFont typeface="Wingdings" panose="05000000000000000000" pitchFamily="2" charset="2"/>
              <a:buChar char="v"/>
            </a:pPr>
            <a:r>
              <a:rPr lang="en-ZA" sz="1625" dirty="0"/>
              <a:t>complications in 16/47 </a:t>
            </a:r>
            <a:r>
              <a:rPr lang="en-US" sz="1625" dirty="0"/>
              <a:t>(34%) in the resection group compared to 11/50 (22%) in the non-resection group </a:t>
            </a:r>
          </a:p>
          <a:p>
            <a:pPr>
              <a:buFont typeface="Wingdings" panose="05000000000000000000" pitchFamily="2" charset="2"/>
              <a:buChar char="v"/>
            </a:pPr>
            <a:r>
              <a:rPr lang="en-US" sz="1625" dirty="0"/>
              <a:t>6% risk of anastomotic leak </a:t>
            </a:r>
            <a:endParaRPr lang="en-ZA" sz="1625" dirty="0"/>
          </a:p>
        </p:txBody>
      </p:sp>
      <p:sp>
        <p:nvSpPr>
          <p:cNvPr id="4" name="Slide Number Placeholder 3">
            <a:extLst>
              <a:ext uri="{FF2B5EF4-FFF2-40B4-BE49-F238E27FC236}">
                <a16:creationId xmlns:a16="http://schemas.microsoft.com/office/drawing/2014/main" id="{C2DA8DBD-56C8-56E7-FEE8-801323AB0975}"/>
              </a:ext>
            </a:extLst>
          </p:cNvPr>
          <p:cNvSpPr>
            <a:spLocks noGrp="1"/>
          </p:cNvSpPr>
          <p:nvPr>
            <p:ph type="sldNum" sz="quarter" idx="10"/>
          </p:nvPr>
        </p:nvSpPr>
        <p:spPr/>
        <p:txBody>
          <a:bodyPr/>
          <a:lstStyle/>
          <a:p>
            <a:fld id="{48F63A3B-78C7-47BE-AE5E-E10140E04643}" type="slidenum">
              <a:rPr lang="en-US" smtClean="0"/>
              <a:pPr/>
              <a:t>15</a:t>
            </a:fld>
            <a:endParaRPr lang="en-US" dirty="0"/>
          </a:p>
        </p:txBody>
      </p:sp>
      <p:sp>
        <p:nvSpPr>
          <p:cNvPr id="6" name="TextBox 5">
            <a:extLst>
              <a:ext uri="{FF2B5EF4-FFF2-40B4-BE49-F238E27FC236}">
                <a16:creationId xmlns:a16="http://schemas.microsoft.com/office/drawing/2014/main" id="{AAB9063D-C43B-4468-18FE-62C8E36ECF2C}"/>
              </a:ext>
            </a:extLst>
          </p:cNvPr>
          <p:cNvSpPr txBox="1"/>
          <p:nvPr/>
        </p:nvSpPr>
        <p:spPr>
          <a:xfrm>
            <a:off x="2195583" y="5356028"/>
            <a:ext cx="7335244" cy="542584"/>
          </a:xfrm>
          <a:prstGeom prst="rect">
            <a:avLst/>
          </a:prstGeom>
          <a:noFill/>
        </p:spPr>
        <p:txBody>
          <a:bodyPr wrap="square">
            <a:spAutoFit/>
          </a:bodyPr>
          <a:lstStyle/>
          <a:p>
            <a:r>
              <a:rPr lang="en-ZA" sz="1463" dirty="0" err="1"/>
              <a:t>Mik</a:t>
            </a:r>
            <a:r>
              <a:rPr lang="en-ZA" sz="1463" dirty="0"/>
              <a:t> M, </a:t>
            </a:r>
            <a:r>
              <a:rPr lang="en-ZA" sz="1463" dirty="0" err="1"/>
              <a:t>Trzcinski</a:t>
            </a:r>
            <a:r>
              <a:rPr lang="en-ZA" sz="1463" dirty="0"/>
              <a:t> R, </a:t>
            </a:r>
            <a:r>
              <a:rPr lang="en-ZA" sz="1463" dirty="0" err="1"/>
              <a:t>Kujawski</a:t>
            </a:r>
            <a:r>
              <a:rPr lang="en-ZA" sz="1463" dirty="0"/>
              <a:t> R, </a:t>
            </a:r>
            <a:r>
              <a:rPr lang="en-ZA" sz="1463" dirty="0" err="1"/>
              <a:t>Dziki</a:t>
            </a:r>
            <a:r>
              <a:rPr lang="en-ZA" sz="1463" dirty="0"/>
              <a:t> L, </a:t>
            </a:r>
            <a:r>
              <a:rPr lang="en-ZA" sz="1463" dirty="0" err="1"/>
              <a:t>Tchorzewski</a:t>
            </a:r>
            <a:r>
              <a:rPr lang="en-ZA" sz="1463" dirty="0"/>
              <a:t> </a:t>
            </a:r>
            <a:r>
              <a:rPr lang="en-ZA" sz="1463" dirty="0" err="1"/>
              <a:t>M,Dziki</a:t>
            </a:r>
            <a:r>
              <a:rPr lang="en-ZA" sz="1463" dirty="0"/>
              <a:t> A. Rectal prolapse in women-outcomes of perineal and abdominal approaches. Indian J </a:t>
            </a:r>
            <a:r>
              <a:rPr lang="en-ZA" sz="1463" dirty="0" err="1"/>
              <a:t>Surg</a:t>
            </a:r>
            <a:r>
              <a:rPr lang="en-ZA" sz="1463" dirty="0"/>
              <a:t> 2015; 77</a:t>
            </a:r>
          </a:p>
        </p:txBody>
      </p:sp>
      <p:sp>
        <p:nvSpPr>
          <p:cNvPr id="8" name="TextBox 7">
            <a:extLst>
              <a:ext uri="{FF2B5EF4-FFF2-40B4-BE49-F238E27FC236}">
                <a16:creationId xmlns:a16="http://schemas.microsoft.com/office/drawing/2014/main" id="{7DEE88EB-D49A-D95B-62E9-3891A2B623B9}"/>
              </a:ext>
            </a:extLst>
          </p:cNvPr>
          <p:cNvSpPr txBox="1"/>
          <p:nvPr/>
        </p:nvSpPr>
        <p:spPr>
          <a:xfrm>
            <a:off x="2195583" y="4777183"/>
            <a:ext cx="7185547" cy="542584"/>
          </a:xfrm>
          <a:prstGeom prst="rect">
            <a:avLst/>
          </a:prstGeom>
          <a:noFill/>
        </p:spPr>
        <p:txBody>
          <a:bodyPr wrap="square">
            <a:spAutoFit/>
          </a:bodyPr>
          <a:lstStyle/>
          <a:p>
            <a:r>
              <a:rPr lang="en-ZA" sz="1463" dirty="0"/>
              <a:t>Madiba TE, Baig MK, Wexner SD. Surgical management of rectal prolapse. Arch </a:t>
            </a:r>
            <a:r>
              <a:rPr lang="en-ZA" sz="1463" dirty="0" err="1"/>
              <a:t>Surg</a:t>
            </a:r>
            <a:r>
              <a:rPr lang="en-ZA" sz="1463" dirty="0"/>
              <a:t> 2005; 140: 63–73</a:t>
            </a:r>
          </a:p>
        </p:txBody>
      </p:sp>
    </p:spTree>
    <p:extLst>
      <p:ext uri="{BB962C8B-B14F-4D97-AF65-F5344CB8AC3E}">
        <p14:creationId xmlns:p14="http://schemas.microsoft.com/office/powerpoint/2010/main" val="1708041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391D7-F9E9-5C04-6952-098EEE8EF768}"/>
              </a:ext>
            </a:extLst>
          </p:cNvPr>
          <p:cNvSpPr>
            <a:spLocks noGrp="1"/>
          </p:cNvSpPr>
          <p:nvPr>
            <p:ph type="title"/>
          </p:nvPr>
        </p:nvSpPr>
        <p:spPr>
          <a:xfrm>
            <a:off x="2095785" y="1501973"/>
            <a:ext cx="7810216" cy="807758"/>
          </a:xfrm>
        </p:spPr>
        <p:txBody>
          <a:bodyPr/>
          <a:lstStyle/>
          <a:p>
            <a:r>
              <a:rPr lang="en-US" dirty="0"/>
              <a:t>Preservation versus division of the lateral ligaments during mesh rectopexy</a:t>
            </a:r>
            <a:endParaRPr lang="en-ZA" dirty="0"/>
          </a:p>
        </p:txBody>
      </p:sp>
      <p:sp>
        <p:nvSpPr>
          <p:cNvPr id="3" name="Content Placeholder 2">
            <a:extLst>
              <a:ext uri="{FF2B5EF4-FFF2-40B4-BE49-F238E27FC236}">
                <a16:creationId xmlns:a16="http://schemas.microsoft.com/office/drawing/2014/main" id="{C95FBE37-7450-4117-49BF-0397E69353ED}"/>
              </a:ext>
            </a:extLst>
          </p:cNvPr>
          <p:cNvSpPr>
            <a:spLocks noGrp="1"/>
          </p:cNvSpPr>
          <p:nvPr>
            <p:ph sz="half" idx="2"/>
          </p:nvPr>
        </p:nvSpPr>
        <p:spPr>
          <a:xfrm>
            <a:off x="2561514" y="2514148"/>
            <a:ext cx="6722131" cy="2841880"/>
          </a:xfrm>
        </p:spPr>
        <p:txBody>
          <a:bodyPr>
            <a:normAutofit/>
          </a:bodyPr>
          <a:lstStyle/>
          <a:p>
            <a:pPr>
              <a:buFont typeface="Wingdings" panose="05000000000000000000" pitchFamily="2" charset="2"/>
              <a:buChar char="v"/>
            </a:pPr>
            <a:r>
              <a:rPr lang="en-ZA" sz="1950" dirty="0"/>
              <a:t>Division of the lateral ligaments: associated with less recurrent prolapse but more post operative constipation</a:t>
            </a:r>
          </a:p>
          <a:p>
            <a:pPr>
              <a:buFont typeface="Wingdings" panose="05000000000000000000" pitchFamily="2" charset="2"/>
              <a:buChar char="v"/>
            </a:pPr>
            <a:r>
              <a:rPr lang="en-ZA" sz="1950" dirty="0"/>
              <a:t>small numbers</a:t>
            </a:r>
          </a:p>
          <a:p>
            <a:pPr>
              <a:buFont typeface="Wingdings" panose="05000000000000000000" pitchFamily="2" charset="2"/>
              <a:buChar char="v"/>
            </a:pPr>
            <a:r>
              <a:rPr lang="en-ZA" sz="1950" dirty="0"/>
              <a:t>Preservation: less constipation, increased recurrence </a:t>
            </a:r>
          </a:p>
        </p:txBody>
      </p:sp>
      <p:sp>
        <p:nvSpPr>
          <p:cNvPr id="4" name="Slide Number Placeholder 3">
            <a:extLst>
              <a:ext uri="{FF2B5EF4-FFF2-40B4-BE49-F238E27FC236}">
                <a16:creationId xmlns:a16="http://schemas.microsoft.com/office/drawing/2014/main" id="{3AB3B489-F984-7073-D06B-06B786862DC0}"/>
              </a:ext>
            </a:extLst>
          </p:cNvPr>
          <p:cNvSpPr>
            <a:spLocks noGrp="1"/>
          </p:cNvSpPr>
          <p:nvPr>
            <p:ph type="sldNum" sz="quarter" idx="10"/>
          </p:nvPr>
        </p:nvSpPr>
        <p:spPr/>
        <p:txBody>
          <a:bodyPr/>
          <a:lstStyle/>
          <a:p>
            <a:fld id="{48F63A3B-78C7-47BE-AE5E-E10140E04643}" type="slidenum">
              <a:rPr lang="en-US" smtClean="0"/>
              <a:pPr/>
              <a:t>16</a:t>
            </a:fld>
            <a:endParaRPr lang="en-US" dirty="0"/>
          </a:p>
        </p:txBody>
      </p:sp>
      <p:sp>
        <p:nvSpPr>
          <p:cNvPr id="6" name="TextBox 5">
            <a:extLst>
              <a:ext uri="{FF2B5EF4-FFF2-40B4-BE49-F238E27FC236}">
                <a16:creationId xmlns:a16="http://schemas.microsoft.com/office/drawing/2014/main" id="{4115B938-271D-AC41-9877-47D2FCD03631}"/>
              </a:ext>
            </a:extLst>
          </p:cNvPr>
          <p:cNvSpPr txBox="1"/>
          <p:nvPr/>
        </p:nvSpPr>
        <p:spPr>
          <a:xfrm>
            <a:off x="2361916" y="5185343"/>
            <a:ext cx="6921730" cy="542584"/>
          </a:xfrm>
          <a:prstGeom prst="rect">
            <a:avLst/>
          </a:prstGeom>
          <a:noFill/>
        </p:spPr>
        <p:txBody>
          <a:bodyPr wrap="square">
            <a:spAutoFit/>
          </a:bodyPr>
          <a:lstStyle/>
          <a:p>
            <a:r>
              <a:rPr lang="en-ZA" sz="1463" dirty="0" err="1"/>
              <a:t>Brazzelli</a:t>
            </a:r>
            <a:r>
              <a:rPr lang="en-ZA" sz="1463" dirty="0"/>
              <a:t> M, Bachoo P, Grant A. meta-analysis, Surgery for complete rectal prolapse in adults. Cochrane Database </a:t>
            </a:r>
            <a:r>
              <a:rPr lang="en-ZA" sz="1463" dirty="0" err="1"/>
              <a:t>Syst</a:t>
            </a:r>
            <a:r>
              <a:rPr lang="en-ZA" sz="1463" dirty="0"/>
              <a:t> Rev. 2002 </a:t>
            </a:r>
          </a:p>
        </p:txBody>
      </p:sp>
    </p:spTree>
    <p:extLst>
      <p:ext uri="{BB962C8B-B14F-4D97-AF65-F5344CB8AC3E}">
        <p14:creationId xmlns:p14="http://schemas.microsoft.com/office/powerpoint/2010/main" val="36579305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61E5F-0BE2-540E-81A5-40A6A12C8CC1}"/>
              </a:ext>
            </a:extLst>
          </p:cNvPr>
          <p:cNvSpPr>
            <a:spLocks noGrp="1"/>
          </p:cNvSpPr>
          <p:nvPr>
            <p:ph type="title"/>
          </p:nvPr>
        </p:nvSpPr>
        <p:spPr>
          <a:xfrm>
            <a:off x="529324" y="82606"/>
            <a:ext cx="5325566" cy="2027210"/>
          </a:xfrm>
        </p:spPr>
        <p:txBody>
          <a:bodyPr/>
          <a:lstStyle/>
          <a:p>
            <a:r>
              <a:rPr lang="en-ZA" dirty="0"/>
              <a:t>ventral mesh rectopexy</a:t>
            </a:r>
          </a:p>
        </p:txBody>
      </p:sp>
      <p:sp>
        <p:nvSpPr>
          <p:cNvPr id="3" name="Content Placeholder 2">
            <a:extLst>
              <a:ext uri="{FF2B5EF4-FFF2-40B4-BE49-F238E27FC236}">
                <a16:creationId xmlns:a16="http://schemas.microsoft.com/office/drawing/2014/main" id="{5A048415-DEB9-E8A0-0029-0F62F1B3253D}"/>
              </a:ext>
            </a:extLst>
          </p:cNvPr>
          <p:cNvSpPr>
            <a:spLocks noGrp="1"/>
          </p:cNvSpPr>
          <p:nvPr>
            <p:ph idx="1"/>
          </p:nvPr>
        </p:nvSpPr>
        <p:spPr>
          <a:xfrm>
            <a:off x="443552" y="2406058"/>
            <a:ext cx="5233917" cy="3145991"/>
          </a:xfrm>
        </p:spPr>
        <p:txBody>
          <a:bodyPr>
            <a:normAutofit/>
          </a:bodyPr>
          <a:lstStyle/>
          <a:p>
            <a:endParaRPr lang="en-US" dirty="0"/>
          </a:p>
          <a:p>
            <a:pPr marL="278606" indent="-278606">
              <a:buFont typeface="Wingdings" panose="05000000000000000000" pitchFamily="2" charset="2"/>
              <a:buChar char="v"/>
            </a:pPr>
            <a:r>
              <a:rPr lang="en-US" dirty="0"/>
              <a:t>most frequently performed intervention in Europe</a:t>
            </a:r>
          </a:p>
          <a:p>
            <a:pPr marL="371475" indent="-371475">
              <a:buFont typeface="+mj-lt"/>
              <a:buAutoNum type="arabicPeriod"/>
            </a:pPr>
            <a:r>
              <a:rPr lang="en-ZA" dirty="0"/>
              <a:t>Fix the full thickness intussusception </a:t>
            </a:r>
          </a:p>
          <a:p>
            <a:pPr marL="371475" indent="-371475">
              <a:buFont typeface="+mj-lt"/>
              <a:buAutoNum type="arabicPeriod"/>
            </a:pPr>
            <a:r>
              <a:rPr lang="en-ZA" dirty="0"/>
              <a:t>Correct concomitant enterocoele </a:t>
            </a:r>
          </a:p>
          <a:p>
            <a:pPr marL="371475" indent="-371475">
              <a:buFont typeface="+mj-lt"/>
              <a:buAutoNum type="arabicPeriod"/>
            </a:pPr>
            <a:r>
              <a:rPr lang="en-ZA" dirty="0"/>
              <a:t>Closure of peritoneum over mesh </a:t>
            </a:r>
          </a:p>
          <a:p>
            <a:pPr marL="371475" indent="-371475">
              <a:buFont typeface="+mj-lt"/>
              <a:buAutoNum type="arabicPeriod"/>
            </a:pPr>
            <a:r>
              <a:rPr lang="en-ZA" dirty="0"/>
              <a:t>Minimal dissection  </a:t>
            </a:r>
          </a:p>
          <a:p>
            <a:pPr marL="371475" indent="-371475">
              <a:buFont typeface="+mj-lt"/>
              <a:buAutoNum type="arabicPeriod"/>
            </a:pPr>
            <a:r>
              <a:rPr lang="en-ZA" dirty="0"/>
              <a:t>Reproducible, safe, minimally invasive </a:t>
            </a:r>
          </a:p>
          <a:p>
            <a:pPr marL="371475" indent="-371475">
              <a:buFont typeface="+mj-lt"/>
              <a:buAutoNum type="arabicPeriod"/>
            </a:pPr>
            <a:endParaRPr lang="en-ZA" dirty="0"/>
          </a:p>
        </p:txBody>
      </p:sp>
      <p:sp>
        <p:nvSpPr>
          <p:cNvPr id="4" name="Picture Placeholder 3">
            <a:extLst>
              <a:ext uri="{FF2B5EF4-FFF2-40B4-BE49-F238E27FC236}">
                <a16:creationId xmlns:a16="http://schemas.microsoft.com/office/drawing/2014/main" id="{A262E844-8C9E-4F3F-D7DF-7DDCDF565897}"/>
              </a:ext>
            </a:extLst>
          </p:cNvPr>
          <p:cNvSpPr>
            <a:spLocks noGrp="1"/>
          </p:cNvSpPr>
          <p:nvPr>
            <p:ph type="pic" sz="quarter" idx="11"/>
          </p:nvPr>
        </p:nvSpPr>
        <p:spPr/>
      </p:sp>
      <p:sp>
        <p:nvSpPr>
          <p:cNvPr id="6" name="TextBox 5">
            <a:extLst>
              <a:ext uri="{FF2B5EF4-FFF2-40B4-BE49-F238E27FC236}">
                <a16:creationId xmlns:a16="http://schemas.microsoft.com/office/drawing/2014/main" id="{EBA28212-B994-AE15-0207-607ACBC45FA0}"/>
              </a:ext>
            </a:extLst>
          </p:cNvPr>
          <p:cNvSpPr txBox="1"/>
          <p:nvPr/>
        </p:nvSpPr>
        <p:spPr>
          <a:xfrm>
            <a:off x="529323" y="5228981"/>
            <a:ext cx="5325567" cy="767711"/>
          </a:xfrm>
          <a:prstGeom prst="rect">
            <a:avLst/>
          </a:prstGeom>
          <a:noFill/>
        </p:spPr>
        <p:txBody>
          <a:bodyPr wrap="square">
            <a:spAutoFit/>
          </a:bodyPr>
          <a:lstStyle/>
          <a:p>
            <a:r>
              <a:rPr lang="en-ZA" sz="1463" dirty="0"/>
              <a:t>Long-term outcome of laparoscopic ventral rectopexy for total rectal prolapse A. </a:t>
            </a:r>
            <a:r>
              <a:rPr lang="en-ZA" sz="1463" dirty="0" err="1"/>
              <a:t>D’Hoore</a:t>
            </a:r>
            <a:r>
              <a:rPr lang="en-ZA" sz="1463" dirty="0"/>
              <a:t>,  Department of Abdominal Surgery, University Clinics </a:t>
            </a:r>
            <a:r>
              <a:rPr lang="en-ZA" sz="1463" dirty="0" err="1"/>
              <a:t>Gasthuisberg</a:t>
            </a:r>
            <a:r>
              <a:rPr lang="en-ZA" sz="1463" dirty="0"/>
              <a:t>, Leuven, Belgium</a:t>
            </a:r>
          </a:p>
        </p:txBody>
      </p:sp>
      <p:pic>
        <p:nvPicPr>
          <p:cNvPr id="8" name="Picture 7">
            <a:extLst>
              <a:ext uri="{FF2B5EF4-FFF2-40B4-BE49-F238E27FC236}">
                <a16:creationId xmlns:a16="http://schemas.microsoft.com/office/drawing/2014/main" id="{0BB2AE7F-0AF3-E0FE-12FB-02F35A1337A8}"/>
              </a:ext>
            </a:extLst>
          </p:cNvPr>
          <p:cNvPicPr>
            <a:picLocks noChangeAspect="1"/>
          </p:cNvPicPr>
          <p:nvPr/>
        </p:nvPicPr>
        <p:blipFill rotWithShape="1">
          <a:blip r:embed="rId3"/>
          <a:srcRect l="34925" t="26325" r="39188" b="11898"/>
          <a:stretch/>
        </p:blipFill>
        <p:spPr>
          <a:xfrm>
            <a:off x="6263533" y="832197"/>
            <a:ext cx="3113144" cy="4178943"/>
          </a:xfrm>
          <a:prstGeom prst="rect">
            <a:avLst/>
          </a:prstGeom>
        </p:spPr>
      </p:pic>
      <p:pic>
        <p:nvPicPr>
          <p:cNvPr id="5" name="Picture 4">
            <a:extLst>
              <a:ext uri="{FF2B5EF4-FFF2-40B4-BE49-F238E27FC236}">
                <a16:creationId xmlns:a16="http://schemas.microsoft.com/office/drawing/2014/main" id="{D0767742-50CB-6DA8-2DED-50E18FCC99EB}"/>
              </a:ext>
            </a:extLst>
          </p:cNvPr>
          <p:cNvPicPr>
            <a:picLocks noChangeAspect="1"/>
          </p:cNvPicPr>
          <p:nvPr/>
        </p:nvPicPr>
        <p:blipFill rotWithShape="1">
          <a:blip r:embed="rId4"/>
          <a:srcRect l="14457" t="37661" r="49127" b="21286"/>
          <a:stretch/>
        </p:blipFill>
        <p:spPr>
          <a:xfrm>
            <a:off x="6355847" y="4300433"/>
            <a:ext cx="2928515" cy="1857095"/>
          </a:xfrm>
          <a:prstGeom prst="rect">
            <a:avLst/>
          </a:prstGeom>
        </p:spPr>
      </p:pic>
    </p:spTree>
    <p:extLst>
      <p:ext uri="{BB962C8B-B14F-4D97-AF65-F5344CB8AC3E}">
        <p14:creationId xmlns:p14="http://schemas.microsoft.com/office/powerpoint/2010/main" val="150322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366984-D393-04AB-0F66-5BE1465133EA}"/>
              </a:ext>
            </a:extLst>
          </p:cNvPr>
          <p:cNvSpPr>
            <a:spLocks noGrp="1"/>
          </p:cNvSpPr>
          <p:nvPr>
            <p:ph idx="1"/>
          </p:nvPr>
        </p:nvSpPr>
        <p:spPr>
          <a:xfrm>
            <a:off x="446483" y="2910198"/>
            <a:ext cx="9013747" cy="2641851"/>
          </a:xfrm>
        </p:spPr>
        <p:txBody>
          <a:bodyPr>
            <a:normAutofit/>
          </a:bodyPr>
          <a:lstStyle/>
          <a:p>
            <a:pPr marL="371475" indent="-371475">
              <a:buFont typeface="Wingdings" panose="05000000000000000000" pitchFamily="2" charset="2"/>
              <a:buChar char="v"/>
            </a:pPr>
            <a:r>
              <a:rPr lang="en-US" sz="2600" dirty="0"/>
              <a:t>919 patients (869 women; 50 men)</a:t>
            </a:r>
          </a:p>
          <a:p>
            <a:pPr marL="371475" indent="-371475">
              <a:buFont typeface="Wingdings" panose="05000000000000000000" pitchFamily="2" charset="2"/>
              <a:buChar char="v"/>
            </a:pPr>
            <a:r>
              <a:rPr lang="en-US" sz="2600" dirty="0"/>
              <a:t>10-year recurrence rate of 8.2%</a:t>
            </a:r>
          </a:p>
          <a:p>
            <a:pPr marL="371475" indent="-371475">
              <a:buFont typeface="Wingdings" panose="05000000000000000000" pitchFamily="2" charset="2"/>
              <a:buChar char="v"/>
            </a:pPr>
            <a:r>
              <a:rPr lang="en-US" sz="2600" dirty="0"/>
              <a:t>Mesh-related cx: 18 patients (4.6%)</a:t>
            </a:r>
          </a:p>
          <a:p>
            <a:pPr marL="371475" indent="-371475">
              <a:buFont typeface="Wingdings" panose="05000000000000000000" pitchFamily="2" charset="2"/>
              <a:buChar char="v"/>
            </a:pPr>
            <a:r>
              <a:rPr lang="en-US" sz="2600" dirty="0"/>
              <a:t>erosion to the vagina in 7 patients (1.3%) </a:t>
            </a:r>
          </a:p>
          <a:p>
            <a:pPr marL="371475" indent="-371475">
              <a:buFont typeface="Wingdings" panose="05000000000000000000" pitchFamily="2" charset="2"/>
              <a:buChar char="v"/>
            </a:pPr>
            <a:r>
              <a:rPr lang="en-US" sz="2600" dirty="0"/>
              <a:t>incontinence and obstructed defecation decreased significantly (P &lt; 0.0001)</a:t>
            </a:r>
            <a:endParaRPr lang="en-ZA" sz="2600" dirty="0"/>
          </a:p>
        </p:txBody>
      </p:sp>
      <p:pic>
        <p:nvPicPr>
          <p:cNvPr id="6" name="Picture 5">
            <a:extLst>
              <a:ext uri="{FF2B5EF4-FFF2-40B4-BE49-F238E27FC236}">
                <a16:creationId xmlns:a16="http://schemas.microsoft.com/office/drawing/2014/main" id="{62772ABD-929A-120C-DEE7-8E8511C25A09}"/>
              </a:ext>
            </a:extLst>
          </p:cNvPr>
          <p:cNvPicPr>
            <a:picLocks noChangeAspect="1"/>
          </p:cNvPicPr>
          <p:nvPr/>
        </p:nvPicPr>
        <p:blipFill rotWithShape="1">
          <a:blip r:embed="rId3"/>
          <a:srcRect l="45750" t="37111" r="5125" b="44463"/>
          <a:stretch/>
        </p:blipFill>
        <p:spPr>
          <a:xfrm>
            <a:off x="446482" y="988608"/>
            <a:ext cx="9107615" cy="1921590"/>
          </a:xfrm>
          <a:prstGeom prst="rect">
            <a:avLst/>
          </a:prstGeom>
        </p:spPr>
      </p:pic>
    </p:spTree>
    <p:extLst>
      <p:ext uri="{BB962C8B-B14F-4D97-AF65-F5344CB8AC3E}">
        <p14:creationId xmlns:p14="http://schemas.microsoft.com/office/powerpoint/2010/main" val="3327394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CF454-CB6C-4871-600D-E39A22909301}"/>
              </a:ext>
            </a:extLst>
          </p:cNvPr>
          <p:cNvSpPr>
            <a:spLocks noGrp="1"/>
          </p:cNvSpPr>
          <p:nvPr>
            <p:ph type="title"/>
          </p:nvPr>
        </p:nvSpPr>
        <p:spPr>
          <a:xfrm>
            <a:off x="2317561" y="1219556"/>
            <a:ext cx="7351879" cy="1090175"/>
          </a:xfrm>
        </p:spPr>
        <p:txBody>
          <a:bodyPr/>
          <a:lstStyle/>
          <a:p>
            <a:r>
              <a:rPr lang="en-ZA" dirty="0"/>
              <a:t>Abdominal versus perineal approach </a:t>
            </a:r>
          </a:p>
        </p:txBody>
      </p:sp>
      <p:sp>
        <p:nvSpPr>
          <p:cNvPr id="3" name="Content Placeholder 2">
            <a:extLst>
              <a:ext uri="{FF2B5EF4-FFF2-40B4-BE49-F238E27FC236}">
                <a16:creationId xmlns:a16="http://schemas.microsoft.com/office/drawing/2014/main" id="{3F2910A5-4AE0-181A-6898-49491B35DC6B}"/>
              </a:ext>
            </a:extLst>
          </p:cNvPr>
          <p:cNvSpPr>
            <a:spLocks noGrp="1"/>
          </p:cNvSpPr>
          <p:nvPr>
            <p:ph sz="half" idx="2"/>
          </p:nvPr>
        </p:nvSpPr>
        <p:spPr/>
        <p:txBody>
          <a:bodyPr>
            <a:normAutofit/>
          </a:bodyPr>
          <a:lstStyle/>
          <a:p>
            <a:pPr>
              <a:buFont typeface="Wingdings" panose="05000000000000000000" pitchFamily="2" charset="2"/>
              <a:buChar char="v"/>
            </a:pPr>
            <a:r>
              <a:rPr lang="en-US" sz="1950" dirty="0"/>
              <a:t>no significant difference between the two approaches</a:t>
            </a:r>
          </a:p>
          <a:p>
            <a:pPr>
              <a:buFont typeface="Wingdings" panose="05000000000000000000" pitchFamily="2" charset="2"/>
              <a:buChar char="v"/>
            </a:pPr>
            <a:r>
              <a:rPr lang="en-US" sz="1950" dirty="0"/>
              <a:t>19% abdominal, 28% after perineal procedures (P = 0.2)</a:t>
            </a:r>
          </a:p>
          <a:p>
            <a:pPr>
              <a:buFont typeface="Wingdings" panose="05000000000000000000" pitchFamily="2" charset="2"/>
              <a:buChar char="v"/>
            </a:pPr>
            <a:r>
              <a:rPr lang="en-US" sz="1950" dirty="0"/>
              <a:t>no significant difference in Vaizey incontinence scores</a:t>
            </a:r>
          </a:p>
          <a:p>
            <a:pPr>
              <a:buFont typeface="Wingdings" panose="05000000000000000000" pitchFamily="2" charset="2"/>
              <a:buChar char="v"/>
            </a:pPr>
            <a:r>
              <a:rPr lang="en-US" sz="1950" dirty="0"/>
              <a:t>no difference in </a:t>
            </a:r>
          </a:p>
          <a:p>
            <a:pPr lvl="2">
              <a:buFont typeface="Wingdings" panose="05000000000000000000" pitchFamily="2" charset="2"/>
              <a:buChar char="v"/>
            </a:pPr>
            <a:r>
              <a:rPr lang="en-US" sz="1950" dirty="0"/>
              <a:t>Mortality </a:t>
            </a:r>
          </a:p>
          <a:p>
            <a:pPr lvl="2">
              <a:buFont typeface="Wingdings" panose="05000000000000000000" pitchFamily="2" charset="2"/>
              <a:buChar char="v"/>
            </a:pPr>
            <a:r>
              <a:rPr lang="en-US" sz="1950" dirty="0"/>
              <a:t>post op complications </a:t>
            </a:r>
          </a:p>
          <a:p>
            <a:pPr lvl="2">
              <a:buFont typeface="Wingdings" panose="05000000000000000000" pitchFamily="2" charset="2"/>
              <a:buChar char="v"/>
            </a:pPr>
            <a:r>
              <a:rPr lang="en-ZA" sz="1950" dirty="0"/>
              <a:t>bowel function</a:t>
            </a:r>
          </a:p>
          <a:p>
            <a:pPr marL="0" indent="0">
              <a:buNone/>
            </a:pPr>
            <a:endParaRPr lang="en-ZA" sz="1950" dirty="0"/>
          </a:p>
        </p:txBody>
      </p:sp>
      <p:sp>
        <p:nvSpPr>
          <p:cNvPr id="4" name="Slide Number Placeholder 3">
            <a:extLst>
              <a:ext uri="{FF2B5EF4-FFF2-40B4-BE49-F238E27FC236}">
                <a16:creationId xmlns:a16="http://schemas.microsoft.com/office/drawing/2014/main" id="{96F0EC6E-F9B0-192B-3662-FF2E795EAB67}"/>
              </a:ext>
            </a:extLst>
          </p:cNvPr>
          <p:cNvSpPr>
            <a:spLocks noGrp="1"/>
          </p:cNvSpPr>
          <p:nvPr>
            <p:ph type="sldNum" sz="quarter" idx="10"/>
          </p:nvPr>
        </p:nvSpPr>
        <p:spPr/>
        <p:txBody>
          <a:bodyPr/>
          <a:lstStyle/>
          <a:p>
            <a:fld id="{48F63A3B-78C7-47BE-AE5E-E10140E04643}" type="slidenum">
              <a:rPr lang="en-US" smtClean="0"/>
              <a:pPr/>
              <a:t>19</a:t>
            </a:fld>
            <a:endParaRPr lang="en-US" dirty="0"/>
          </a:p>
        </p:txBody>
      </p:sp>
      <p:sp>
        <p:nvSpPr>
          <p:cNvPr id="6" name="TextBox 5">
            <a:extLst>
              <a:ext uri="{FF2B5EF4-FFF2-40B4-BE49-F238E27FC236}">
                <a16:creationId xmlns:a16="http://schemas.microsoft.com/office/drawing/2014/main" id="{CEF35F39-A689-3DFA-80A7-AB650D3C02EC}"/>
              </a:ext>
            </a:extLst>
          </p:cNvPr>
          <p:cNvSpPr txBox="1"/>
          <p:nvPr/>
        </p:nvSpPr>
        <p:spPr>
          <a:xfrm>
            <a:off x="2091165" y="5526152"/>
            <a:ext cx="7804671" cy="542584"/>
          </a:xfrm>
          <a:prstGeom prst="rect">
            <a:avLst/>
          </a:prstGeom>
          <a:noFill/>
        </p:spPr>
        <p:txBody>
          <a:bodyPr wrap="square">
            <a:spAutoFit/>
          </a:bodyPr>
          <a:lstStyle/>
          <a:p>
            <a:r>
              <a:rPr lang="en-ZA" sz="1463" dirty="0"/>
              <a:t>PROSPER: a randomised comparison of surgical treatments for rectal prolapse A. Senapati et al </a:t>
            </a:r>
            <a:r>
              <a:rPr lang="en-US" sz="1463" dirty="0"/>
              <a:t>Colorectal Disease 2013 The Association of Coloproctology of Great Britain and Ireland. </a:t>
            </a:r>
            <a:endParaRPr lang="en-ZA" sz="1463" dirty="0"/>
          </a:p>
        </p:txBody>
      </p:sp>
    </p:spTree>
    <p:extLst>
      <p:ext uri="{BB962C8B-B14F-4D97-AF65-F5344CB8AC3E}">
        <p14:creationId xmlns:p14="http://schemas.microsoft.com/office/powerpoint/2010/main" val="3025057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789F8E-969F-A9A8-5C42-CF2450005C35}"/>
              </a:ext>
            </a:extLst>
          </p:cNvPr>
          <p:cNvSpPr>
            <a:spLocks noGrp="1"/>
          </p:cNvSpPr>
          <p:nvPr>
            <p:ph idx="1"/>
          </p:nvPr>
        </p:nvSpPr>
        <p:spPr>
          <a:xfrm>
            <a:off x="742950" y="1952499"/>
            <a:ext cx="5349240" cy="2605967"/>
          </a:xfrm>
        </p:spPr>
        <p:txBody>
          <a:bodyPr>
            <a:normAutofit lnSpcReduction="10000"/>
          </a:bodyPr>
          <a:lstStyle/>
          <a:p>
            <a:r>
              <a:rPr lang="en-ZA" dirty="0"/>
              <a:t>What is it?</a:t>
            </a:r>
          </a:p>
          <a:p>
            <a:r>
              <a:rPr lang="en-ZA" dirty="0"/>
              <a:t>Who gets it?</a:t>
            </a:r>
          </a:p>
          <a:p>
            <a:r>
              <a:rPr lang="en-ZA" dirty="0"/>
              <a:t>Who should we repair? </a:t>
            </a:r>
          </a:p>
          <a:p>
            <a:r>
              <a:rPr lang="en-ZA" dirty="0"/>
              <a:t>How should we repair?</a:t>
            </a:r>
          </a:p>
          <a:p>
            <a:r>
              <a:rPr lang="en-ZA" dirty="0"/>
              <a:t>Abdominal, perineal, rectopexy, resection, lateral stalk division, mesh, open, laparoscopic or robotic </a:t>
            </a:r>
          </a:p>
        </p:txBody>
      </p:sp>
      <p:sp>
        <p:nvSpPr>
          <p:cNvPr id="4" name="Slide Number Placeholder 3">
            <a:extLst>
              <a:ext uri="{FF2B5EF4-FFF2-40B4-BE49-F238E27FC236}">
                <a16:creationId xmlns:a16="http://schemas.microsoft.com/office/drawing/2014/main" id="{FF09ABF7-1C32-7123-32D1-205E612100AE}"/>
              </a:ext>
            </a:extLst>
          </p:cNvPr>
          <p:cNvSpPr>
            <a:spLocks noGrp="1"/>
          </p:cNvSpPr>
          <p:nvPr>
            <p:ph type="sldNum" sz="quarter" idx="10"/>
          </p:nvPr>
        </p:nvSpPr>
        <p:spPr/>
        <p:txBody>
          <a:bodyPr/>
          <a:lstStyle/>
          <a:p>
            <a:fld id="{48F63A3B-78C7-47BE-AE5E-E10140E04643}" type="slidenum">
              <a:rPr lang="en-US" smtClean="0"/>
              <a:pPr/>
              <a:t>2</a:t>
            </a:fld>
            <a:endParaRPr lang="en-US" dirty="0"/>
          </a:p>
        </p:txBody>
      </p:sp>
    </p:spTree>
    <p:extLst>
      <p:ext uri="{BB962C8B-B14F-4D97-AF65-F5344CB8AC3E}">
        <p14:creationId xmlns:p14="http://schemas.microsoft.com/office/powerpoint/2010/main" val="1058297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36FCF6-982C-CC37-9625-3EBFC7E7DD13}"/>
              </a:ext>
            </a:extLst>
          </p:cNvPr>
          <p:cNvSpPr>
            <a:spLocks noGrp="1"/>
          </p:cNvSpPr>
          <p:nvPr>
            <p:ph type="title"/>
          </p:nvPr>
        </p:nvSpPr>
        <p:spPr>
          <a:xfrm>
            <a:off x="1259833" y="1527923"/>
            <a:ext cx="8027043" cy="796936"/>
          </a:xfrm>
        </p:spPr>
        <p:txBody>
          <a:bodyPr/>
          <a:lstStyle/>
          <a:p>
            <a:endParaRPr lang="en-US" dirty="0"/>
          </a:p>
        </p:txBody>
      </p:sp>
      <p:sp>
        <p:nvSpPr>
          <p:cNvPr id="4" name="Text Placeholder 3">
            <a:extLst>
              <a:ext uri="{FF2B5EF4-FFF2-40B4-BE49-F238E27FC236}">
                <a16:creationId xmlns:a16="http://schemas.microsoft.com/office/drawing/2014/main" id="{97DCC342-9FD1-7055-EAAC-008DC851B13F}"/>
              </a:ext>
            </a:extLst>
          </p:cNvPr>
          <p:cNvSpPr>
            <a:spLocks noGrp="1"/>
          </p:cNvSpPr>
          <p:nvPr>
            <p:ph type="body" sz="quarter" idx="13"/>
          </p:nvPr>
        </p:nvSpPr>
        <p:spPr>
          <a:xfrm>
            <a:off x="277220" y="2915108"/>
            <a:ext cx="9006426" cy="2632261"/>
          </a:xfrm>
        </p:spPr>
        <p:txBody>
          <a:bodyPr/>
          <a:lstStyle/>
          <a:p>
            <a:pPr marL="232172" indent="-232172">
              <a:buFont typeface="Wingdings" panose="05000000000000000000" pitchFamily="2" charset="2"/>
              <a:buChar char="v"/>
            </a:pPr>
            <a:r>
              <a:rPr lang="en-US" sz="1950" dirty="0"/>
              <a:t>The Swedish Rectal Prolapse Trial</a:t>
            </a:r>
          </a:p>
          <a:p>
            <a:pPr marL="232172" indent="-232172">
              <a:buFont typeface="Wingdings" panose="05000000000000000000" pitchFamily="2" charset="2"/>
              <a:buChar char="v"/>
            </a:pPr>
            <a:r>
              <a:rPr lang="en-US" sz="1950" dirty="0"/>
              <a:t>A multi-</a:t>
            </a:r>
            <a:r>
              <a:rPr lang="en-US" sz="1950" dirty="0" err="1"/>
              <a:t>centre</a:t>
            </a:r>
            <a:r>
              <a:rPr lang="en-US" sz="1950" dirty="0"/>
              <a:t> randomized trial- 2000 to 2009, 136 pts</a:t>
            </a:r>
          </a:p>
          <a:p>
            <a:pPr marL="232172" indent="-232172">
              <a:buFont typeface="Wingdings" panose="05000000000000000000" pitchFamily="2" charset="2"/>
              <a:buChar char="v"/>
            </a:pPr>
            <a:r>
              <a:rPr lang="en-US" sz="1950" dirty="0"/>
              <a:t>Perineal group:  Delorme’s or </a:t>
            </a:r>
            <a:r>
              <a:rPr lang="en-US" sz="1950" dirty="0" err="1"/>
              <a:t>Altemeier’s</a:t>
            </a:r>
            <a:r>
              <a:rPr lang="en-US" sz="1950" dirty="0"/>
              <a:t> procedures </a:t>
            </a:r>
          </a:p>
          <a:p>
            <a:pPr marL="232172" indent="-232172">
              <a:buFont typeface="Wingdings" panose="05000000000000000000" pitchFamily="2" charset="2"/>
              <a:buChar char="v"/>
            </a:pPr>
            <a:r>
              <a:rPr lang="en-US" sz="1950" dirty="0"/>
              <a:t>Abdominal group: suture rectopexy or resection rectopexy</a:t>
            </a:r>
          </a:p>
          <a:p>
            <a:pPr marL="232172" indent="-232172">
              <a:buFont typeface="Wingdings" panose="05000000000000000000" pitchFamily="2" charset="2"/>
              <a:buChar char="v"/>
            </a:pPr>
            <a:r>
              <a:rPr lang="en-US" sz="1950" dirty="0"/>
              <a:t>Mean follow-up was 2.6 years </a:t>
            </a:r>
          </a:p>
          <a:p>
            <a:pPr marL="232172" indent="-232172">
              <a:buFont typeface="Wingdings" panose="05000000000000000000" pitchFamily="2" charset="2"/>
              <a:buChar char="v"/>
            </a:pPr>
            <a:r>
              <a:rPr lang="en-US" sz="1950" dirty="0"/>
              <a:t>Wexner and RAND36 scores improvements: no significant difference</a:t>
            </a:r>
          </a:p>
          <a:p>
            <a:pPr marL="232172" indent="-232172">
              <a:buFont typeface="Wingdings" panose="05000000000000000000" pitchFamily="2" charset="2"/>
              <a:buChar char="v"/>
            </a:pPr>
            <a:r>
              <a:rPr lang="en-US" sz="1950" dirty="0"/>
              <a:t>Recurrence: </a:t>
            </a:r>
            <a:r>
              <a:rPr lang="en-US" sz="2000" dirty="0"/>
              <a:t>21, 15, 36 and 44% </a:t>
            </a:r>
            <a:endParaRPr lang="en-US" sz="1950" dirty="0"/>
          </a:p>
        </p:txBody>
      </p:sp>
      <p:sp>
        <p:nvSpPr>
          <p:cNvPr id="2" name="Slide Number Placeholder 1">
            <a:extLst>
              <a:ext uri="{FF2B5EF4-FFF2-40B4-BE49-F238E27FC236}">
                <a16:creationId xmlns:a16="http://schemas.microsoft.com/office/drawing/2014/main" id="{A913EEC9-16E3-6C86-97D0-A7EC7EA09CDA}"/>
              </a:ext>
            </a:extLst>
          </p:cNvPr>
          <p:cNvSpPr>
            <a:spLocks noGrp="1"/>
          </p:cNvSpPr>
          <p:nvPr>
            <p:ph type="sldNum" sz="quarter" idx="10"/>
          </p:nvPr>
        </p:nvSpPr>
        <p:spPr>
          <a:xfrm>
            <a:off x="8416231" y="1014412"/>
            <a:ext cx="867416" cy="383085"/>
          </a:xfrm>
        </p:spPr>
        <p:txBody>
          <a:bodyPr/>
          <a:lstStyle/>
          <a:p>
            <a:fld id="{48F63A3B-78C7-47BE-AE5E-E10140E04643}" type="slidenum">
              <a:rPr lang="en-US" smtClean="0"/>
              <a:pPr/>
              <a:t>20</a:t>
            </a:fld>
            <a:endParaRPr lang="en-US" dirty="0"/>
          </a:p>
        </p:txBody>
      </p:sp>
      <p:pic>
        <p:nvPicPr>
          <p:cNvPr id="9" name="Picture 8">
            <a:extLst>
              <a:ext uri="{FF2B5EF4-FFF2-40B4-BE49-F238E27FC236}">
                <a16:creationId xmlns:a16="http://schemas.microsoft.com/office/drawing/2014/main" id="{CDCFE765-1123-6F5D-725B-69E6DFE2407B}"/>
              </a:ext>
            </a:extLst>
          </p:cNvPr>
          <p:cNvPicPr>
            <a:picLocks noChangeAspect="1"/>
          </p:cNvPicPr>
          <p:nvPr/>
        </p:nvPicPr>
        <p:blipFill rotWithShape="1">
          <a:blip r:embed="rId3"/>
          <a:srcRect l="32463" t="27861" r="10895" b="35920"/>
          <a:stretch/>
        </p:blipFill>
        <p:spPr>
          <a:xfrm>
            <a:off x="871729" y="737058"/>
            <a:ext cx="5692845" cy="2047624"/>
          </a:xfrm>
          <a:prstGeom prst="rect">
            <a:avLst/>
          </a:prstGeom>
        </p:spPr>
      </p:pic>
    </p:spTree>
    <p:extLst>
      <p:ext uri="{BB962C8B-B14F-4D97-AF65-F5344CB8AC3E}">
        <p14:creationId xmlns:p14="http://schemas.microsoft.com/office/powerpoint/2010/main" val="3969996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B1E53-1A83-077B-F221-AEA2E334156B}"/>
              </a:ext>
            </a:extLst>
          </p:cNvPr>
          <p:cNvSpPr>
            <a:spLocks noGrp="1"/>
          </p:cNvSpPr>
          <p:nvPr>
            <p:ph type="title"/>
          </p:nvPr>
        </p:nvSpPr>
        <p:spPr>
          <a:xfrm>
            <a:off x="2378001" y="1063963"/>
            <a:ext cx="6471937" cy="807758"/>
          </a:xfrm>
        </p:spPr>
        <p:txBody>
          <a:bodyPr/>
          <a:lstStyle/>
          <a:p>
            <a:r>
              <a:rPr lang="en-US" dirty="0"/>
              <a:t>Use of mesh?</a:t>
            </a:r>
            <a:endParaRPr lang="en-ZA" dirty="0"/>
          </a:p>
        </p:txBody>
      </p:sp>
      <p:sp>
        <p:nvSpPr>
          <p:cNvPr id="3" name="Content Placeholder 2">
            <a:extLst>
              <a:ext uri="{FF2B5EF4-FFF2-40B4-BE49-F238E27FC236}">
                <a16:creationId xmlns:a16="http://schemas.microsoft.com/office/drawing/2014/main" id="{5259CE49-E620-3D25-5241-18D2A73C0BAA}"/>
              </a:ext>
            </a:extLst>
          </p:cNvPr>
          <p:cNvSpPr>
            <a:spLocks noGrp="1"/>
          </p:cNvSpPr>
          <p:nvPr>
            <p:ph sz="half" idx="2"/>
          </p:nvPr>
        </p:nvSpPr>
        <p:spPr>
          <a:xfrm>
            <a:off x="2378002" y="2279533"/>
            <a:ext cx="6471936" cy="2841880"/>
          </a:xfrm>
        </p:spPr>
        <p:txBody>
          <a:bodyPr>
            <a:normAutofit/>
          </a:bodyPr>
          <a:lstStyle/>
          <a:p>
            <a:pPr>
              <a:buFont typeface="Wingdings" panose="05000000000000000000" pitchFamily="2" charset="2"/>
              <a:buChar char="v"/>
            </a:pPr>
            <a:r>
              <a:rPr lang="en-US" sz="1950" dirty="0"/>
              <a:t>Recommendation:  In patients with full-thickness rectal prolapse, mesh could be used for abdominal rectopexy as it may reduce the chance of recurrence</a:t>
            </a:r>
          </a:p>
          <a:p>
            <a:pPr>
              <a:buFont typeface="Wingdings" panose="05000000000000000000" pitchFamily="2" charset="2"/>
              <a:buChar char="v"/>
            </a:pPr>
            <a:r>
              <a:rPr lang="en-US" sz="1950" dirty="0"/>
              <a:t>moderate and very low-quality evidence</a:t>
            </a:r>
          </a:p>
          <a:p>
            <a:pPr>
              <a:buFont typeface="Wingdings" panose="05000000000000000000" pitchFamily="2" charset="2"/>
              <a:buChar char="v"/>
            </a:pPr>
            <a:r>
              <a:rPr lang="en-US" sz="1950" dirty="0"/>
              <a:t>All studies showed a trend of benefit of using mesh</a:t>
            </a:r>
          </a:p>
          <a:p>
            <a:pPr>
              <a:buFont typeface="Wingdings" panose="05000000000000000000" pitchFamily="2" charset="2"/>
              <a:buChar char="v"/>
            </a:pPr>
            <a:r>
              <a:rPr lang="en-US" sz="1950" dirty="0"/>
              <a:t>recurrence reduced by 67% (recurrence with mesh 2.6% vs no mesh 7.8%). (3xRCT)</a:t>
            </a:r>
          </a:p>
          <a:p>
            <a:pPr>
              <a:buFont typeface="Wingdings" panose="05000000000000000000" pitchFamily="2" charset="2"/>
              <a:buChar char="v"/>
            </a:pPr>
            <a:r>
              <a:rPr lang="en-US" sz="1625" dirty="0">
                <a:highlight>
                  <a:srgbClr val="FFFFFF"/>
                </a:highlight>
              </a:rPr>
              <a:t>&lt; 5% cumulative risk at 10 years for LVMR </a:t>
            </a:r>
            <a:endParaRPr lang="en-ZA" sz="5363" dirty="0"/>
          </a:p>
        </p:txBody>
      </p:sp>
      <p:sp>
        <p:nvSpPr>
          <p:cNvPr id="4" name="Slide Number Placeholder 3">
            <a:extLst>
              <a:ext uri="{FF2B5EF4-FFF2-40B4-BE49-F238E27FC236}">
                <a16:creationId xmlns:a16="http://schemas.microsoft.com/office/drawing/2014/main" id="{CC11AF97-42DD-FF61-0C27-1362A14C67C1}"/>
              </a:ext>
            </a:extLst>
          </p:cNvPr>
          <p:cNvSpPr>
            <a:spLocks noGrp="1"/>
          </p:cNvSpPr>
          <p:nvPr>
            <p:ph type="sldNum" sz="quarter" idx="10"/>
          </p:nvPr>
        </p:nvSpPr>
        <p:spPr/>
        <p:txBody>
          <a:bodyPr/>
          <a:lstStyle/>
          <a:p>
            <a:fld id="{48F63A3B-78C7-47BE-AE5E-E10140E04643}" type="slidenum">
              <a:rPr lang="en-US" smtClean="0"/>
              <a:pPr/>
              <a:t>21</a:t>
            </a:fld>
            <a:endParaRPr lang="en-US" dirty="0"/>
          </a:p>
        </p:txBody>
      </p:sp>
      <p:sp>
        <p:nvSpPr>
          <p:cNvPr id="6" name="TextBox 5">
            <a:extLst>
              <a:ext uri="{FF2B5EF4-FFF2-40B4-BE49-F238E27FC236}">
                <a16:creationId xmlns:a16="http://schemas.microsoft.com/office/drawing/2014/main" id="{26B03980-B80C-A2A8-33CD-8276EA45BA3E}"/>
              </a:ext>
            </a:extLst>
          </p:cNvPr>
          <p:cNvSpPr txBox="1"/>
          <p:nvPr/>
        </p:nvSpPr>
        <p:spPr>
          <a:xfrm>
            <a:off x="2378001" y="5297874"/>
            <a:ext cx="7527999" cy="767711"/>
          </a:xfrm>
          <a:prstGeom prst="rect">
            <a:avLst/>
          </a:prstGeom>
          <a:noFill/>
        </p:spPr>
        <p:txBody>
          <a:bodyPr wrap="square">
            <a:spAutoFit/>
          </a:bodyPr>
          <a:lstStyle/>
          <a:p>
            <a:r>
              <a:rPr lang="en-US" sz="1463" dirty="0"/>
              <a:t>ESCP Guidance on use of mesh in pelvis in colorectal surgery Yasuko Maeda et al.</a:t>
            </a:r>
          </a:p>
          <a:p>
            <a:r>
              <a:rPr lang="en-US" sz="1463" dirty="0" err="1">
                <a:solidFill>
                  <a:srgbClr val="222222"/>
                </a:solidFill>
                <a:highlight>
                  <a:srgbClr val="FFFFFF"/>
                </a:highlight>
              </a:rPr>
              <a:t>Consten</a:t>
            </a:r>
            <a:r>
              <a:rPr lang="en-US" sz="1463" dirty="0">
                <a:solidFill>
                  <a:srgbClr val="222222"/>
                </a:solidFill>
                <a:highlight>
                  <a:srgbClr val="FFFFFF"/>
                </a:highlight>
              </a:rPr>
              <a:t> ECJ et al (2015) Long-term outcome after laparoscopic ventral mesh rectopexy an observational study of 919 consecutive patients. Ann Surg 262(5):742–748</a:t>
            </a:r>
            <a:endParaRPr lang="en-ZA" sz="1463" dirty="0"/>
          </a:p>
        </p:txBody>
      </p:sp>
    </p:spTree>
    <p:extLst>
      <p:ext uri="{BB962C8B-B14F-4D97-AF65-F5344CB8AC3E}">
        <p14:creationId xmlns:p14="http://schemas.microsoft.com/office/powerpoint/2010/main" val="1210977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67B0A-CDCB-57FB-49EE-B14196BF241A}"/>
              </a:ext>
            </a:extLst>
          </p:cNvPr>
          <p:cNvSpPr>
            <a:spLocks noGrp="1"/>
          </p:cNvSpPr>
          <p:nvPr>
            <p:ph type="title"/>
          </p:nvPr>
        </p:nvSpPr>
        <p:spPr>
          <a:xfrm>
            <a:off x="2279262" y="802075"/>
            <a:ext cx="6471937" cy="807758"/>
          </a:xfrm>
        </p:spPr>
        <p:txBody>
          <a:bodyPr/>
          <a:lstStyle/>
          <a:p>
            <a:r>
              <a:rPr lang="en-ZA" dirty="0"/>
              <a:t>Ideal mesh? </a:t>
            </a:r>
          </a:p>
        </p:txBody>
      </p:sp>
      <p:sp>
        <p:nvSpPr>
          <p:cNvPr id="3" name="Content Placeholder 2">
            <a:extLst>
              <a:ext uri="{FF2B5EF4-FFF2-40B4-BE49-F238E27FC236}">
                <a16:creationId xmlns:a16="http://schemas.microsoft.com/office/drawing/2014/main" id="{39B82BCB-A2EB-F3F9-09F6-1F7C386439A3}"/>
              </a:ext>
            </a:extLst>
          </p:cNvPr>
          <p:cNvSpPr>
            <a:spLocks noGrp="1"/>
          </p:cNvSpPr>
          <p:nvPr>
            <p:ph sz="half" idx="2"/>
          </p:nvPr>
        </p:nvSpPr>
        <p:spPr>
          <a:xfrm>
            <a:off x="2180752" y="1611286"/>
            <a:ext cx="7438787" cy="2841880"/>
          </a:xfrm>
        </p:spPr>
        <p:txBody>
          <a:bodyPr>
            <a:normAutofit/>
          </a:bodyPr>
          <a:lstStyle/>
          <a:p>
            <a:pPr>
              <a:buFont typeface="Wingdings" panose="05000000000000000000" pitchFamily="2" charset="2"/>
              <a:buChar char="v"/>
            </a:pPr>
            <a:r>
              <a:rPr lang="en-US" sz="1950" dirty="0"/>
              <a:t>Any of the currently available meshes can be considered for rectopexy to prevent recurrence</a:t>
            </a:r>
          </a:p>
          <a:p>
            <a:pPr>
              <a:buFont typeface="Wingdings" panose="05000000000000000000" pitchFamily="2" charset="2"/>
              <a:buChar char="v"/>
            </a:pPr>
            <a:r>
              <a:rPr lang="en-US" sz="1950" dirty="0"/>
              <a:t> This is based on limited and low to very low quality of evidence. </a:t>
            </a:r>
          </a:p>
          <a:p>
            <a:pPr>
              <a:buFont typeface="Wingdings" panose="05000000000000000000" pitchFamily="2" charset="2"/>
              <a:buChar char="v"/>
            </a:pPr>
            <a:r>
              <a:rPr lang="en-US" sz="1950" dirty="0"/>
              <a:t>No RCT available, only observational studies </a:t>
            </a:r>
            <a:endParaRPr lang="en-ZA" sz="1950" dirty="0"/>
          </a:p>
        </p:txBody>
      </p:sp>
      <p:sp>
        <p:nvSpPr>
          <p:cNvPr id="4" name="Slide Number Placeholder 3">
            <a:extLst>
              <a:ext uri="{FF2B5EF4-FFF2-40B4-BE49-F238E27FC236}">
                <a16:creationId xmlns:a16="http://schemas.microsoft.com/office/drawing/2014/main" id="{45CAA0BE-540E-A2EC-F315-8ADED33FE7AC}"/>
              </a:ext>
            </a:extLst>
          </p:cNvPr>
          <p:cNvSpPr>
            <a:spLocks noGrp="1"/>
          </p:cNvSpPr>
          <p:nvPr>
            <p:ph type="sldNum" sz="quarter" idx="10"/>
          </p:nvPr>
        </p:nvSpPr>
        <p:spPr/>
        <p:txBody>
          <a:bodyPr/>
          <a:lstStyle/>
          <a:p>
            <a:fld id="{48F63A3B-78C7-47BE-AE5E-E10140E04643}" type="slidenum">
              <a:rPr lang="en-US" smtClean="0"/>
              <a:pPr/>
              <a:t>22</a:t>
            </a:fld>
            <a:endParaRPr lang="en-US" dirty="0"/>
          </a:p>
        </p:txBody>
      </p:sp>
      <p:sp>
        <p:nvSpPr>
          <p:cNvPr id="6" name="TextBox 5">
            <a:extLst>
              <a:ext uri="{FF2B5EF4-FFF2-40B4-BE49-F238E27FC236}">
                <a16:creationId xmlns:a16="http://schemas.microsoft.com/office/drawing/2014/main" id="{CEED54E1-406C-C832-E3E1-8A9A1747441C}"/>
              </a:ext>
            </a:extLst>
          </p:cNvPr>
          <p:cNvSpPr txBox="1"/>
          <p:nvPr/>
        </p:nvSpPr>
        <p:spPr>
          <a:xfrm>
            <a:off x="2180752" y="5662656"/>
            <a:ext cx="6807829" cy="317459"/>
          </a:xfrm>
          <a:prstGeom prst="rect">
            <a:avLst/>
          </a:prstGeom>
          <a:noFill/>
        </p:spPr>
        <p:txBody>
          <a:bodyPr wrap="square">
            <a:spAutoFit/>
          </a:bodyPr>
          <a:lstStyle/>
          <a:p>
            <a:r>
              <a:rPr lang="en-US" sz="1463" dirty="0"/>
              <a:t>ESCP Guidance on use of mesh in pelvis in colorectal surgery Yasuko Maeda et al.</a:t>
            </a:r>
            <a:endParaRPr lang="en-ZA" sz="1463" dirty="0"/>
          </a:p>
        </p:txBody>
      </p:sp>
      <p:graphicFrame>
        <p:nvGraphicFramePr>
          <p:cNvPr id="5" name="Table 4">
            <a:extLst>
              <a:ext uri="{FF2B5EF4-FFF2-40B4-BE49-F238E27FC236}">
                <a16:creationId xmlns:a16="http://schemas.microsoft.com/office/drawing/2014/main" id="{880851E2-8A6F-E6E1-16DD-03BF706418C7}"/>
              </a:ext>
            </a:extLst>
          </p:cNvPr>
          <p:cNvGraphicFramePr>
            <a:graphicFrameLocks noGrp="1"/>
          </p:cNvGraphicFramePr>
          <p:nvPr>
            <p:extLst>
              <p:ext uri="{D42A27DB-BD31-4B8C-83A1-F6EECF244321}">
                <p14:modId xmlns:p14="http://schemas.microsoft.com/office/powerpoint/2010/main" val="2714180695"/>
              </p:ext>
            </p:extLst>
          </p:nvPr>
        </p:nvGraphicFramePr>
        <p:xfrm>
          <a:off x="2180753" y="3152764"/>
          <a:ext cx="7438786" cy="1661683"/>
        </p:xfrm>
        <a:graphic>
          <a:graphicData uri="http://schemas.openxmlformats.org/drawingml/2006/table">
            <a:tbl>
              <a:tblPr firstRow="1" bandRow="1">
                <a:tableStyleId>{18603FDC-E32A-4AB5-989C-0864C3EAD2B8}</a:tableStyleId>
              </a:tblPr>
              <a:tblGrid>
                <a:gridCol w="2240934">
                  <a:extLst>
                    <a:ext uri="{9D8B030D-6E8A-4147-A177-3AD203B41FA5}">
                      <a16:colId xmlns:a16="http://schemas.microsoft.com/office/drawing/2014/main" val="178633645"/>
                    </a:ext>
                  </a:extLst>
                </a:gridCol>
                <a:gridCol w="1797023">
                  <a:extLst>
                    <a:ext uri="{9D8B030D-6E8A-4147-A177-3AD203B41FA5}">
                      <a16:colId xmlns:a16="http://schemas.microsoft.com/office/drawing/2014/main" val="3404282525"/>
                    </a:ext>
                  </a:extLst>
                </a:gridCol>
                <a:gridCol w="1541133">
                  <a:extLst>
                    <a:ext uri="{9D8B030D-6E8A-4147-A177-3AD203B41FA5}">
                      <a16:colId xmlns:a16="http://schemas.microsoft.com/office/drawing/2014/main" val="281000233"/>
                    </a:ext>
                  </a:extLst>
                </a:gridCol>
                <a:gridCol w="1859696">
                  <a:extLst>
                    <a:ext uri="{9D8B030D-6E8A-4147-A177-3AD203B41FA5}">
                      <a16:colId xmlns:a16="http://schemas.microsoft.com/office/drawing/2014/main" val="2688051335"/>
                    </a:ext>
                  </a:extLst>
                </a:gridCol>
              </a:tblGrid>
              <a:tr h="594322">
                <a:tc>
                  <a:txBody>
                    <a:bodyPr/>
                    <a:lstStyle/>
                    <a:p>
                      <a:endParaRPr lang="en-ZA" sz="2600" b="1" dirty="0"/>
                    </a:p>
                  </a:txBody>
                  <a:tcPr marL="74295" marR="74295" marT="37148" marB="37148"/>
                </a:tc>
                <a:tc>
                  <a:txBody>
                    <a:bodyPr/>
                    <a:lstStyle/>
                    <a:p>
                      <a:r>
                        <a:rPr lang="en-ZA" sz="2600" b="1" dirty="0"/>
                        <a:t>Synthetic </a:t>
                      </a:r>
                    </a:p>
                  </a:txBody>
                  <a:tcPr marL="74295" marR="74295" marT="37148" marB="37148"/>
                </a:tc>
                <a:tc>
                  <a:txBody>
                    <a:bodyPr/>
                    <a:lstStyle/>
                    <a:p>
                      <a:r>
                        <a:rPr lang="en-ZA" sz="2600" b="1" dirty="0"/>
                        <a:t>Biologic </a:t>
                      </a:r>
                    </a:p>
                  </a:txBody>
                  <a:tcPr marL="74295" marR="74295" marT="37148" marB="37148"/>
                </a:tc>
                <a:tc>
                  <a:txBody>
                    <a:bodyPr/>
                    <a:lstStyle/>
                    <a:p>
                      <a:r>
                        <a:rPr lang="en-ZA" sz="2600" b="1" dirty="0"/>
                        <a:t>P value </a:t>
                      </a:r>
                    </a:p>
                  </a:txBody>
                  <a:tcPr marL="74295" marR="74295" marT="37148" marB="37148"/>
                </a:tc>
                <a:extLst>
                  <a:ext uri="{0D108BD9-81ED-4DB2-BD59-A6C34878D82A}">
                    <a16:rowId xmlns:a16="http://schemas.microsoft.com/office/drawing/2014/main" val="4274427014"/>
                  </a:ext>
                </a:extLst>
              </a:tr>
              <a:tr h="470535">
                <a:tc>
                  <a:txBody>
                    <a:bodyPr/>
                    <a:lstStyle/>
                    <a:p>
                      <a:r>
                        <a:rPr lang="en-ZA" sz="2600" b="1" dirty="0"/>
                        <a:t>Recurrence</a:t>
                      </a:r>
                    </a:p>
                  </a:txBody>
                  <a:tcPr marL="74295" marR="74295" marT="37148" marB="37148"/>
                </a:tc>
                <a:tc>
                  <a:txBody>
                    <a:bodyPr/>
                    <a:lstStyle/>
                    <a:p>
                      <a:r>
                        <a:rPr lang="en-ZA" sz="2600" b="1" dirty="0"/>
                        <a:t>3.7%</a:t>
                      </a:r>
                    </a:p>
                  </a:txBody>
                  <a:tcPr marL="74295" marR="74295" marT="37148" marB="37148"/>
                </a:tc>
                <a:tc>
                  <a:txBody>
                    <a:bodyPr/>
                    <a:lstStyle/>
                    <a:p>
                      <a:r>
                        <a:rPr lang="en-ZA" sz="2600" b="1" dirty="0"/>
                        <a:t>4%</a:t>
                      </a:r>
                    </a:p>
                  </a:txBody>
                  <a:tcPr marL="74295" marR="74295" marT="37148" marB="37148"/>
                </a:tc>
                <a:tc>
                  <a:txBody>
                    <a:bodyPr/>
                    <a:lstStyle/>
                    <a:p>
                      <a:r>
                        <a:rPr lang="en-ZA" sz="2600" b="1" dirty="0"/>
                        <a:t>0.78</a:t>
                      </a:r>
                    </a:p>
                  </a:txBody>
                  <a:tcPr marL="74295" marR="74295" marT="37148" marB="37148"/>
                </a:tc>
                <a:extLst>
                  <a:ext uri="{0D108BD9-81ED-4DB2-BD59-A6C34878D82A}">
                    <a16:rowId xmlns:a16="http://schemas.microsoft.com/office/drawing/2014/main" val="3053065071"/>
                  </a:ext>
                </a:extLst>
              </a:tr>
              <a:tr h="596825">
                <a:tc>
                  <a:txBody>
                    <a:bodyPr/>
                    <a:lstStyle/>
                    <a:p>
                      <a:r>
                        <a:rPr lang="en-ZA" sz="2600" b="1" dirty="0"/>
                        <a:t>Mesh cx</a:t>
                      </a:r>
                    </a:p>
                  </a:txBody>
                  <a:tcPr marL="74295" marR="74295" marT="37148" marB="37148"/>
                </a:tc>
                <a:tc>
                  <a:txBody>
                    <a:bodyPr/>
                    <a:lstStyle/>
                    <a:p>
                      <a:r>
                        <a:rPr lang="en-ZA" sz="2600" b="1" dirty="0"/>
                        <a:t>0.7%</a:t>
                      </a:r>
                    </a:p>
                  </a:txBody>
                  <a:tcPr marL="74295" marR="74295" marT="37148" marB="37148"/>
                </a:tc>
                <a:tc>
                  <a:txBody>
                    <a:bodyPr/>
                    <a:lstStyle/>
                    <a:p>
                      <a:r>
                        <a:rPr lang="en-ZA" sz="2600" b="1" dirty="0"/>
                        <a:t>0</a:t>
                      </a:r>
                    </a:p>
                  </a:txBody>
                  <a:tcPr marL="74295" marR="74295" marT="37148" marB="37148"/>
                </a:tc>
                <a:tc>
                  <a:txBody>
                    <a:bodyPr/>
                    <a:lstStyle/>
                    <a:p>
                      <a:r>
                        <a:rPr lang="en-ZA" sz="2600" b="1" dirty="0"/>
                        <a:t>1</a:t>
                      </a:r>
                    </a:p>
                  </a:txBody>
                  <a:tcPr marL="74295" marR="74295" marT="37148" marB="37148"/>
                </a:tc>
                <a:extLst>
                  <a:ext uri="{0D108BD9-81ED-4DB2-BD59-A6C34878D82A}">
                    <a16:rowId xmlns:a16="http://schemas.microsoft.com/office/drawing/2014/main" val="2173405172"/>
                  </a:ext>
                </a:extLst>
              </a:tr>
            </a:tbl>
          </a:graphicData>
        </a:graphic>
      </p:graphicFrame>
      <p:sp>
        <p:nvSpPr>
          <p:cNvPr id="10" name="TextBox 9">
            <a:extLst>
              <a:ext uri="{FF2B5EF4-FFF2-40B4-BE49-F238E27FC236}">
                <a16:creationId xmlns:a16="http://schemas.microsoft.com/office/drawing/2014/main" id="{B243A06E-3848-3079-37F9-D94FEB0029E8}"/>
              </a:ext>
            </a:extLst>
          </p:cNvPr>
          <p:cNvSpPr txBox="1"/>
          <p:nvPr/>
        </p:nvSpPr>
        <p:spPr>
          <a:xfrm>
            <a:off x="2180752" y="5035302"/>
            <a:ext cx="7438787" cy="542584"/>
          </a:xfrm>
          <a:prstGeom prst="rect">
            <a:avLst/>
          </a:prstGeom>
          <a:noFill/>
        </p:spPr>
        <p:txBody>
          <a:bodyPr wrap="square">
            <a:spAutoFit/>
          </a:bodyPr>
          <a:lstStyle/>
          <a:p>
            <a:r>
              <a:rPr lang="en-US" sz="1463" dirty="0">
                <a:solidFill>
                  <a:srgbClr val="767676"/>
                </a:solidFill>
                <a:highlight>
                  <a:srgbClr val="FFFFFF"/>
                </a:highlight>
                <a:latin typeface="Open Sans" panose="020B0606030504020204" pitchFamily="34" charset="0"/>
              </a:rPr>
              <a:t>Smart N, Pathak S, Daniels I. Which mesh to use for laparoscopic ventral rectopexy–a systematic review. </a:t>
            </a:r>
            <a:r>
              <a:rPr lang="en-US" sz="1463" dirty="0" err="1">
                <a:solidFill>
                  <a:srgbClr val="767676"/>
                </a:solidFill>
                <a:highlight>
                  <a:srgbClr val="FFFFFF"/>
                </a:highlight>
                <a:latin typeface="Open Sans" panose="020B0606030504020204" pitchFamily="34" charset="0"/>
              </a:rPr>
              <a:t>Colorect</a:t>
            </a:r>
            <a:r>
              <a:rPr lang="en-US" sz="1463" dirty="0">
                <a:solidFill>
                  <a:srgbClr val="767676"/>
                </a:solidFill>
                <a:highlight>
                  <a:srgbClr val="FFFFFF"/>
                </a:highlight>
                <a:latin typeface="Open Sans" panose="020B0606030504020204" pitchFamily="34" charset="0"/>
              </a:rPr>
              <a:t> Dis 2012</a:t>
            </a:r>
            <a:endParaRPr lang="en-ZA" sz="1463" dirty="0"/>
          </a:p>
        </p:txBody>
      </p:sp>
    </p:spTree>
    <p:extLst>
      <p:ext uri="{BB962C8B-B14F-4D97-AF65-F5344CB8AC3E}">
        <p14:creationId xmlns:p14="http://schemas.microsoft.com/office/powerpoint/2010/main" val="3736740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11916-98E0-9C7E-86AE-B8B8F42D54AA}"/>
              </a:ext>
            </a:extLst>
          </p:cNvPr>
          <p:cNvSpPr>
            <a:spLocks noGrp="1"/>
          </p:cNvSpPr>
          <p:nvPr>
            <p:ph type="title"/>
          </p:nvPr>
        </p:nvSpPr>
        <p:spPr>
          <a:xfrm>
            <a:off x="2378001" y="993618"/>
            <a:ext cx="6471937" cy="807758"/>
          </a:xfrm>
        </p:spPr>
        <p:txBody>
          <a:bodyPr/>
          <a:lstStyle/>
          <a:p>
            <a:r>
              <a:rPr lang="en-ZA" dirty="0"/>
              <a:t>Laparoscopic versus open procedure</a:t>
            </a:r>
          </a:p>
        </p:txBody>
      </p:sp>
      <p:sp>
        <p:nvSpPr>
          <p:cNvPr id="3" name="Content Placeholder 2">
            <a:extLst>
              <a:ext uri="{FF2B5EF4-FFF2-40B4-BE49-F238E27FC236}">
                <a16:creationId xmlns:a16="http://schemas.microsoft.com/office/drawing/2014/main" id="{C23CFE08-E636-1A86-C19B-CCD88041AB11}"/>
              </a:ext>
            </a:extLst>
          </p:cNvPr>
          <p:cNvSpPr>
            <a:spLocks noGrp="1"/>
          </p:cNvSpPr>
          <p:nvPr>
            <p:ph sz="half" idx="2"/>
          </p:nvPr>
        </p:nvSpPr>
        <p:spPr/>
        <p:txBody>
          <a:bodyPr>
            <a:normAutofit/>
          </a:bodyPr>
          <a:lstStyle/>
          <a:p>
            <a:pPr>
              <a:buFont typeface="Wingdings" panose="05000000000000000000" pitchFamily="2" charset="2"/>
              <a:buChar char="v"/>
            </a:pPr>
            <a:r>
              <a:rPr lang="en-US" sz="1625" dirty="0"/>
              <a:t>Primary outcomes measured were recurrence, incontinence and constipation</a:t>
            </a:r>
          </a:p>
          <a:p>
            <a:pPr>
              <a:buFont typeface="Wingdings" panose="05000000000000000000" pitchFamily="2" charset="2"/>
              <a:buChar char="v"/>
            </a:pPr>
            <a:r>
              <a:rPr lang="en-US" sz="1625" dirty="0"/>
              <a:t>Recurrence similar </a:t>
            </a:r>
          </a:p>
          <a:p>
            <a:pPr>
              <a:buFont typeface="Wingdings" panose="05000000000000000000" pitchFamily="2" charset="2"/>
              <a:buChar char="v"/>
            </a:pPr>
            <a:r>
              <a:rPr lang="en-US" sz="1625" dirty="0" err="1"/>
              <a:t>Faecal</a:t>
            </a:r>
            <a:r>
              <a:rPr lang="en-US" sz="1625" dirty="0"/>
              <a:t> incontinence: both groups improved from baseline</a:t>
            </a:r>
          </a:p>
          <a:p>
            <a:pPr>
              <a:buFont typeface="Wingdings" panose="05000000000000000000" pitchFamily="2" charset="2"/>
              <a:buChar char="v"/>
            </a:pPr>
            <a:r>
              <a:rPr lang="en-US" sz="1625" dirty="0"/>
              <a:t>trials were too small to detect a significant difference </a:t>
            </a:r>
          </a:p>
          <a:p>
            <a:pPr>
              <a:buFont typeface="Wingdings" panose="05000000000000000000" pitchFamily="2" charset="2"/>
              <a:buChar char="v"/>
            </a:pPr>
            <a:r>
              <a:rPr lang="en-US" sz="1625" dirty="0"/>
              <a:t>no statistically significant difference from baseline or between groups in a Visual Analogue Scale for constipation</a:t>
            </a:r>
          </a:p>
          <a:p>
            <a:pPr>
              <a:buFont typeface="Wingdings" panose="05000000000000000000" pitchFamily="2" charset="2"/>
              <a:buChar char="v"/>
            </a:pPr>
            <a:r>
              <a:rPr lang="en-US" sz="1625" dirty="0"/>
              <a:t>Generic advantages of laparoscopic approach: post op cx, LOS </a:t>
            </a:r>
            <a:endParaRPr lang="en-ZA" sz="1625" dirty="0"/>
          </a:p>
        </p:txBody>
      </p:sp>
      <p:sp>
        <p:nvSpPr>
          <p:cNvPr id="4" name="Slide Number Placeholder 3">
            <a:extLst>
              <a:ext uri="{FF2B5EF4-FFF2-40B4-BE49-F238E27FC236}">
                <a16:creationId xmlns:a16="http://schemas.microsoft.com/office/drawing/2014/main" id="{D0FAEAF8-80A1-2A9E-76BF-0763A9045BAB}"/>
              </a:ext>
            </a:extLst>
          </p:cNvPr>
          <p:cNvSpPr>
            <a:spLocks noGrp="1"/>
          </p:cNvSpPr>
          <p:nvPr>
            <p:ph type="sldNum" sz="quarter" idx="10"/>
          </p:nvPr>
        </p:nvSpPr>
        <p:spPr/>
        <p:txBody>
          <a:bodyPr/>
          <a:lstStyle/>
          <a:p>
            <a:fld id="{48F63A3B-78C7-47BE-AE5E-E10140E04643}" type="slidenum">
              <a:rPr lang="en-US" smtClean="0"/>
              <a:pPr/>
              <a:t>23</a:t>
            </a:fld>
            <a:endParaRPr lang="en-US" dirty="0"/>
          </a:p>
        </p:txBody>
      </p:sp>
      <p:sp>
        <p:nvSpPr>
          <p:cNvPr id="6" name="TextBox 5">
            <a:extLst>
              <a:ext uri="{FF2B5EF4-FFF2-40B4-BE49-F238E27FC236}">
                <a16:creationId xmlns:a16="http://schemas.microsoft.com/office/drawing/2014/main" id="{B3AD2DEC-A24D-62CA-633F-6EE711B8A19C}"/>
              </a:ext>
            </a:extLst>
          </p:cNvPr>
          <p:cNvSpPr txBox="1"/>
          <p:nvPr/>
        </p:nvSpPr>
        <p:spPr>
          <a:xfrm>
            <a:off x="2378001" y="5477470"/>
            <a:ext cx="7102883" cy="923330"/>
          </a:xfrm>
          <a:prstGeom prst="rect">
            <a:avLst/>
          </a:prstGeom>
          <a:noFill/>
        </p:spPr>
        <p:txBody>
          <a:bodyPr wrap="square">
            <a:spAutoFit/>
          </a:bodyPr>
          <a:lstStyle/>
          <a:p>
            <a:r>
              <a:rPr lang="en-US" sz="1800" dirty="0"/>
              <a:t>Tou S, Brown SR, Nelson RL. Surgery for complete (full-thickness) rectal prolapse in adults. Cochrane Database of Systematic Reviews 2015</a:t>
            </a:r>
            <a:endParaRPr lang="en-ZA" sz="1800" dirty="0"/>
          </a:p>
        </p:txBody>
      </p:sp>
    </p:spTree>
    <p:extLst>
      <p:ext uri="{BB962C8B-B14F-4D97-AF65-F5344CB8AC3E}">
        <p14:creationId xmlns:p14="http://schemas.microsoft.com/office/powerpoint/2010/main" val="2029209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02762-EA27-5167-6D92-B7E1C3F8FBB3}"/>
              </a:ext>
            </a:extLst>
          </p:cNvPr>
          <p:cNvSpPr>
            <a:spLocks noGrp="1"/>
          </p:cNvSpPr>
          <p:nvPr>
            <p:ph type="title"/>
          </p:nvPr>
        </p:nvSpPr>
        <p:spPr>
          <a:xfrm>
            <a:off x="2198193" y="563138"/>
            <a:ext cx="6471937" cy="807758"/>
          </a:xfrm>
        </p:spPr>
        <p:txBody>
          <a:bodyPr/>
          <a:lstStyle/>
          <a:p>
            <a:r>
              <a:rPr lang="en-ZA" dirty="0"/>
              <a:t>Robotic VMR</a:t>
            </a:r>
          </a:p>
        </p:txBody>
      </p:sp>
      <p:sp>
        <p:nvSpPr>
          <p:cNvPr id="3" name="Content Placeholder 2">
            <a:extLst>
              <a:ext uri="{FF2B5EF4-FFF2-40B4-BE49-F238E27FC236}">
                <a16:creationId xmlns:a16="http://schemas.microsoft.com/office/drawing/2014/main" id="{41B4F202-55AA-46BB-EDEF-98F88428B81C}"/>
              </a:ext>
            </a:extLst>
          </p:cNvPr>
          <p:cNvSpPr>
            <a:spLocks noGrp="1"/>
          </p:cNvSpPr>
          <p:nvPr>
            <p:ph sz="half" idx="2"/>
          </p:nvPr>
        </p:nvSpPr>
        <p:spPr>
          <a:xfrm>
            <a:off x="2198193" y="1753883"/>
            <a:ext cx="4940617" cy="3350234"/>
          </a:xfrm>
        </p:spPr>
        <p:txBody>
          <a:bodyPr>
            <a:normAutofit/>
          </a:bodyPr>
          <a:lstStyle/>
          <a:p>
            <a:pPr>
              <a:buFont typeface="Wingdings" panose="05000000000000000000" pitchFamily="2" charset="2"/>
              <a:buChar char="v"/>
            </a:pPr>
            <a:r>
              <a:rPr lang="en-US" sz="1950" dirty="0"/>
              <a:t>96 patients </a:t>
            </a:r>
          </a:p>
          <a:p>
            <a:pPr>
              <a:buFont typeface="Wingdings" panose="05000000000000000000" pitchFamily="2" charset="2"/>
              <a:buChar char="v"/>
            </a:pPr>
            <a:r>
              <a:rPr lang="en-US" sz="1950" dirty="0"/>
              <a:t>37 months</a:t>
            </a:r>
          </a:p>
          <a:p>
            <a:pPr>
              <a:buFont typeface="Wingdings" panose="05000000000000000000" pitchFamily="2" charset="2"/>
              <a:buChar char="v"/>
            </a:pPr>
            <a:r>
              <a:rPr lang="en-US" sz="1950" dirty="0"/>
              <a:t> Recurrence rate was 12.5%. </a:t>
            </a:r>
          </a:p>
          <a:p>
            <a:pPr>
              <a:buFont typeface="Wingdings" panose="05000000000000000000" pitchFamily="2" charset="2"/>
              <a:buChar char="v"/>
            </a:pPr>
            <a:r>
              <a:rPr lang="en-US" sz="1950" dirty="0"/>
              <a:t>Constipation significantly</a:t>
            </a:r>
          </a:p>
          <a:p>
            <a:pPr marL="0" indent="0">
              <a:buNone/>
            </a:pPr>
            <a:r>
              <a:rPr lang="en-US" sz="1950" dirty="0"/>
              <a:t> reduced </a:t>
            </a:r>
            <a:r>
              <a:rPr lang="en-ZA" sz="1950" dirty="0"/>
              <a:t>p=0.01</a:t>
            </a:r>
            <a:endParaRPr lang="en-US" sz="1950" dirty="0"/>
          </a:p>
          <a:p>
            <a:pPr>
              <a:buFont typeface="Wingdings" panose="05000000000000000000" pitchFamily="2" charset="2"/>
              <a:buChar char="v"/>
            </a:pPr>
            <a:r>
              <a:rPr lang="en-US" sz="1950" dirty="0" err="1"/>
              <a:t>Faecal</a:t>
            </a:r>
            <a:r>
              <a:rPr lang="en-US" sz="1950" dirty="0"/>
              <a:t> incontinence  reduced: 59 patients were incontinent before surgery versus 14 after surgery </a:t>
            </a:r>
            <a:r>
              <a:rPr lang="en-ZA" sz="1950" dirty="0"/>
              <a:t>p&lt;0.0001</a:t>
            </a:r>
          </a:p>
          <a:p>
            <a:pPr>
              <a:buFont typeface="Wingdings" panose="05000000000000000000" pitchFamily="2" charset="2"/>
              <a:buChar char="v"/>
            </a:pPr>
            <a:r>
              <a:rPr lang="en-US" sz="1950" dirty="0"/>
              <a:t>No mesh related cx</a:t>
            </a:r>
            <a:endParaRPr lang="en-ZA" sz="1950" dirty="0"/>
          </a:p>
        </p:txBody>
      </p:sp>
      <p:sp>
        <p:nvSpPr>
          <p:cNvPr id="4" name="Slide Number Placeholder 3">
            <a:extLst>
              <a:ext uri="{FF2B5EF4-FFF2-40B4-BE49-F238E27FC236}">
                <a16:creationId xmlns:a16="http://schemas.microsoft.com/office/drawing/2014/main" id="{F2301A68-5481-5397-6E20-ECE2A9DE5C56}"/>
              </a:ext>
            </a:extLst>
          </p:cNvPr>
          <p:cNvSpPr>
            <a:spLocks noGrp="1"/>
          </p:cNvSpPr>
          <p:nvPr>
            <p:ph type="sldNum" sz="quarter" idx="10"/>
          </p:nvPr>
        </p:nvSpPr>
        <p:spPr/>
        <p:txBody>
          <a:bodyPr/>
          <a:lstStyle/>
          <a:p>
            <a:fld id="{48F63A3B-78C7-47BE-AE5E-E10140E04643}" type="slidenum">
              <a:rPr lang="en-US" smtClean="0"/>
              <a:pPr/>
              <a:t>24</a:t>
            </a:fld>
            <a:endParaRPr lang="en-US" dirty="0"/>
          </a:p>
        </p:txBody>
      </p:sp>
      <p:pic>
        <p:nvPicPr>
          <p:cNvPr id="6" name="Picture 5">
            <a:extLst>
              <a:ext uri="{FF2B5EF4-FFF2-40B4-BE49-F238E27FC236}">
                <a16:creationId xmlns:a16="http://schemas.microsoft.com/office/drawing/2014/main" id="{5E225737-E194-A32B-55C3-AFB198517748}"/>
              </a:ext>
            </a:extLst>
          </p:cNvPr>
          <p:cNvPicPr>
            <a:picLocks noChangeAspect="1"/>
          </p:cNvPicPr>
          <p:nvPr/>
        </p:nvPicPr>
        <p:blipFill rotWithShape="1">
          <a:blip r:embed="rId3"/>
          <a:srcRect l="56500" t="36888" r="6283" b="21334"/>
          <a:stretch/>
        </p:blipFill>
        <p:spPr>
          <a:xfrm>
            <a:off x="6111064" y="908926"/>
            <a:ext cx="3579271" cy="2260042"/>
          </a:xfrm>
          <a:prstGeom prst="rect">
            <a:avLst/>
          </a:prstGeom>
        </p:spPr>
      </p:pic>
      <p:pic>
        <p:nvPicPr>
          <p:cNvPr id="8" name="Picture 7">
            <a:extLst>
              <a:ext uri="{FF2B5EF4-FFF2-40B4-BE49-F238E27FC236}">
                <a16:creationId xmlns:a16="http://schemas.microsoft.com/office/drawing/2014/main" id="{87E4475B-7843-7976-1092-4B642CC3BA5C}"/>
              </a:ext>
            </a:extLst>
          </p:cNvPr>
          <p:cNvPicPr>
            <a:picLocks noChangeAspect="1"/>
          </p:cNvPicPr>
          <p:nvPr/>
        </p:nvPicPr>
        <p:blipFill rotWithShape="1">
          <a:blip r:embed="rId4"/>
          <a:srcRect l="47250" t="40830" r="2875" b="32667"/>
          <a:stretch/>
        </p:blipFill>
        <p:spPr>
          <a:xfrm>
            <a:off x="4854238" y="4929092"/>
            <a:ext cx="4569143" cy="1365770"/>
          </a:xfrm>
          <a:prstGeom prst="rect">
            <a:avLst/>
          </a:prstGeom>
        </p:spPr>
      </p:pic>
    </p:spTree>
    <p:extLst>
      <p:ext uri="{BB962C8B-B14F-4D97-AF65-F5344CB8AC3E}">
        <p14:creationId xmlns:p14="http://schemas.microsoft.com/office/powerpoint/2010/main" val="37487279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B7C9B-5EEE-0E57-4E7A-677A6B1E4019}"/>
              </a:ext>
            </a:extLst>
          </p:cNvPr>
          <p:cNvSpPr>
            <a:spLocks noGrp="1"/>
          </p:cNvSpPr>
          <p:nvPr>
            <p:ph type="title"/>
          </p:nvPr>
        </p:nvSpPr>
        <p:spPr/>
        <p:txBody>
          <a:bodyPr/>
          <a:lstStyle/>
          <a:p>
            <a:endParaRPr lang="en-ZA" dirty="0"/>
          </a:p>
        </p:txBody>
      </p:sp>
      <p:sp>
        <p:nvSpPr>
          <p:cNvPr id="3" name="Text Placeholder 2">
            <a:extLst>
              <a:ext uri="{FF2B5EF4-FFF2-40B4-BE49-F238E27FC236}">
                <a16:creationId xmlns:a16="http://schemas.microsoft.com/office/drawing/2014/main" id="{B7A6FFDA-F9A8-472D-1CB9-D9F1627D49E4}"/>
              </a:ext>
            </a:extLst>
          </p:cNvPr>
          <p:cNvSpPr>
            <a:spLocks noGrp="1"/>
          </p:cNvSpPr>
          <p:nvPr>
            <p:ph type="body" sz="quarter" idx="13"/>
          </p:nvPr>
        </p:nvSpPr>
        <p:spPr/>
        <p:txBody>
          <a:bodyPr/>
          <a:lstStyle/>
          <a:p>
            <a:endParaRPr lang="en-ZA"/>
          </a:p>
        </p:txBody>
      </p:sp>
      <p:graphicFrame>
        <p:nvGraphicFramePr>
          <p:cNvPr id="6" name="Content Placeholder 5">
            <a:extLst>
              <a:ext uri="{FF2B5EF4-FFF2-40B4-BE49-F238E27FC236}">
                <a16:creationId xmlns:a16="http://schemas.microsoft.com/office/drawing/2014/main" id="{1E6F3E89-D9BD-D6FB-2E06-1EF46353F74A}"/>
              </a:ext>
            </a:extLst>
          </p:cNvPr>
          <p:cNvGraphicFramePr>
            <a:graphicFrameLocks noGrp="1"/>
          </p:cNvGraphicFramePr>
          <p:nvPr>
            <p:ph sz="half" idx="1"/>
            <p:extLst>
              <p:ext uri="{D42A27DB-BD31-4B8C-83A1-F6EECF244321}">
                <p14:modId xmlns:p14="http://schemas.microsoft.com/office/powerpoint/2010/main" val="3262305207"/>
              </p:ext>
            </p:extLst>
          </p:nvPr>
        </p:nvGraphicFramePr>
        <p:xfrm>
          <a:off x="879345" y="1014412"/>
          <a:ext cx="8246742" cy="4579610"/>
        </p:xfrm>
        <a:graphic>
          <a:graphicData uri="http://schemas.openxmlformats.org/drawingml/2006/table">
            <a:tbl>
              <a:tblPr firstRow="1" bandRow="1">
                <a:tableStyleId>{3C2FFA5D-87B4-456A-9821-1D502468CF0F}</a:tableStyleId>
              </a:tblPr>
              <a:tblGrid>
                <a:gridCol w="4123371">
                  <a:extLst>
                    <a:ext uri="{9D8B030D-6E8A-4147-A177-3AD203B41FA5}">
                      <a16:colId xmlns:a16="http://schemas.microsoft.com/office/drawing/2014/main" val="3694555220"/>
                    </a:ext>
                  </a:extLst>
                </a:gridCol>
                <a:gridCol w="4123371">
                  <a:extLst>
                    <a:ext uri="{9D8B030D-6E8A-4147-A177-3AD203B41FA5}">
                      <a16:colId xmlns:a16="http://schemas.microsoft.com/office/drawing/2014/main" val="3595400319"/>
                    </a:ext>
                  </a:extLst>
                </a:gridCol>
              </a:tblGrid>
              <a:tr h="748495">
                <a:tc>
                  <a:txBody>
                    <a:bodyPr/>
                    <a:lstStyle/>
                    <a:p>
                      <a:r>
                        <a:rPr lang="en-ZA" sz="3600" dirty="0"/>
                        <a:t>Abdominal </a:t>
                      </a:r>
                    </a:p>
                  </a:txBody>
                  <a:tcPr marL="74295" marR="74295" marT="37148" marB="37148"/>
                </a:tc>
                <a:tc>
                  <a:txBody>
                    <a:bodyPr/>
                    <a:lstStyle/>
                    <a:p>
                      <a:r>
                        <a:rPr lang="en-ZA" sz="3600" dirty="0"/>
                        <a:t>Perineal </a:t>
                      </a:r>
                    </a:p>
                  </a:txBody>
                  <a:tcPr marL="74295" marR="74295" marT="37148" marB="37148"/>
                </a:tc>
                <a:extLst>
                  <a:ext uri="{0D108BD9-81ED-4DB2-BD59-A6C34878D82A}">
                    <a16:rowId xmlns:a16="http://schemas.microsoft.com/office/drawing/2014/main" val="2433625869"/>
                  </a:ext>
                </a:extLst>
              </a:tr>
              <a:tr h="2336046">
                <a:tc>
                  <a:txBody>
                    <a:bodyPr/>
                    <a:lstStyle/>
                    <a:p>
                      <a:r>
                        <a:rPr lang="en-ZA" sz="2300" dirty="0"/>
                        <a:t>LVMR</a:t>
                      </a:r>
                    </a:p>
                    <a:p>
                      <a:r>
                        <a:rPr lang="en-ZA" sz="1600" dirty="0"/>
                        <a:t>Avoids extensive dissection</a:t>
                      </a:r>
                    </a:p>
                    <a:p>
                      <a:r>
                        <a:rPr lang="en-US" sz="1600" dirty="0"/>
                        <a:t>theoretically preserves pelvic nerves</a:t>
                      </a:r>
                    </a:p>
                    <a:p>
                      <a:r>
                        <a:rPr lang="en-US" sz="1600" dirty="0"/>
                        <a:t>better functional outcome  </a:t>
                      </a:r>
                    </a:p>
                    <a:p>
                      <a:r>
                        <a:rPr lang="en-US" sz="1600" dirty="0"/>
                        <a:t>low recurrence rates</a:t>
                      </a:r>
                    </a:p>
                    <a:p>
                      <a:r>
                        <a:rPr lang="en-US" sz="1600" dirty="0"/>
                        <a:t>lower short-term morbidity</a:t>
                      </a:r>
                    </a:p>
                    <a:p>
                      <a:r>
                        <a:rPr lang="en-US" sz="1600" dirty="0"/>
                        <a:t>long-term mesh complications</a:t>
                      </a:r>
                      <a:endParaRPr lang="en-ZA" sz="1600" dirty="0"/>
                    </a:p>
                  </a:txBody>
                  <a:tcPr marL="74295" marR="74295" marT="37148" marB="37148"/>
                </a:tc>
                <a:tc>
                  <a:txBody>
                    <a:bodyPr/>
                    <a:lstStyle/>
                    <a:p>
                      <a:r>
                        <a:rPr lang="en-ZA" sz="2300" dirty="0"/>
                        <a:t>Delorme</a:t>
                      </a:r>
                    </a:p>
                    <a:p>
                      <a:r>
                        <a:rPr lang="en-US" sz="1600" dirty="0"/>
                        <a:t>less invasive</a:t>
                      </a:r>
                    </a:p>
                    <a:p>
                      <a:r>
                        <a:rPr lang="en-US" sz="1600" dirty="0"/>
                        <a:t>better option for elderly and medically unﬁt patients</a:t>
                      </a:r>
                    </a:p>
                    <a:p>
                      <a:r>
                        <a:rPr lang="en-US" sz="1600" dirty="0"/>
                        <a:t>Mucosal prolapse </a:t>
                      </a:r>
                    </a:p>
                    <a:p>
                      <a:r>
                        <a:rPr lang="en-US" sz="1600" dirty="0"/>
                        <a:t>higher recurrence rates (10%-30%) than rectopexy (0%–11%)</a:t>
                      </a:r>
                    </a:p>
                    <a:p>
                      <a:r>
                        <a:rPr lang="en-US" sz="1600" dirty="0"/>
                        <a:t>Not burning any bridges </a:t>
                      </a:r>
                      <a:endParaRPr lang="en-ZA" sz="1600" dirty="0"/>
                    </a:p>
                  </a:txBody>
                  <a:tcPr marL="74295" marR="74295" marT="37148" marB="37148"/>
                </a:tc>
                <a:extLst>
                  <a:ext uri="{0D108BD9-81ED-4DB2-BD59-A6C34878D82A}">
                    <a16:rowId xmlns:a16="http://schemas.microsoft.com/office/drawing/2014/main" val="869630035"/>
                  </a:ext>
                </a:extLst>
              </a:tr>
              <a:tr h="1495069">
                <a:tc>
                  <a:txBody>
                    <a:bodyPr/>
                    <a:lstStyle/>
                    <a:p>
                      <a:r>
                        <a:rPr lang="en-ZA" sz="2300" dirty="0"/>
                        <a:t>Suture rectopexy </a:t>
                      </a:r>
                    </a:p>
                    <a:p>
                      <a:r>
                        <a:rPr lang="en-ZA" sz="1600" dirty="0"/>
                        <a:t>Dissection with theoretical injury to nerves </a:t>
                      </a:r>
                    </a:p>
                    <a:p>
                      <a:r>
                        <a:rPr lang="en-ZA" sz="1600" dirty="0"/>
                        <a:t>No mesh </a:t>
                      </a:r>
                    </a:p>
                    <a:p>
                      <a:r>
                        <a:rPr lang="en-ZA" sz="1600" dirty="0"/>
                        <a:t>Low recurrence </a:t>
                      </a:r>
                    </a:p>
                  </a:txBody>
                  <a:tcPr marL="74295" marR="74295" marT="37148" marB="37148"/>
                </a:tc>
                <a:tc>
                  <a:txBody>
                    <a:bodyPr/>
                    <a:lstStyle/>
                    <a:p>
                      <a:r>
                        <a:rPr lang="en-ZA" sz="2300" dirty="0" err="1"/>
                        <a:t>Altemeier</a:t>
                      </a:r>
                      <a:endParaRPr lang="en-US" sz="1600" dirty="0"/>
                    </a:p>
                    <a:p>
                      <a:r>
                        <a:rPr lang="en-US" sz="1600" dirty="0"/>
                        <a:t>&gt;2-3cm full thickness prolapse </a:t>
                      </a:r>
                    </a:p>
                    <a:p>
                      <a:r>
                        <a:rPr lang="en-US" sz="1600" dirty="0"/>
                        <a:t>patients with incarcerated, strangulated</a:t>
                      </a:r>
                    </a:p>
                    <a:p>
                      <a:r>
                        <a:rPr lang="en-US" sz="1600" dirty="0"/>
                        <a:t>recurrence after another perineal repair</a:t>
                      </a:r>
                      <a:endParaRPr lang="en-ZA" sz="1600" dirty="0"/>
                    </a:p>
                  </a:txBody>
                  <a:tcPr marL="74295" marR="74295" marT="37148" marB="37148"/>
                </a:tc>
                <a:extLst>
                  <a:ext uri="{0D108BD9-81ED-4DB2-BD59-A6C34878D82A}">
                    <a16:rowId xmlns:a16="http://schemas.microsoft.com/office/drawing/2014/main" val="4248136428"/>
                  </a:ext>
                </a:extLst>
              </a:tr>
            </a:tbl>
          </a:graphicData>
        </a:graphic>
      </p:graphicFrame>
      <p:sp>
        <p:nvSpPr>
          <p:cNvPr id="5" name="Slide Number Placeholder 4">
            <a:extLst>
              <a:ext uri="{FF2B5EF4-FFF2-40B4-BE49-F238E27FC236}">
                <a16:creationId xmlns:a16="http://schemas.microsoft.com/office/drawing/2014/main" id="{8C5BF938-01FB-7AE6-0661-C91946158577}"/>
              </a:ext>
            </a:extLst>
          </p:cNvPr>
          <p:cNvSpPr>
            <a:spLocks noGrp="1"/>
          </p:cNvSpPr>
          <p:nvPr>
            <p:ph type="sldNum" sz="quarter" idx="10"/>
          </p:nvPr>
        </p:nvSpPr>
        <p:spPr/>
        <p:txBody>
          <a:bodyPr/>
          <a:lstStyle/>
          <a:p>
            <a:fld id="{48F63A3B-78C7-47BE-AE5E-E10140E04643}" type="slidenum">
              <a:rPr lang="en-US" smtClean="0"/>
              <a:pPr/>
              <a:t>25</a:t>
            </a:fld>
            <a:endParaRPr lang="en-US" dirty="0"/>
          </a:p>
        </p:txBody>
      </p:sp>
    </p:spTree>
    <p:extLst>
      <p:ext uri="{BB962C8B-B14F-4D97-AF65-F5344CB8AC3E}">
        <p14:creationId xmlns:p14="http://schemas.microsoft.com/office/powerpoint/2010/main" val="4044349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8FF8F-3AD5-5B1E-D7E4-C841651F61D4}"/>
              </a:ext>
            </a:extLst>
          </p:cNvPr>
          <p:cNvSpPr>
            <a:spLocks noGrp="1"/>
          </p:cNvSpPr>
          <p:nvPr>
            <p:ph type="title"/>
          </p:nvPr>
        </p:nvSpPr>
        <p:spPr>
          <a:xfrm>
            <a:off x="822896" y="2108392"/>
            <a:ext cx="8027043" cy="980844"/>
          </a:xfrm>
        </p:spPr>
        <p:txBody>
          <a:bodyPr/>
          <a:lstStyle/>
          <a:p>
            <a:r>
              <a:rPr lang="en-ZA" dirty="0"/>
              <a:t>What are surgeons doing? </a:t>
            </a:r>
            <a:br>
              <a:rPr lang="en-ZA" dirty="0"/>
            </a:br>
            <a:endParaRPr lang="en-ZA" dirty="0"/>
          </a:p>
        </p:txBody>
      </p:sp>
      <p:sp>
        <p:nvSpPr>
          <p:cNvPr id="4" name="Content Placeholder 3">
            <a:extLst>
              <a:ext uri="{FF2B5EF4-FFF2-40B4-BE49-F238E27FC236}">
                <a16:creationId xmlns:a16="http://schemas.microsoft.com/office/drawing/2014/main" id="{9CF70CEC-E1B6-717C-881B-586DB212128A}"/>
              </a:ext>
            </a:extLst>
          </p:cNvPr>
          <p:cNvSpPr>
            <a:spLocks noGrp="1"/>
          </p:cNvSpPr>
          <p:nvPr>
            <p:ph sz="half" idx="1"/>
          </p:nvPr>
        </p:nvSpPr>
        <p:spPr>
          <a:xfrm>
            <a:off x="938241" y="3275956"/>
            <a:ext cx="8029518" cy="3023976"/>
          </a:xfrm>
        </p:spPr>
        <p:txBody>
          <a:bodyPr>
            <a:normAutofit/>
          </a:bodyPr>
          <a:lstStyle/>
          <a:p>
            <a:r>
              <a:rPr lang="en-ZA" dirty="0"/>
              <a:t>Questionnaire: members of ACPGBI pre and post PROSPER</a:t>
            </a:r>
          </a:p>
          <a:p>
            <a:r>
              <a:rPr lang="en-ZA" dirty="0"/>
              <a:t>Similar nr of procedures performed per year: 6</a:t>
            </a:r>
          </a:p>
          <a:p>
            <a:endParaRPr lang="en-ZA" dirty="0"/>
          </a:p>
          <a:p>
            <a:pPr marL="0" indent="0">
              <a:buNone/>
            </a:pPr>
            <a:endParaRPr lang="en-US" dirty="0"/>
          </a:p>
          <a:p>
            <a:r>
              <a:rPr lang="en-US" dirty="0" err="1"/>
              <a:t>favoured</a:t>
            </a:r>
            <a:r>
              <a:rPr lang="en-US" dirty="0"/>
              <a:t> an abdominal approach </a:t>
            </a:r>
            <a:r>
              <a:rPr lang="en-ZA" dirty="0"/>
              <a:t>in fit patients</a:t>
            </a:r>
            <a:r>
              <a:rPr lang="en-US" dirty="0"/>
              <a:t>: 63.5% to 81.7% in 2014 (p&lt;0.01)</a:t>
            </a:r>
          </a:p>
          <a:p>
            <a:r>
              <a:rPr lang="en-US" dirty="0"/>
              <a:t>Ventral rectopexy: preferred abdominal approach in 2014 (48.6% vs 5.9% (p&lt;0.01)</a:t>
            </a:r>
            <a:endParaRPr lang="en-ZA" dirty="0"/>
          </a:p>
          <a:p>
            <a:r>
              <a:rPr lang="en-US" dirty="0"/>
              <a:t>96.3% laparoscopically </a:t>
            </a:r>
          </a:p>
          <a:p>
            <a:r>
              <a:rPr lang="en-US" dirty="0"/>
              <a:t>Delorme most popular perineal approach </a:t>
            </a:r>
            <a:endParaRPr lang="en-ZA" dirty="0"/>
          </a:p>
        </p:txBody>
      </p:sp>
      <p:sp>
        <p:nvSpPr>
          <p:cNvPr id="5" name="Slide Number Placeholder 4">
            <a:extLst>
              <a:ext uri="{FF2B5EF4-FFF2-40B4-BE49-F238E27FC236}">
                <a16:creationId xmlns:a16="http://schemas.microsoft.com/office/drawing/2014/main" id="{2CE2E613-3AC4-EE4A-5AF4-2D74611359DD}"/>
              </a:ext>
            </a:extLst>
          </p:cNvPr>
          <p:cNvSpPr>
            <a:spLocks noGrp="1"/>
          </p:cNvSpPr>
          <p:nvPr>
            <p:ph type="sldNum" sz="quarter" idx="10"/>
          </p:nvPr>
        </p:nvSpPr>
        <p:spPr/>
        <p:txBody>
          <a:bodyPr/>
          <a:lstStyle/>
          <a:p>
            <a:fld id="{48F63A3B-78C7-47BE-AE5E-E10140E04643}" type="slidenum">
              <a:rPr lang="en-US" smtClean="0"/>
              <a:pPr/>
              <a:t>26</a:t>
            </a:fld>
            <a:endParaRPr lang="en-US" dirty="0"/>
          </a:p>
        </p:txBody>
      </p:sp>
      <p:pic>
        <p:nvPicPr>
          <p:cNvPr id="3" name="Picture 2">
            <a:extLst>
              <a:ext uri="{FF2B5EF4-FFF2-40B4-BE49-F238E27FC236}">
                <a16:creationId xmlns:a16="http://schemas.microsoft.com/office/drawing/2014/main" id="{12280991-18A2-180A-50DE-0B4C944606EB}"/>
              </a:ext>
            </a:extLst>
          </p:cNvPr>
          <p:cNvPicPr>
            <a:picLocks noChangeAspect="1"/>
          </p:cNvPicPr>
          <p:nvPr/>
        </p:nvPicPr>
        <p:blipFill rotWithShape="1">
          <a:blip r:embed="rId3"/>
          <a:srcRect l="24180" t="20491" r="17591" b="58633"/>
          <a:stretch/>
        </p:blipFill>
        <p:spPr>
          <a:xfrm>
            <a:off x="2543385" y="283317"/>
            <a:ext cx="5698248" cy="1149123"/>
          </a:xfrm>
          <a:prstGeom prst="rect">
            <a:avLst/>
          </a:prstGeom>
        </p:spPr>
      </p:pic>
    </p:spTree>
    <p:extLst>
      <p:ext uri="{BB962C8B-B14F-4D97-AF65-F5344CB8AC3E}">
        <p14:creationId xmlns:p14="http://schemas.microsoft.com/office/powerpoint/2010/main" val="14857968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D62608-F5E4-7EC0-5EF0-4F988DDDEC5B}"/>
              </a:ext>
            </a:extLst>
          </p:cNvPr>
          <p:cNvSpPr>
            <a:spLocks noGrp="1"/>
          </p:cNvSpPr>
          <p:nvPr>
            <p:ph type="title"/>
          </p:nvPr>
        </p:nvSpPr>
        <p:spPr>
          <a:xfrm>
            <a:off x="1376200" y="1143528"/>
            <a:ext cx="8023814" cy="812294"/>
          </a:xfrm>
        </p:spPr>
        <p:txBody>
          <a:bodyPr/>
          <a:lstStyle/>
          <a:p>
            <a:r>
              <a:rPr lang="en-US" dirty="0"/>
              <a:t>Conclusion </a:t>
            </a:r>
          </a:p>
        </p:txBody>
      </p:sp>
      <p:sp>
        <p:nvSpPr>
          <p:cNvPr id="12" name="Content Placeholder 3">
            <a:extLst>
              <a:ext uri="{FF2B5EF4-FFF2-40B4-BE49-F238E27FC236}">
                <a16:creationId xmlns:a16="http://schemas.microsoft.com/office/drawing/2014/main" id="{288BD9B8-D6A6-D55A-830D-4D3CC2DC3933}"/>
              </a:ext>
            </a:extLst>
          </p:cNvPr>
          <p:cNvSpPr>
            <a:spLocks noGrp="1"/>
          </p:cNvSpPr>
          <p:nvPr>
            <p:ph sz="half" idx="2"/>
          </p:nvPr>
        </p:nvSpPr>
        <p:spPr>
          <a:xfrm>
            <a:off x="1259834" y="2514148"/>
            <a:ext cx="7570658" cy="3573552"/>
          </a:xfrm>
        </p:spPr>
        <p:txBody>
          <a:bodyPr>
            <a:normAutofit/>
          </a:bodyPr>
          <a:lstStyle/>
          <a:p>
            <a:r>
              <a:rPr lang="en-US" sz="1950" dirty="0"/>
              <a:t>Manage the patient as a whole </a:t>
            </a:r>
          </a:p>
          <a:p>
            <a:r>
              <a:rPr lang="en-US" sz="1950" dirty="0"/>
              <a:t>Surgery (any surgery) improves QOL –Prosper </a:t>
            </a:r>
          </a:p>
          <a:p>
            <a:r>
              <a:rPr lang="en-US" sz="1950" dirty="0"/>
              <a:t>A good operation on the wrong patient  </a:t>
            </a:r>
          </a:p>
          <a:p>
            <a:r>
              <a:rPr lang="en-US" sz="1950" dirty="0" err="1"/>
              <a:t>Incarcarated</a:t>
            </a:r>
            <a:r>
              <a:rPr lang="en-US" sz="1950" dirty="0"/>
              <a:t>: </a:t>
            </a:r>
            <a:r>
              <a:rPr lang="en-US" sz="1950" dirty="0" err="1"/>
              <a:t>Altemeier</a:t>
            </a:r>
            <a:r>
              <a:rPr lang="en-US" sz="1950" dirty="0"/>
              <a:t> </a:t>
            </a:r>
          </a:p>
          <a:p>
            <a:r>
              <a:rPr lang="en-US" sz="1950" dirty="0"/>
              <a:t>Elderly, high surgical risk: Perineal approach </a:t>
            </a:r>
          </a:p>
          <a:p>
            <a:r>
              <a:rPr lang="en-US" sz="1950" dirty="0"/>
              <a:t>Young male: avoid extensive dissection </a:t>
            </a:r>
          </a:p>
          <a:p>
            <a:r>
              <a:rPr lang="en-US" sz="1950" dirty="0"/>
              <a:t>Mucosal: Delorme </a:t>
            </a:r>
          </a:p>
          <a:p>
            <a:r>
              <a:rPr lang="en-US" sz="1950" dirty="0"/>
              <a:t>Constipation:  resection </a:t>
            </a:r>
          </a:p>
          <a:p>
            <a:r>
              <a:rPr lang="en-US" sz="1950" dirty="0"/>
              <a:t>As a surgeon, have a perineal and transabdominal approach </a:t>
            </a:r>
          </a:p>
          <a:p>
            <a:endParaRPr lang="en-US" dirty="0"/>
          </a:p>
          <a:p>
            <a:endParaRPr lang="en-US" dirty="0"/>
          </a:p>
        </p:txBody>
      </p:sp>
      <p:sp>
        <p:nvSpPr>
          <p:cNvPr id="2" name="Slide Number Placeholder 1">
            <a:extLst>
              <a:ext uri="{FF2B5EF4-FFF2-40B4-BE49-F238E27FC236}">
                <a16:creationId xmlns:a16="http://schemas.microsoft.com/office/drawing/2014/main" id="{1DCFAD14-1AAA-8CDA-A49B-523FD6C66F35}"/>
              </a:ext>
            </a:extLst>
          </p:cNvPr>
          <p:cNvSpPr>
            <a:spLocks noGrp="1"/>
          </p:cNvSpPr>
          <p:nvPr>
            <p:ph type="sldNum" sz="quarter" idx="10"/>
          </p:nvPr>
        </p:nvSpPr>
        <p:spPr>
          <a:xfrm>
            <a:off x="8481261" y="1014412"/>
            <a:ext cx="802386" cy="383085"/>
          </a:xfrm>
        </p:spPr>
        <p:txBody>
          <a:bodyPr/>
          <a:lstStyle/>
          <a:p>
            <a:fld id="{48F63A3B-78C7-47BE-AE5E-E10140E04643}" type="slidenum">
              <a:rPr lang="en-US" smtClean="0"/>
              <a:pPr/>
              <a:t>27</a:t>
            </a:fld>
            <a:endParaRPr lang="en-US" dirty="0"/>
          </a:p>
        </p:txBody>
      </p:sp>
    </p:spTree>
    <p:extLst>
      <p:ext uri="{BB962C8B-B14F-4D97-AF65-F5344CB8AC3E}">
        <p14:creationId xmlns:p14="http://schemas.microsoft.com/office/powerpoint/2010/main" val="24980216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08AA9-73FB-83DC-339E-27D065147343}"/>
              </a:ext>
            </a:extLst>
          </p:cNvPr>
          <p:cNvSpPr>
            <a:spLocks noGrp="1"/>
          </p:cNvSpPr>
          <p:nvPr>
            <p:ph type="title"/>
          </p:nvPr>
        </p:nvSpPr>
        <p:spPr/>
        <p:txBody>
          <a:bodyPr/>
          <a:lstStyle/>
          <a:p>
            <a:r>
              <a:rPr lang="en-ZA" dirty="0"/>
              <a:t>References </a:t>
            </a:r>
          </a:p>
        </p:txBody>
      </p:sp>
      <p:sp>
        <p:nvSpPr>
          <p:cNvPr id="3" name="Content Placeholder 2">
            <a:extLst>
              <a:ext uri="{FF2B5EF4-FFF2-40B4-BE49-F238E27FC236}">
                <a16:creationId xmlns:a16="http://schemas.microsoft.com/office/drawing/2014/main" id="{D5B838F7-A34A-C6DB-FB28-594A0219EF9D}"/>
              </a:ext>
            </a:extLst>
          </p:cNvPr>
          <p:cNvSpPr>
            <a:spLocks noGrp="1"/>
          </p:cNvSpPr>
          <p:nvPr>
            <p:ph sz="half" idx="2"/>
          </p:nvPr>
        </p:nvSpPr>
        <p:spPr>
          <a:xfrm>
            <a:off x="324091" y="2303029"/>
            <a:ext cx="9433367" cy="3961593"/>
          </a:xfrm>
        </p:spPr>
        <p:txBody>
          <a:bodyPr/>
          <a:lstStyle/>
          <a:p>
            <a:r>
              <a:rPr lang="en-ZA" sz="1463" dirty="0"/>
              <a:t>EPIDEMIOLOGIC ASPECTS OF COMPLETE RECTAL PROLAPSE M. V. </a:t>
            </a:r>
            <a:r>
              <a:rPr lang="en-ZA" sz="1463" dirty="0" err="1"/>
              <a:t>Kairaluoma</a:t>
            </a:r>
            <a:r>
              <a:rPr lang="en-ZA" sz="1463" dirty="0"/>
              <a:t>, I. H. </a:t>
            </a:r>
            <a:r>
              <a:rPr lang="en-ZA" sz="1463" dirty="0" err="1"/>
              <a:t>Kellokumpu</a:t>
            </a:r>
            <a:r>
              <a:rPr lang="en-ZA" sz="1463" dirty="0"/>
              <a:t> Pelvic Floor Research and Therapy Unit, Department of Gastroenterological Surgery, Central Hospital of Jyväskylä, Jyväskylä , Finland </a:t>
            </a:r>
          </a:p>
          <a:p>
            <a:r>
              <a:rPr lang="en-US" sz="1463" dirty="0"/>
              <a:t>Rectal Prolapse Surgery in Males and Females: An ACS NSQIP-based comparative analysis of over 12,000 patients.</a:t>
            </a:r>
            <a:r>
              <a:rPr lang="en-ZA" sz="1463" dirty="0"/>
              <a:t> Jon D. Vogel et al, American journal of Surgery 2020</a:t>
            </a:r>
          </a:p>
          <a:p>
            <a:r>
              <a:rPr lang="en-ZA" sz="1463" dirty="0"/>
              <a:t>Epidemiological trends in surgery for rectal prolapse in England 2001–2012: an adult hospital population-based study Y. El-</a:t>
            </a:r>
            <a:r>
              <a:rPr lang="en-ZA" sz="1463" dirty="0" err="1"/>
              <a:t>Dhuwaib</a:t>
            </a:r>
            <a:r>
              <a:rPr lang="en-ZA" sz="1463" dirty="0"/>
              <a:t> Colorectal Disease</a:t>
            </a:r>
          </a:p>
          <a:p>
            <a:r>
              <a:rPr lang="en-ZA" sz="1463" dirty="0"/>
              <a:t>Madiba TE, Baig MK, Wexner SD. Surgical management of rectal prolapse. Arch </a:t>
            </a:r>
            <a:r>
              <a:rPr lang="en-ZA" sz="1463" dirty="0" err="1"/>
              <a:t>Surg</a:t>
            </a:r>
            <a:r>
              <a:rPr lang="en-ZA" sz="1463" dirty="0"/>
              <a:t> 2005; 140: 63–73</a:t>
            </a:r>
          </a:p>
          <a:p>
            <a:r>
              <a:rPr lang="en-ZA" sz="1463" dirty="0"/>
              <a:t>PROSPER: a randomised comparison of surgical treatments for rectal prolapse A. Senapati et al </a:t>
            </a:r>
            <a:r>
              <a:rPr lang="en-US" sz="1463" dirty="0"/>
              <a:t>Colorectal Disease 2013 The Association of Coloproctology of Great Britain and Ireland. </a:t>
            </a:r>
            <a:endParaRPr lang="en-ZA" sz="1463" dirty="0"/>
          </a:p>
          <a:p>
            <a:endParaRPr lang="en-ZA" sz="1463" dirty="0"/>
          </a:p>
          <a:p>
            <a:endParaRPr lang="en-ZA" sz="1463" dirty="0"/>
          </a:p>
          <a:p>
            <a:endParaRPr lang="en-ZA" dirty="0"/>
          </a:p>
        </p:txBody>
      </p:sp>
      <p:sp>
        <p:nvSpPr>
          <p:cNvPr id="5" name="Slide Number Placeholder 4">
            <a:extLst>
              <a:ext uri="{FF2B5EF4-FFF2-40B4-BE49-F238E27FC236}">
                <a16:creationId xmlns:a16="http://schemas.microsoft.com/office/drawing/2014/main" id="{64F92808-9F9D-A39B-BE4E-69017EA7E02E}"/>
              </a:ext>
            </a:extLst>
          </p:cNvPr>
          <p:cNvSpPr>
            <a:spLocks noGrp="1"/>
          </p:cNvSpPr>
          <p:nvPr>
            <p:ph type="sldNum" sz="quarter" idx="10"/>
          </p:nvPr>
        </p:nvSpPr>
        <p:spPr/>
        <p:txBody>
          <a:bodyPr/>
          <a:lstStyle/>
          <a:p>
            <a:fld id="{48F63A3B-78C7-47BE-AE5E-E10140E04643}" type="slidenum">
              <a:rPr lang="en-US" smtClean="0"/>
              <a:pPr/>
              <a:t>28</a:t>
            </a:fld>
            <a:endParaRPr lang="en-US" dirty="0"/>
          </a:p>
        </p:txBody>
      </p:sp>
    </p:spTree>
    <p:extLst>
      <p:ext uri="{BB962C8B-B14F-4D97-AF65-F5344CB8AC3E}">
        <p14:creationId xmlns:p14="http://schemas.microsoft.com/office/powerpoint/2010/main" val="1416570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FD49A-B090-FEA6-28FD-4DFE7D10141C}"/>
              </a:ext>
            </a:extLst>
          </p:cNvPr>
          <p:cNvSpPr>
            <a:spLocks noGrp="1"/>
          </p:cNvSpPr>
          <p:nvPr>
            <p:ph type="title"/>
          </p:nvPr>
        </p:nvSpPr>
        <p:spPr/>
        <p:txBody>
          <a:bodyPr/>
          <a:lstStyle/>
          <a:p>
            <a:endParaRPr lang="en-ZA" dirty="0"/>
          </a:p>
        </p:txBody>
      </p:sp>
      <p:sp>
        <p:nvSpPr>
          <p:cNvPr id="3" name="Content Placeholder 2">
            <a:extLst>
              <a:ext uri="{FF2B5EF4-FFF2-40B4-BE49-F238E27FC236}">
                <a16:creationId xmlns:a16="http://schemas.microsoft.com/office/drawing/2014/main" id="{DB31E98C-AC87-DF2F-255C-B2FCCD22DC62}"/>
              </a:ext>
            </a:extLst>
          </p:cNvPr>
          <p:cNvSpPr>
            <a:spLocks noGrp="1"/>
          </p:cNvSpPr>
          <p:nvPr>
            <p:ph sz="half" idx="2"/>
          </p:nvPr>
        </p:nvSpPr>
        <p:spPr/>
        <p:txBody>
          <a:bodyPr/>
          <a:lstStyle/>
          <a:p>
            <a:endParaRPr lang="en-ZA"/>
          </a:p>
        </p:txBody>
      </p:sp>
      <p:sp>
        <p:nvSpPr>
          <p:cNvPr id="4" name="Content Placeholder 3">
            <a:extLst>
              <a:ext uri="{FF2B5EF4-FFF2-40B4-BE49-F238E27FC236}">
                <a16:creationId xmlns:a16="http://schemas.microsoft.com/office/drawing/2014/main" id="{B388D70C-82D0-0964-6AC6-33E0D96E4167}"/>
              </a:ext>
            </a:extLst>
          </p:cNvPr>
          <p:cNvSpPr>
            <a:spLocks noGrp="1"/>
          </p:cNvSpPr>
          <p:nvPr>
            <p:ph sz="half" idx="15"/>
          </p:nvPr>
        </p:nvSpPr>
        <p:spPr/>
        <p:txBody>
          <a:bodyPr/>
          <a:lstStyle/>
          <a:p>
            <a:endParaRPr lang="en-ZA"/>
          </a:p>
        </p:txBody>
      </p:sp>
      <p:sp>
        <p:nvSpPr>
          <p:cNvPr id="5" name="Slide Number Placeholder 4">
            <a:extLst>
              <a:ext uri="{FF2B5EF4-FFF2-40B4-BE49-F238E27FC236}">
                <a16:creationId xmlns:a16="http://schemas.microsoft.com/office/drawing/2014/main" id="{0BB459BD-7DBD-FAE3-73C6-4398F3615EC3}"/>
              </a:ext>
            </a:extLst>
          </p:cNvPr>
          <p:cNvSpPr>
            <a:spLocks noGrp="1"/>
          </p:cNvSpPr>
          <p:nvPr>
            <p:ph type="sldNum" sz="quarter" idx="10"/>
          </p:nvPr>
        </p:nvSpPr>
        <p:spPr/>
        <p:txBody>
          <a:bodyPr/>
          <a:lstStyle/>
          <a:p>
            <a:fld id="{48F63A3B-78C7-47BE-AE5E-E10140E04643}" type="slidenum">
              <a:rPr lang="en-US" smtClean="0"/>
              <a:pPr/>
              <a:t>29</a:t>
            </a:fld>
            <a:endParaRPr lang="en-US" dirty="0"/>
          </a:p>
        </p:txBody>
      </p:sp>
      <p:pic>
        <p:nvPicPr>
          <p:cNvPr id="6" name="Picture 5">
            <a:extLst>
              <a:ext uri="{FF2B5EF4-FFF2-40B4-BE49-F238E27FC236}">
                <a16:creationId xmlns:a16="http://schemas.microsoft.com/office/drawing/2014/main" id="{7A04BD99-2302-545E-35D1-564C31871B53}"/>
              </a:ext>
            </a:extLst>
          </p:cNvPr>
          <p:cNvPicPr>
            <a:picLocks noChangeAspect="1"/>
          </p:cNvPicPr>
          <p:nvPr/>
        </p:nvPicPr>
        <p:blipFill rotWithShape="1">
          <a:blip r:embed="rId3"/>
          <a:srcRect l="31988" t="21687" r="19001" b="11165"/>
          <a:stretch/>
        </p:blipFill>
        <p:spPr>
          <a:xfrm>
            <a:off x="1257640" y="642937"/>
            <a:ext cx="7223621" cy="5566932"/>
          </a:xfrm>
          <a:prstGeom prst="rect">
            <a:avLst/>
          </a:prstGeom>
        </p:spPr>
      </p:pic>
    </p:spTree>
    <p:extLst>
      <p:ext uri="{BB962C8B-B14F-4D97-AF65-F5344CB8AC3E}">
        <p14:creationId xmlns:p14="http://schemas.microsoft.com/office/powerpoint/2010/main" val="323152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A0C67-ADD4-9B45-483F-647C6DACE838}"/>
              </a:ext>
            </a:extLst>
          </p:cNvPr>
          <p:cNvSpPr>
            <a:spLocks noGrp="1"/>
          </p:cNvSpPr>
          <p:nvPr>
            <p:ph type="title"/>
          </p:nvPr>
        </p:nvSpPr>
        <p:spPr/>
        <p:txBody>
          <a:bodyPr/>
          <a:lstStyle/>
          <a:p>
            <a:endParaRPr lang="en-ZA" dirty="0"/>
          </a:p>
        </p:txBody>
      </p:sp>
      <p:sp>
        <p:nvSpPr>
          <p:cNvPr id="3" name="Content Placeholder 2">
            <a:extLst>
              <a:ext uri="{FF2B5EF4-FFF2-40B4-BE49-F238E27FC236}">
                <a16:creationId xmlns:a16="http://schemas.microsoft.com/office/drawing/2014/main" id="{A83E5F55-FF62-A58C-94FA-01F8401D70F1}"/>
              </a:ext>
            </a:extLst>
          </p:cNvPr>
          <p:cNvSpPr>
            <a:spLocks noGrp="1"/>
          </p:cNvSpPr>
          <p:nvPr>
            <p:ph idx="1"/>
          </p:nvPr>
        </p:nvSpPr>
        <p:spPr/>
        <p:txBody>
          <a:bodyPr/>
          <a:lstStyle/>
          <a:p>
            <a:endParaRPr lang="en-ZA"/>
          </a:p>
        </p:txBody>
      </p:sp>
      <p:sp>
        <p:nvSpPr>
          <p:cNvPr id="4" name="Slide Number Placeholder 3">
            <a:extLst>
              <a:ext uri="{FF2B5EF4-FFF2-40B4-BE49-F238E27FC236}">
                <a16:creationId xmlns:a16="http://schemas.microsoft.com/office/drawing/2014/main" id="{97FB1F32-EB10-B706-8069-4912F0E82441}"/>
              </a:ext>
            </a:extLst>
          </p:cNvPr>
          <p:cNvSpPr>
            <a:spLocks noGrp="1"/>
          </p:cNvSpPr>
          <p:nvPr>
            <p:ph type="sldNum" sz="quarter" idx="10"/>
          </p:nvPr>
        </p:nvSpPr>
        <p:spPr/>
        <p:txBody>
          <a:bodyPr/>
          <a:lstStyle/>
          <a:p>
            <a:fld id="{48F63A3B-78C7-47BE-AE5E-E10140E04643}" type="slidenum">
              <a:rPr lang="en-US" smtClean="0"/>
              <a:pPr/>
              <a:t>3</a:t>
            </a:fld>
            <a:endParaRPr lang="en-US" dirty="0"/>
          </a:p>
        </p:txBody>
      </p:sp>
      <p:pic>
        <p:nvPicPr>
          <p:cNvPr id="5" name="Picture 4">
            <a:extLst>
              <a:ext uri="{FF2B5EF4-FFF2-40B4-BE49-F238E27FC236}">
                <a16:creationId xmlns:a16="http://schemas.microsoft.com/office/drawing/2014/main" id="{4BCF7B20-0768-4F38-7CA1-3FC2DE4BD3DB}"/>
              </a:ext>
            </a:extLst>
          </p:cNvPr>
          <p:cNvPicPr>
            <a:picLocks noChangeAspect="1"/>
          </p:cNvPicPr>
          <p:nvPr/>
        </p:nvPicPr>
        <p:blipFill rotWithShape="1">
          <a:blip r:embed="rId3"/>
          <a:srcRect l="33850" t="32378" r="49988" b="30869"/>
          <a:stretch/>
        </p:blipFill>
        <p:spPr>
          <a:xfrm>
            <a:off x="3539448" y="1537986"/>
            <a:ext cx="3338034" cy="4269629"/>
          </a:xfrm>
          <a:prstGeom prst="rect">
            <a:avLst/>
          </a:prstGeom>
          <a:ln>
            <a:noFill/>
          </a:ln>
          <a:effectLst>
            <a:softEdge rad="112500"/>
          </a:effectLst>
        </p:spPr>
      </p:pic>
      <p:pic>
        <p:nvPicPr>
          <p:cNvPr id="6" name="Picture 5">
            <a:extLst>
              <a:ext uri="{FF2B5EF4-FFF2-40B4-BE49-F238E27FC236}">
                <a16:creationId xmlns:a16="http://schemas.microsoft.com/office/drawing/2014/main" id="{B013FB4A-80A9-7F72-C84D-5DA317E9E68A}"/>
              </a:ext>
            </a:extLst>
          </p:cNvPr>
          <p:cNvPicPr>
            <a:picLocks noChangeAspect="1"/>
          </p:cNvPicPr>
          <p:nvPr/>
        </p:nvPicPr>
        <p:blipFill rotWithShape="1">
          <a:blip r:embed="rId3"/>
          <a:srcRect l="15255" t="32378" r="68048" b="30869"/>
          <a:stretch/>
        </p:blipFill>
        <p:spPr>
          <a:xfrm>
            <a:off x="85594" y="1501972"/>
            <a:ext cx="3453853" cy="4276094"/>
          </a:xfrm>
          <a:prstGeom prst="rect">
            <a:avLst/>
          </a:prstGeom>
          <a:ln>
            <a:noFill/>
          </a:ln>
          <a:effectLst>
            <a:softEdge rad="112500"/>
          </a:effectLst>
        </p:spPr>
      </p:pic>
      <p:pic>
        <p:nvPicPr>
          <p:cNvPr id="7" name="Picture 6">
            <a:extLst>
              <a:ext uri="{FF2B5EF4-FFF2-40B4-BE49-F238E27FC236}">
                <a16:creationId xmlns:a16="http://schemas.microsoft.com/office/drawing/2014/main" id="{99412DE5-7050-F138-3220-399007594955}"/>
              </a:ext>
            </a:extLst>
          </p:cNvPr>
          <p:cNvPicPr>
            <a:picLocks noChangeAspect="1"/>
          </p:cNvPicPr>
          <p:nvPr/>
        </p:nvPicPr>
        <p:blipFill rotWithShape="1">
          <a:blip r:embed="rId4"/>
          <a:srcRect l="18539" t="33558" r="56349" b="33183"/>
          <a:stretch/>
        </p:blipFill>
        <p:spPr>
          <a:xfrm>
            <a:off x="6847588" y="3692254"/>
            <a:ext cx="2924327" cy="2178526"/>
          </a:xfrm>
          <a:prstGeom prst="rect">
            <a:avLst/>
          </a:prstGeom>
          <a:ln>
            <a:noFill/>
          </a:ln>
          <a:effectLst>
            <a:softEdge rad="112500"/>
          </a:effectLst>
        </p:spPr>
      </p:pic>
      <p:pic>
        <p:nvPicPr>
          <p:cNvPr id="9" name="Picture 8">
            <a:extLst>
              <a:ext uri="{FF2B5EF4-FFF2-40B4-BE49-F238E27FC236}">
                <a16:creationId xmlns:a16="http://schemas.microsoft.com/office/drawing/2014/main" id="{9FC04F3F-39A3-15ED-9307-BBF7554DF907}"/>
              </a:ext>
            </a:extLst>
          </p:cNvPr>
          <p:cNvPicPr>
            <a:picLocks noChangeAspect="1"/>
          </p:cNvPicPr>
          <p:nvPr/>
        </p:nvPicPr>
        <p:blipFill rotWithShape="1">
          <a:blip r:embed="rId5"/>
          <a:srcRect l="62574" t="44379" r="4963" b="20795"/>
          <a:stretch/>
        </p:blipFill>
        <p:spPr>
          <a:xfrm>
            <a:off x="6458052" y="1474822"/>
            <a:ext cx="3215753" cy="1940542"/>
          </a:xfrm>
          <a:prstGeom prst="rect">
            <a:avLst/>
          </a:prstGeom>
        </p:spPr>
      </p:pic>
    </p:spTree>
    <p:extLst>
      <p:ext uri="{BB962C8B-B14F-4D97-AF65-F5344CB8AC3E}">
        <p14:creationId xmlns:p14="http://schemas.microsoft.com/office/powerpoint/2010/main" val="1686596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219B-7E3A-7E84-6386-37313F0CFB09}"/>
              </a:ext>
            </a:extLst>
          </p:cNvPr>
          <p:cNvSpPr>
            <a:spLocks noGrp="1"/>
          </p:cNvSpPr>
          <p:nvPr>
            <p:ph type="title"/>
          </p:nvPr>
        </p:nvSpPr>
        <p:spPr>
          <a:xfrm>
            <a:off x="554440" y="905350"/>
            <a:ext cx="6530504" cy="1277985"/>
          </a:xfrm>
        </p:spPr>
        <p:txBody>
          <a:bodyPr/>
          <a:lstStyle/>
          <a:p>
            <a:r>
              <a:rPr lang="en-US" dirty="0"/>
              <a:t>Management options</a:t>
            </a:r>
          </a:p>
        </p:txBody>
      </p:sp>
      <p:sp>
        <p:nvSpPr>
          <p:cNvPr id="3" name="Text Placeholder 2">
            <a:extLst>
              <a:ext uri="{FF2B5EF4-FFF2-40B4-BE49-F238E27FC236}">
                <a16:creationId xmlns:a16="http://schemas.microsoft.com/office/drawing/2014/main" id="{A2E339BF-E6D7-DD0E-AF02-6813852EE723}"/>
              </a:ext>
            </a:extLst>
          </p:cNvPr>
          <p:cNvSpPr>
            <a:spLocks noGrp="1"/>
          </p:cNvSpPr>
          <p:nvPr>
            <p:ph idx="1"/>
          </p:nvPr>
        </p:nvSpPr>
        <p:spPr>
          <a:xfrm>
            <a:off x="351903" y="2670148"/>
            <a:ext cx="4664435" cy="3373039"/>
          </a:xfrm>
        </p:spPr>
        <p:txBody>
          <a:bodyPr>
            <a:normAutofit lnSpcReduction="10000"/>
          </a:bodyPr>
          <a:lstStyle/>
          <a:p>
            <a:pPr marL="278606" indent="-278606">
              <a:buFont typeface="Arial" panose="020B0604020202020204" pitchFamily="34" charset="0"/>
              <a:buChar char="•"/>
            </a:pPr>
            <a:r>
              <a:rPr lang="en-US" dirty="0"/>
              <a:t>Curative treatment:  surgical</a:t>
            </a:r>
          </a:p>
          <a:p>
            <a:pPr marL="278606" indent="-278606">
              <a:buFont typeface="Arial" panose="020B0604020202020204" pitchFamily="34" charset="0"/>
              <a:buChar char="•"/>
            </a:pPr>
            <a:r>
              <a:rPr lang="en-US" dirty="0"/>
              <a:t>no accepted standard procedure</a:t>
            </a:r>
          </a:p>
          <a:p>
            <a:pPr marL="278606" indent="-278606">
              <a:buFont typeface="Arial" panose="020B0604020202020204" pitchFamily="34" charset="0"/>
              <a:buChar char="•"/>
            </a:pPr>
            <a:r>
              <a:rPr lang="en-US" dirty="0"/>
              <a:t>100 different operations described</a:t>
            </a:r>
            <a:endParaRPr lang="en-ZA" dirty="0"/>
          </a:p>
          <a:p>
            <a:endParaRPr lang="en-US" dirty="0"/>
          </a:p>
          <a:p>
            <a:r>
              <a:rPr lang="en-US" dirty="0"/>
              <a:t>Conservative </a:t>
            </a:r>
          </a:p>
          <a:p>
            <a:r>
              <a:rPr lang="en-US" dirty="0"/>
              <a:t>Surgical </a:t>
            </a:r>
          </a:p>
          <a:p>
            <a:pPr marL="560927" lvl="1" indent="-278606">
              <a:buFont typeface="Wingdings" panose="05000000000000000000" pitchFamily="2" charset="2"/>
              <a:buChar char="v"/>
            </a:pPr>
            <a:r>
              <a:rPr lang="en-US" dirty="0"/>
              <a:t>Abdominal </a:t>
            </a:r>
          </a:p>
          <a:p>
            <a:pPr marL="835819" lvl="2" indent="-278606">
              <a:buFont typeface="Wingdings" panose="05000000000000000000" pitchFamily="2" charset="2"/>
              <a:buChar char="v"/>
            </a:pPr>
            <a:r>
              <a:rPr lang="en-US" dirty="0"/>
              <a:t>Posterior rectopexy +- resection</a:t>
            </a:r>
          </a:p>
          <a:p>
            <a:pPr marL="835819" lvl="2" indent="-278606">
              <a:buFont typeface="Wingdings" panose="05000000000000000000" pitchFamily="2" charset="2"/>
              <a:buChar char="v"/>
            </a:pPr>
            <a:r>
              <a:rPr lang="en-US" dirty="0"/>
              <a:t>Ventral mesh rectopexy </a:t>
            </a:r>
          </a:p>
          <a:p>
            <a:pPr marL="560927" lvl="1" indent="-278606">
              <a:buFont typeface="Wingdings" panose="05000000000000000000" pitchFamily="2" charset="2"/>
              <a:buChar char="v"/>
            </a:pPr>
            <a:r>
              <a:rPr lang="en-US" dirty="0"/>
              <a:t>Perineal </a:t>
            </a:r>
          </a:p>
          <a:p>
            <a:pPr marL="835819" lvl="2" indent="-278606">
              <a:buFont typeface="Wingdings" panose="05000000000000000000" pitchFamily="2" charset="2"/>
              <a:buChar char="v"/>
            </a:pPr>
            <a:r>
              <a:rPr lang="en-US" dirty="0" err="1"/>
              <a:t>Altemeier’s</a:t>
            </a:r>
            <a:endParaRPr lang="en-US" dirty="0"/>
          </a:p>
          <a:p>
            <a:pPr marL="835819" lvl="2" indent="-278606">
              <a:buFont typeface="Wingdings" panose="05000000000000000000" pitchFamily="2" charset="2"/>
              <a:buChar char="v"/>
            </a:pPr>
            <a:r>
              <a:rPr lang="en-US" dirty="0"/>
              <a:t>Delorme’s</a:t>
            </a:r>
          </a:p>
        </p:txBody>
      </p:sp>
      <p:sp>
        <p:nvSpPr>
          <p:cNvPr id="10" name="TextBox 9">
            <a:extLst>
              <a:ext uri="{FF2B5EF4-FFF2-40B4-BE49-F238E27FC236}">
                <a16:creationId xmlns:a16="http://schemas.microsoft.com/office/drawing/2014/main" id="{D8CB95F5-AAB2-D05D-9A93-0CC3DE3CEFFA}"/>
              </a:ext>
            </a:extLst>
          </p:cNvPr>
          <p:cNvSpPr txBox="1"/>
          <p:nvPr/>
        </p:nvSpPr>
        <p:spPr>
          <a:xfrm>
            <a:off x="3608849" y="5667432"/>
            <a:ext cx="6297151" cy="542584"/>
          </a:xfrm>
          <a:prstGeom prst="rect">
            <a:avLst/>
          </a:prstGeom>
          <a:noFill/>
        </p:spPr>
        <p:txBody>
          <a:bodyPr wrap="square">
            <a:spAutoFit/>
          </a:bodyPr>
          <a:lstStyle/>
          <a:p>
            <a:r>
              <a:rPr lang="en-ZA" sz="1463" dirty="0"/>
              <a:t>Epidemiological trends in surgery for rectal prolapse in England 2001–2012: an adult hospital population-based study Y. El-</a:t>
            </a:r>
            <a:r>
              <a:rPr lang="en-ZA" sz="1463" dirty="0" err="1"/>
              <a:t>Dhuwaib</a:t>
            </a:r>
            <a:r>
              <a:rPr lang="en-ZA" sz="1463" dirty="0"/>
              <a:t> Colorectal Disease</a:t>
            </a:r>
          </a:p>
        </p:txBody>
      </p:sp>
      <p:pic>
        <p:nvPicPr>
          <p:cNvPr id="6" name="Picture 5">
            <a:extLst>
              <a:ext uri="{FF2B5EF4-FFF2-40B4-BE49-F238E27FC236}">
                <a16:creationId xmlns:a16="http://schemas.microsoft.com/office/drawing/2014/main" id="{F6B6E7B7-77A5-D79E-9CFC-38F0A570DE4C}"/>
              </a:ext>
            </a:extLst>
          </p:cNvPr>
          <p:cNvPicPr>
            <a:picLocks noChangeAspect="1"/>
          </p:cNvPicPr>
          <p:nvPr/>
        </p:nvPicPr>
        <p:blipFill rotWithShape="1">
          <a:blip r:embed="rId3"/>
          <a:srcRect l="74239" t="41739" r="3553" b="29662"/>
          <a:stretch/>
        </p:blipFill>
        <p:spPr>
          <a:xfrm>
            <a:off x="5304903" y="2341494"/>
            <a:ext cx="3793543" cy="27478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529238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11F9B-E3D0-2648-7D61-56224F9051ED}"/>
              </a:ext>
            </a:extLst>
          </p:cNvPr>
          <p:cNvSpPr>
            <a:spLocks noGrp="1"/>
          </p:cNvSpPr>
          <p:nvPr>
            <p:ph type="title"/>
          </p:nvPr>
        </p:nvSpPr>
        <p:spPr/>
        <p:txBody>
          <a:bodyPr/>
          <a:lstStyle/>
          <a:p>
            <a:endParaRPr lang="en-ZA" dirty="0"/>
          </a:p>
        </p:txBody>
      </p:sp>
      <p:sp>
        <p:nvSpPr>
          <p:cNvPr id="3" name="Content Placeholder 2">
            <a:extLst>
              <a:ext uri="{FF2B5EF4-FFF2-40B4-BE49-F238E27FC236}">
                <a16:creationId xmlns:a16="http://schemas.microsoft.com/office/drawing/2014/main" id="{6729DB1C-8998-D57F-437F-235F813D21D5}"/>
              </a:ext>
            </a:extLst>
          </p:cNvPr>
          <p:cNvSpPr>
            <a:spLocks noGrp="1"/>
          </p:cNvSpPr>
          <p:nvPr>
            <p:ph idx="1"/>
          </p:nvPr>
        </p:nvSpPr>
        <p:spPr>
          <a:xfrm>
            <a:off x="429210" y="4130022"/>
            <a:ext cx="8505114" cy="1814502"/>
          </a:xfrm>
        </p:spPr>
        <p:txBody>
          <a:bodyPr>
            <a:normAutofit/>
          </a:bodyPr>
          <a:lstStyle/>
          <a:p>
            <a:pPr marL="278606" indent="-278606">
              <a:buFont typeface="Wingdings" panose="05000000000000000000" pitchFamily="2" charset="2"/>
              <a:buChar char="v"/>
            </a:pPr>
            <a:r>
              <a:rPr lang="en-US" dirty="0"/>
              <a:t>recurrent rectal prolapse:  3/20 (15%) people in the handsewn group compared to 2/20 (10%) in the stapled group </a:t>
            </a:r>
          </a:p>
          <a:p>
            <a:pPr marL="278606" indent="-278606">
              <a:buFont typeface="Wingdings" panose="05000000000000000000" pitchFamily="2" charset="2"/>
              <a:buChar char="v"/>
            </a:pPr>
            <a:r>
              <a:rPr lang="en-US" dirty="0"/>
              <a:t>incontinence score at 12 months after surgery between both groups: no significant difference </a:t>
            </a:r>
            <a:endParaRPr lang="en-ZA" dirty="0"/>
          </a:p>
        </p:txBody>
      </p:sp>
      <p:pic>
        <p:nvPicPr>
          <p:cNvPr id="6" name="Picture 5">
            <a:extLst>
              <a:ext uri="{FF2B5EF4-FFF2-40B4-BE49-F238E27FC236}">
                <a16:creationId xmlns:a16="http://schemas.microsoft.com/office/drawing/2014/main" id="{5858800E-C05F-4703-1F74-3B6F0C8000D8}"/>
              </a:ext>
            </a:extLst>
          </p:cNvPr>
          <p:cNvPicPr>
            <a:picLocks noChangeAspect="1"/>
          </p:cNvPicPr>
          <p:nvPr/>
        </p:nvPicPr>
        <p:blipFill rotWithShape="1">
          <a:blip r:embed="rId3"/>
          <a:srcRect l="39188" t="30647" r="8769" b="32972"/>
          <a:stretch/>
        </p:blipFill>
        <p:spPr>
          <a:xfrm>
            <a:off x="315069" y="775977"/>
            <a:ext cx="8323111" cy="3272814"/>
          </a:xfrm>
          <a:prstGeom prst="rect">
            <a:avLst/>
          </a:prstGeom>
        </p:spPr>
      </p:pic>
      <p:sp>
        <p:nvSpPr>
          <p:cNvPr id="8" name="TextBox 7">
            <a:extLst>
              <a:ext uri="{FF2B5EF4-FFF2-40B4-BE49-F238E27FC236}">
                <a16:creationId xmlns:a16="http://schemas.microsoft.com/office/drawing/2014/main" id="{EF555CFD-ED48-BF0A-E0F7-0272848E5504}"/>
              </a:ext>
            </a:extLst>
          </p:cNvPr>
          <p:cNvSpPr txBox="1"/>
          <p:nvPr/>
        </p:nvSpPr>
        <p:spPr>
          <a:xfrm>
            <a:off x="742950" y="5556880"/>
            <a:ext cx="9103466" cy="542584"/>
          </a:xfrm>
          <a:prstGeom prst="rect">
            <a:avLst/>
          </a:prstGeom>
          <a:noFill/>
        </p:spPr>
        <p:txBody>
          <a:bodyPr wrap="square">
            <a:spAutoFit/>
          </a:bodyPr>
          <a:lstStyle/>
          <a:p>
            <a:r>
              <a:rPr lang="en-US" sz="1463" dirty="0"/>
              <a:t>Tou S, Brown SR, Nelson RL. Surgery for complete (full-thickness) rectal prolapse in adults. Cochrane Database of Systematic Reviews 2015, Issue 11. Art. No.: CD001758.</a:t>
            </a:r>
            <a:endParaRPr lang="en-ZA" sz="1463" dirty="0"/>
          </a:p>
        </p:txBody>
      </p:sp>
    </p:spTree>
    <p:extLst>
      <p:ext uri="{BB962C8B-B14F-4D97-AF65-F5344CB8AC3E}">
        <p14:creationId xmlns:p14="http://schemas.microsoft.com/office/powerpoint/2010/main" val="34900864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93E45-A19B-BCFC-161B-3AAD94C374C9}"/>
              </a:ext>
            </a:extLst>
          </p:cNvPr>
          <p:cNvSpPr>
            <a:spLocks noGrp="1"/>
          </p:cNvSpPr>
          <p:nvPr>
            <p:ph type="title"/>
          </p:nvPr>
        </p:nvSpPr>
        <p:spPr/>
        <p:txBody>
          <a:bodyPr/>
          <a:lstStyle/>
          <a:p>
            <a:endParaRPr lang="en-ZA" dirty="0"/>
          </a:p>
        </p:txBody>
      </p:sp>
      <p:sp>
        <p:nvSpPr>
          <p:cNvPr id="3" name="Text Placeholder 2">
            <a:extLst>
              <a:ext uri="{FF2B5EF4-FFF2-40B4-BE49-F238E27FC236}">
                <a16:creationId xmlns:a16="http://schemas.microsoft.com/office/drawing/2014/main" id="{D68AAFBE-22B9-7963-F9A9-F50D7DA1F112}"/>
              </a:ext>
            </a:extLst>
          </p:cNvPr>
          <p:cNvSpPr>
            <a:spLocks noGrp="1"/>
          </p:cNvSpPr>
          <p:nvPr>
            <p:ph type="body" sz="quarter" idx="13"/>
          </p:nvPr>
        </p:nvSpPr>
        <p:spPr/>
        <p:txBody>
          <a:bodyPr/>
          <a:lstStyle/>
          <a:p>
            <a:endParaRPr lang="en-ZA"/>
          </a:p>
        </p:txBody>
      </p:sp>
      <p:sp>
        <p:nvSpPr>
          <p:cNvPr id="4" name="Content Placeholder 3">
            <a:extLst>
              <a:ext uri="{FF2B5EF4-FFF2-40B4-BE49-F238E27FC236}">
                <a16:creationId xmlns:a16="http://schemas.microsoft.com/office/drawing/2014/main" id="{74825812-CB32-74D1-7444-5C4341F79816}"/>
              </a:ext>
            </a:extLst>
          </p:cNvPr>
          <p:cNvSpPr>
            <a:spLocks noGrp="1"/>
          </p:cNvSpPr>
          <p:nvPr>
            <p:ph sz="half" idx="1"/>
          </p:nvPr>
        </p:nvSpPr>
        <p:spPr/>
        <p:txBody>
          <a:bodyPr/>
          <a:lstStyle/>
          <a:p>
            <a:endParaRPr lang="en-ZA"/>
          </a:p>
        </p:txBody>
      </p:sp>
      <p:sp>
        <p:nvSpPr>
          <p:cNvPr id="5" name="Slide Number Placeholder 4">
            <a:extLst>
              <a:ext uri="{FF2B5EF4-FFF2-40B4-BE49-F238E27FC236}">
                <a16:creationId xmlns:a16="http://schemas.microsoft.com/office/drawing/2014/main" id="{27DA33CD-D381-87DA-F622-8960A962C008}"/>
              </a:ext>
            </a:extLst>
          </p:cNvPr>
          <p:cNvSpPr>
            <a:spLocks noGrp="1"/>
          </p:cNvSpPr>
          <p:nvPr>
            <p:ph type="sldNum" sz="quarter" idx="10"/>
          </p:nvPr>
        </p:nvSpPr>
        <p:spPr/>
        <p:txBody>
          <a:bodyPr/>
          <a:lstStyle/>
          <a:p>
            <a:fld id="{48F63A3B-78C7-47BE-AE5E-E10140E04643}" type="slidenum">
              <a:rPr lang="en-US" smtClean="0"/>
              <a:pPr/>
              <a:t>32</a:t>
            </a:fld>
            <a:endParaRPr lang="en-US" dirty="0"/>
          </a:p>
        </p:txBody>
      </p:sp>
      <p:pic>
        <p:nvPicPr>
          <p:cNvPr id="6" name="Picture 5">
            <a:extLst>
              <a:ext uri="{FF2B5EF4-FFF2-40B4-BE49-F238E27FC236}">
                <a16:creationId xmlns:a16="http://schemas.microsoft.com/office/drawing/2014/main" id="{9EF521E5-1BA9-0158-5AA3-37B262498ECF}"/>
              </a:ext>
            </a:extLst>
          </p:cNvPr>
          <p:cNvPicPr>
            <a:picLocks noChangeAspect="1"/>
          </p:cNvPicPr>
          <p:nvPr/>
        </p:nvPicPr>
        <p:blipFill rotWithShape="1">
          <a:blip r:embed="rId3"/>
          <a:srcRect l="24180" t="20491" r="17591" b="58633"/>
          <a:stretch/>
        </p:blipFill>
        <p:spPr>
          <a:xfrm>
            <a:off x="1701478" y="910275"/>
            <a:ext cx="7048983" cy="1421516"/>
          </a:xfrm>
          <a:prstGeom prst="rect">
            <a:avLst/>
          </a:prstGeom>
        </p:spPr>
      </p:pic>
    </p:spTree>
    <p:extLst>
      <p:ext uri="{BB962C8B-B14F-4D97-AF65-F5344CB8AC3E}">
        <p14:creationId xmlns:p14="http://schemas.microsoft.com/office/powerpoint/2010/main" val="38601825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E8954-9BCB-7FD9-A210-38DC54382D45}"/>
              </a:ext>
            </a:extLst>
          </p:cNvPr>
          <p:cNvSpPr>
            <a:spLocks noGrp="1"/>
          </p:cNvSpPr>
          <p:nvPr>
            <p:ph type="title"/>
          </p:nvPr>
        </p:nvSpPr>
        <p:spPr>
          <a:xfrm>
            <a:off x="2212914" y="888791"/>
            <a:ext cx="6471937" cy="807758"/>
          </a:xfrm>
        </p:spPr>
        <p:txBody>
          <a:bodyPr/>
          <a:lstStyle/>
          <a:p>
            <a:r>
              <a:rPr lang="en-US" dirty="0"/>
              <a:t>+- </a:t>
            </a:r>
            <a:r>
              <a:rPr lang="en-US" dirty="0" err="1"/>
              <a:t>levatorplasty</a:t>
            </a:r>
            <a:endParaRPr lang="en-US" dirty="0"/>
          </a:p>
        </p:txBody>
      </p:sp>
      <p:sp>
        <p:nvSpPr>
          <p:cNvPr id="3" name="Content Placeholder 2">
            <a:extLst>
              <a:ext uri="{FF2B5EF4-FFF2-40B4-BE49-F238E27FC236}">
                <a16:creationId xmlns:a16="http://schemas.microsoft.com/office/drawing/2014/main" id="{75111C33-898C-4414-4665-5136EB6FC126}"/>
              </a:ext>
            </a:extLst>
          </p:cNvPr>
          <p:cNvSpPr>
            <a:spLocks noGrp="1"/>
          </p:cNvSpPr>
          <p:nvPr>
            <p:ph sz="half" idx="2"/>
          </p:nvPr>
        </p:nvSpPr>
        <p:spPr>
          <a:xfrm>
            <a:off x="2212915" y="1822170"/>
            <a:ext cx="6471936" cy="2841880"/>
          </a:xfrm>
        </p:spPr>
        <p:txBody>
          <a:bodyPr/>
          <a:lstStyle/>
          <a:p>
            <a:pPr marL="0" indent="0">
              <a:buNone/>
            </a:pPr>
            <a:endParaRPr lang="en-US" dirty="0"/>
          </a:p>
        </p:txBody>
      </p:sp>
      <p:sp>
        <p:nvSpPr>
          <p:cNvPr id="23" name="Slide Number Placeholder 22">
            <a:extLst>
              <a:ext uri="{FF2B5EF4-FFF2-40B4-BE49-F238E27FC236}">
                <a16:creationId xmlns:a16="http://schemas.microsoft.com/office/drawing/2014/main" id="{94FF72B7-0438-3641-5939-75128934B0DF}"/>
              </a:ext>
            </a:extLst>
          </p:cNvPr>
          <p:cNvSpPr>
            <a:spLocks noGrp="1"/>
          </p:cNvSpPr>
          <p:nvPr>
            <p:ph type="sldNum" sz="quarter" idx="10"/>
          </p:nvPr>
        </p:nvSpPr>
        <p:spPr>
          <a:xfrm>
            <a:off x="8416231" y="1014412"/>
            <a:ext cx="867416" cy="383085"/>
          </a:xfrm>
        </p:spPr>
        <p:txBody>
          <a:bodyPr/>
          <a:lstStyle/>
          <a:p>
            <a:fld id="{48F63A3B-78C7-47BE-AE5E-E10140E04643}" type="slidenum">
              <a:rPr lang="en-US" smtClean="0"/>
              <a:pPr/>
              <a:t>33</a:t>
            </a:fld>
            <a:endParaRPr lang="en-US" dirty="0"/>
          </a:p>
        </p:txBody>
      </p:sp>
      <p:graphicFrame>
        <p:nvGraphicFramePr>
          <p:cNvPr id="4" name="Table 3">
            <a:extLst>
              <a:ext uri="{FF2B5EF4-FFF2-40B4-BE49-F238E27FC236}">
                <a16:creationId xmlns:a16="http://schemas.microsoft.com/office/drawing/2014/main" id="{4A086DA8-5DFD-841C-3B64-FE5FA7353B3B}"/>
              </a:ext>
            </a:extLst>
          </p:cNvPr>
          <p:cNvGraphicFramePr>
            <a:graphicFrameLocks noGrp="1"/>
          </p:cNvGraphicFramePr>
          <p:nvPr>
            <p:extLst>
              <p:ext uri="{D42A27DB-BD31-4B8C-83A1-F6EECF244321}">
                <p14:modId xmlns:p14="http://schemas.microsoft.com/office/powerpoint/2010/main" val="3219847232"/>
              </p:ext>
            </p:extLst>
          </p:nvPr>
        </p:nvGraphicFramePr>
        <p:xfrm>
          <a:off x="2093310" y="2351113"/>
          <a:ext cx="6756630" cy="2841879"/>
        </p:xfrm>
        <a:graphic>
          <a:graphicData uri="http://schemas.openxmlformats.org/drawingml/2006/table">
            <a:tbl>
              <a:tblPr firstRow="1" bandRow="1">
                <a:tableStyleId>{BC89EF96-8CEA-46FF-86C4-4CE0E7609802}</a:tableStyleId>
              </a:tblPr>
              <a:tblGrid>
                <a:gridCol w="1351326">
                  <a:extLst>
                    <a:ext uri="{9D8B030D-6E8A-4147-A177-3AD203B41FA5}">
                      <a16:colId xmlns:a16="http://schemas.microsoft.com/office/drawing/2014/main" val="4059607368"/>
                    </a:ext>
                  </a:extLst>
                </a:gridCol>
                <a:gridCol w="1351326">
                  <a:extLst>
                    <a:ext uri="{9D8B030D-6E8A-4147-A177-3AD203B41FA5}">
                      <a16:colId xmlns:a16="http://schemas.microsoft.com/office/drawing/2014/main" val="1082888135"/>
                    </a:ext>
                  </a:extLst>
                </a:gridCol>
                <a:gridCol w="1351326">
                  <a:extLst>
                    <a:ext uri="{9D8B030D-6E8A-4147-A177-3AD203B41FA5}">
                      <a16:colId xmlns:a16="http://schemas.microsoft.com/office/drawing/2014/main" val="892147718"/>
                    </a:ext>
                  </a:extLst>
                </a:gridCol>
                <a:gridCol w="1351326">
                  <a:extLst>
                    <a:ext uri="{9D8B030D-6E8A-4147-A177-3AD203B41FA5}">
                      <a16:colId xmlns:a16="http://schemas.microsoft.com/office/drawing/2014/main" val="3566649536"/>
                    </a:ext>
                  </a:extLst>
                </a:gridCol>
                <a:gridCol w="1351326">
                  <a:extLst>
                    <a:ext uri="{9D8B030D-6E8A-4147-A177-3AD203B41FA5}">
                      <a16:colId xmlns:a16="http://schemas.microsoft.com/office/drawing/2014/main" val="1423501714"/>
                    </a:ext>
                  </a:extLst>
                </a:gridCol>
              </a:tblGrid>
              <a:tr h="947293">
                <a:tc>
                  <a:txBody>
                    <a:bodyPr/>
                    <a:lstStyle/>
                    <a:p>
                      <a:endParaRPr lang="en-ZA" sz="1200" dirty="0"/>
                    </a:p>
                  </a:txBody>
                  <a:tcPr marL="74295" marR="74295" marT="37148" marB="37148"/>
                </a:tc>
                <a:tc>
                  <a:txBody>
                    <a:bodyPr/>
                    <a:lstStyle/>
                    <a:p>
                      <a:r>
                        <a:rPr lang="en-ZA" sz="1200" dirty="0"/>
                        <a:t>Recurrence </a:t>
                      </a:r>
                    </a:p>
                  </a:txBody>
                  <a:tcPr marL="74295" marR="74295" marT="37148" marB="37148"/>
                </a:tc>
                <a:tc>
                  <a:txBody>
                    <a:bodyPr/>
                    <a:lstStyle/>
                    <a:p>
                      <a:r>
                        <a:rPr lang="en-ZA" sz="1200" dirty="0"/>
                        <a:t>Residual faecal incontinence </a:t>
                      </a:r>
                    </a:p>
                  </a:txBody>
                  <a:tcPr marL="74295" marR="74295" marT="37148" marB="37148"/>
                </a:tc>
                <a:tc>
                  <a:txBody>
                    <a:bodyPr/>
                    <a:lstStyle/>
                    <a:p>
                      <a:r>
                        <a:rPr lang="en-ZA" sz="1200" dirty="0"/>
                        <a:t>Constipation </a:t>
                      </a:r>
                    </a:p>
                  </a:txBody>
                  <a:tcPr marL="74295" marR="74295" marT="37148" marB="37148"/>
                </a:tc>
                <a:tc>
                  <a:txBody>
                    <a:bodyPr/>
                    <a:lstStyle/>
                    <a:p>
                      <a:r>
                        <a:rPr lang="en-ZA" sz="1200" dirty="0"/>
                        <a:t>Operating time </a:t>
                      </a:r>
                    </a:p>
                  </a:txBody>
                  <a:tcPr marL="74295" marR="74295" marT="37148" marB="37148"/>
                </a:tc>
                <a:extLst>
                  <a:ext uri="{0D108BD9-81ED-4DB2-BD59-A6C34878D82A}">
                    <a16:rowId xmlns:a16="http://schemas.microsoft.com/office/drawing/2014/main" val="115275738"/>
                  </a:ext>
                </a:extLst>
              </a:tr>
              <a:tr h="947293">
                <a:tc>
                  <a:txBody>
                    <a:bodyPr/>
                    <a:lstStyle/>
                    <a:p>
                      <a:r>
                        <a:rPr lang="en-ZA" sz="1200" dirty="0"/>
                        <a:t>Delorme with </a:t>
                      </a:r>
                      <a:r>
                        <a:rPr lang="en-ZA" sz="1200" dirty="0" err="1"/>
                        <a:t>levatorplasty</a:t>
                      </a:r>
                      <a:r>
                        <a:rPr lang="en-ZA" sz="1200" dirty="0"/>
                        <a:t> </a:t>
                      </a:r>
                    </a:p>
                  </a:txBody>
                  <a:tcPr marL="74295" marR="74295" marT="37148" marB="37148"/>
                </a:tc>
                <a:tc>
                  <a:txBody>
                    <a:bodyPr/>
                    <a:lstStyle/>
                    <a:p>
                      <a:r>
                        <a:rPr lang="en-ZA" sz="1200" dirty="0"/>
                        <a:t>Decreased but not statistically significant </a:t>
                      </a:r>
                    </a:p>
                  </a:txBody>
                  <a:tcPr marL="74295" marR="74295" marT="37148" marB="37148"/>
                </a:tc>
                <a:tc>
                  <a:txBody>
                    <a:bodyPr/>
                    <a:lstStyle/>
                    <a:p>
                      <a:r>
                        <a:rPr lang="en-ZA" sz="1200" dirty="0"/>
                        <a:t>Significantly lower </a:t>
                      </a:r>
                    </a:p>
                  </a:txBody>
                  <a:tcPr marL="74295" marR="74295" marT="37148" marB="37148"/>
                </a:tc>
                <a:tc>
                  <a:txBody>
                    <a:bodyPr/>
                    <a:lstStyle/>
                    <a:p>
                      <a:r>
                        <a:rPr lang="en-ZA" sz="1200" dirty="0"/>
                        <a:t>Similar </a:t>
                      </a:r>
                    </a:p>
                  </a:txBody>
                  <a:tcPr marL="74295" marR="74295" marT="37148" marB="37148"/>
                </a:tc>
                <a:tc>
                  <a:txBody>
                    <a:bodyPr/>
                    <a:lstStyle/>
                    <a:p>
                      <a:r>
                        <a:rPr lang="en-ZA" sz="1200" dirty="0"/>
                        <a:t>20min</a:t>
                      </a:r>
                    </a:p>
                  </a:txBody>
                  <a:tcPr marL="74295" marR="74295" marT="37148" marB="37148"/>
                </a:tc>
                <a:extLst>
                  <a:ext uri="{0D108BD9-81ED-4DB2-BD59-A6C34878D82A}">
                    <a16:rowId xmlns:a16="http://schemas.microsoft.com/office/drawing/2014/main" val="4176266849"/>
                  </a:ext>
                </a:extLst>
              </a:tr>
              <a:tr h="947293">
                <a:tc>
                  <a:txBody>
                    <a:bodyPr/>
                    <a:lstStyle/>
                    <a:p>
                      <a:r>
                        <a:rPr lang="en-ZA" sz="1200" dirty="0"/>
                        <a:t>Delorme w/o </a:t>
                      </a:r>
                      <a:r>
                        <a:rPr lang="en-ZA" sz="1200" dirty="0" err="1"/>
                        <a:t>levatorplasty</a:t>
                      </a:r>
                      <a:r>
                        <a:rPr lang="en-ZA" sz="1200" dirty="0"/>
                        <a:t> </a:t>
                      </a:r>
                    </a:p>
                  </a:txBody>
                  <a:tcPr marL="74295" marR="74295" marT="37148" marB="37148"/>
                </a:tc>
                <a:tc>
                  <a:txBody>
                    <a:bodyPr/>
                    <a:lstStyle/>
                    <a:p>
                      <a:endParaRPr lang="en-ZA" sz="1200" dirty="0"/>
                    </a:p>
                  </a:txBody>
                  <a:tcPr marL="74295" marR="74295" marT="37148" marB="37148"/>
                </a:tc>
                <a:tc>
                  <a:txBody>
                    <a:bodyPr/>
                    <a:lstStyle/>
                    <a:p>
                      <a:endParaRPr lang="en-ZA" sz="1200"/>
                    </a:p>
                  </a:txBody>
                  <a:tcPr marL="74295" marR="74295" marT="37148" marB="37148"/>
                </a:tc>
                <a:tc>
                  <a:txBody>
                    <a:bodyPr/>
                    <a:lstStyle/>
                    <a:p>
                      <a:r>
                        <a:rPr lang="en-ZA" sz="1200" dirty="0"/>
                        <a:t>Similar </a:t>
                      </a:r>
                    </a:p>
                  </a:txBody>
                  <a:tcPr marL="74295" marR="74295" marT="37148" marB="37148"/>
                </a:tc>
                <a:tc>
                  <a:txBody>
                    <a:bodyPr/>
                    <a:lstStyle/>
                    <a:p>
                      <a:endParaRPr lang="en-ZA" sz="1200" dirty="0"/>
                    </a:p>
                  </a:txBody>
                  <a:tcPr marL="74295" marR="74295" marT="37148" marB="37148"/>
                </a:tc>
                <a:extLst>
                  <a:ext uri="{0D108BD9-81ED-4DB2-BD59-A6C34878D82A}">
                    <a16:rowId xmlns:a16="http://schemas.microsoft.com/office/drawing/2014/main" val="659853421"/>
                  </a:ext>
                </a:extLst>
              </a:tr>
            </a:tbl>
          </a:graphicData>
        </a:graphic>
      </p:graphicFrame>
      <p:sp>
        <p:nvSpPr>
          <p:cNvPr id="6" name="TextBox 5">
            <a:extLst>
              <a:ext uri="{FF2B5EF4-FFF2-40B4-BE49-F238E27FC236}">
                <a16:creationId xmlns:a16="http://schemas.microsoft.com/office/drawing/2014/main" id="{038C1D0B-5678-78F9-C403-4599F210A324}"/>
              </a:ext>
            </a:extLst>
          </p:cNvPr>
          <p:cNvSpPr txBox="1"/>
          <p:nvPr/>
        </p:nvSpPr>
        <p:spPr>
          <a:xfrm>
            <a:off x="1774209" y="5384993"/>
            <a:ext cx="8572718" cy="542584"/>
          </a:xfrm>
          <a:prstGeom prst="rect">
            <a:avLst/>
          </a:prstGeom>
          <a:noFill/>
        </p:spPr>
        <p:txBody>
          <a:bodyPr wrap="square">
            <a:spAutoFit/>
          </a:bodyPr>
          <a:lstStyle/>
          <a:p>
            <a:r>
              <a:rPr lang="en-US" sz="1463" dirty="0"/>
              <a:t>Tou S, Brown SR, Nelson RL. Surgery for complete (full-thickness) rectal prolapse in adults. Cochrane Database of Systematic Reviews 2015, Issue 11. Art. No.: CD001758.</a:t>
            </a:r>
            <a:endParaRPr lang="en-ZA" sz="1463" dirty="0"/>
          </a:p>
        </p:txBody>
      </p:sp>
    </p:spTree>
    <p:extLst>
      <p:ext uri="{BB962C8B-B14F-4D97-AF65-F5344CB8AC3E}">
        <p14:creationId xmlns:p14="http://schemas.microsoft.com/office/powerpoint/2010/main" val="685681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82E16-1BDC-271D-3240-E405A6E68FA2}"/>
              </a:ext>
            </a:extLst>
          </p:cNvPr>
          <p:cNvSpPr>
            <a:spLocks noGrp="1"/>
          </p:cNvSpPr>
          <p:nvPr>
            <p:ph type="title"/>
          </p:nvPr>
        </p:nvSpPr>
        <p:spPr>
          <a:xfrm>
            <a:off x="343753" y="690820"/>
            <a:ext cx="5349240" cy="813655"/>
          </a:xfrm>
        </p:spPr>
        <p:txBody>
          <a:bodyPr/>
          <a:lstStyle/>
          <a:p>
            <a:r>
              <a:rPr lang="en-ZA" dirty="0"/>
              <a:t>Aetiology </a:t>
            </a:r>
          </a:p>
        </p:txBody>
      </p:sp>
      <p:sp>
        <p:nvSpPr>
          <p:cNvPr id="3" name="Content Placeholder 2">
            <a:extLst>
              <a:ext uri="{FF2B5EF4-FFF2-40B4-BE49-F238E27FC236}">
                <a16:creationId xmlns:a16="http://schemas.microsoft.com/office/drawing/2014/main" id="{42AAC793-7982-0178-9367-F03B90B3E9A7}"/>
              </a:ext>
            </a:extLst>
          </p:cNvPr>
          <p:cNvSpPr>
            <a:spLocks noGrp="1"/>
          </p:cNvSpPr>
          <p:nvPr>
            <p:ph idx="1"/>
          </p:nvPr>
        </p:nvSpPr>
        <p:spPr>
          <a:xfrm>
            <a:off x="343754" y="1654009"/>
            <a:ext cx="5748437" cy="3511922"/>
          </a:xfrm>
        </p:spPr>
        <p:txBody>
          <a:bodyPr>
            <a:normAutofit fontScale="77500" lnSpcReduction="20000"/>
          </a:bodyPr>
          <a:lstStyle/>
          <a:p>
            <a:r>
              <a:rPr lang="fr-FR" dirty="0"/>
              <a:t>2.5 per 100 000 population</a:t>
            </a:r>
          </a:p>
          <a:p>
            <a:r>
              <a:rPr lang="en-US" dirty="0"/>
              <a:t>9:1</a:t>
            </a:r>
            <a:endParaRPr lang="fr-FR" dirty="0"/>
          </a:p>
          <a:p>
            <a:r>
              <a:rPr lang="en-US" dirty="0"/>
              <a:t>Median age:  69 </a:t>
            </a:r>
          </a:p>
          <a:p>
            <a:r>
              <a:rPr lang="en-US" dirty="0"/>
              <a:t>50% concomitant cardiovascular disease and 15% psychiatric illness</a:t>
            </a:r>
          </a:p>
          <a:p>
            <a:r>
              <a:rPr lang="en-US" dirty="0"/>
              <a:t>Males: younger, low surgical risk</a:t>
            </a:r>
          </a:p>
          <a:p>
            <a:endParaRPr lang="en-US" dirty="0"/>
          </a:p>
          <a:p>
            <a:pPr marL="278606" indent="-278606">
              <a:buFont typeface="Wingdings" panose="05000000000000000000" pitchFamily="2" charset="2"/>
              <a:buChar char="Ø"/>
            </a:pPr>
            <a:r>
              <a:rPr lang="en-US" dirty="0"/>
              <a:t>redundant sigmoid colon</a:t>
            </a:r>
          </a:p>
          <a:p>
            <a:pPr marL="278606" indent="-278606">
              <a:buFont typeface="Wingdings" panose="05000000000000000000" pitchFamily="2" charset="2"/>
              <a:buChar char="Ø"/>
            </a:pPr>
            <a:r>
              <a:rPr lang="en-US" dirty="0"/>
              <a:t>diastasis of the </a:t>
            </a:r>
            <a:r>
              <a:rPr lang="en-US" dirty="0" err="1"/>
              <a:t>levator</a:t>
            </a:r>
            <a:r>
              <a:rPr lang="en-US" dirty="0"/>
              <a:t> ani</a:t>
            </a:r>
          </a:p>
          <a:p>
            <a:pPr marL="278606" indent="-278606">
              <a:buFont typeface="Wingdings" panose="05000000000000000000" pitchFamily="2" charset="2"/>
              <a:buChar char="Ø"/>
            </a:pPr>
            <a:r>
              <a:rPr lang="en-US" dirty="0"/>
              <a:t>loss of the vertical position of the rectum and its sacral attachments</a:t>
            </a:r>
          </a:p>
          <a:p>
            <a:pPr marL="278606" indent="-278606">
              <a:buFont typeface="Wingdings" panose="05000000000000000000" pitchFamily="2" charset="2"/>
              <a:buChar char="Ø"/>
            </a:pPr>
            <a:r>
              <a:rPr lang="en-US" dirty="0"/>
              <a:t>deep </a:t>
            </a:r>
            <a:r>
              <a:rPr lang="en-US" dirty="0" err="1"/>
              <a:t>cul</a:t>
            </a:r>
            <a:r>
              <a:rPr lang="en-US" dirty="0"/>
              <a:t> de sac (1912- </a:t>
            </a:r>
            <a:r>
              <a:rPr lang="en-US" dirty="0" err="1"/>
              <a:t>Moschcowitz</a:t>
            </a:r>
            <a:r>
              <a:rPr lang="en-US" dirty="0"/>
              <a:t>)</a:t>
            </a:r>
          </a:p>
          <a:p>
            <a:endParaRPr lang="en-ZA" dirty="0"/>
          </a:p>
        </p:txBody>
      </p:sp>
      <p:sp>
        <p:nvSpPr>
          <p:cNvPr id="4" name="Slide Number Placeholder 3">
            <a:extLst>
              <a:ext uri="{FF2B5EF4-FFF2-40B4-BE49-F238E27FC236}">
                <a16:creationId xmlns:a16="http://schemas.microsoft.com/office/drawing/2014/main" id="{6F53222E-3100-D0F8-98BF-AD4C4988C6CF}"/>
              </a:ext>
            </a:extLst>
          </p:cNvPr>
          <p:cNvSpPr>
            <a:spLocks noGrp="1"/>
          </p:cNvSpPr>
          <p:nvPr>
            <p:ph type="sldNum" sz="quarter" idx="10"/>
          </p:nvPr>
        </p:nvSpPr>
        <p:spPr/>
        <p:txBody>
          <a:bodyPr/>
          <a:lstStyle/>
          <a:p>
            <a:fld id="{48F63A3B-78C7-47BE-AE5E-E10140E04643}" type="slidenum">
              <a:rPr lang="en-US" smtClean="0"/>
              <a:pPr/>
              <a:t>4</a:t>
            </a:fld>
            <a:endParaRPr lang="en-US" dirty="0"/>
          </a:p>
        </p:txBody>
      </p:sp>
      <p:sp>
        <p:nvSpPr>
          <p:cNvPr id="6" name="TextBox 5">
            <a:extLst>
              <a:ext uri="{FF2B5EF4-FFF2-40B4-BE49-F238E27FC236}">
                <a16:creationId xmlns:a16="http://schemas.microsoft.com/office/drawing/2014/main" id="{0B941FEA-6A4F-A939-8515-38779433EBB0}"/>
              </a:ext>
            </a:extLst>
          </p:cNvPr>
          <p:cNvSpPr txBox="1"/>
          <p:nvPr/>
        </p:nvSpPr>
        <p:spPr>
          <a:xfrm>
            <a:off x="1" y="5493358"/>
            <a:ext cx="9658350" cy="992836"/>
          </a:xfrm>
          <a:prstGeom prst="rect">
            <a:avLst/>
          </a:prstGeom>
          <a:noFill/>
        </p:spPr>
        <p:txBody>
          <a:bodyPr wrap="square">
            <a:spAutoFit/>
          </a:bodyPr>
          <a:lstStyle/>
          <a:p>
            <a:r>
              <a:rPr lang="en-ZA" sz="1463" dirty="0"/>
              <a:t>EPIDEMIOLOGIC ASPECTS OF COMPLETE RECTAL PROLAPSE M. V. </a:t>
            </a:r>
            <a:r>
              <a:rPr lang="en-ZA" sz="1463" dirty="0" err="1"/>
              <a:t>Kairaluoma</a:t>
            </a:r>
            <a:r>
              <a:rPr lang="en-ZA" sz="1463" dirty="0"/>
              <a:t>, I. H. </a:t>
            </a:r>
            <a:r>
              <a:rPr lang="en-ZA" sz="1463" dirty="0" err="1"/>
              <a:t>Kellokumpu</a:t>
            </a:r>
            <a:r>
              <a:rPr lang="en-ZA" sz="1463" dirty="0"/>
              <a:t> Pelvic Floor Research and Therapy Unit, Department of Gastroenterological Surgery, Finland </a:t>
            </a:r>
          </a:p>
          <a:p>
            <a:endParaRPr lang="en-ZA" sz="1463" dirty="0"/>
          </a:p>
          <a:p>
            <a:r>
              <a:rPr lang="en-US" sz="1463" dirty="0"/>
              <a:t>NSQIP-based comparative analysis of over 12,000 patients.</a:t>
            </a:r>
            <a:r>
              <a:rPr lang="en-ZA" sz="1463" dirty="0"/>
              <a:t> Jon D. Vogel et al, American journal of Surgery 2020</a:t>
            </a:r>
          </a:p>
        </p:txBody>
      </p:sp>
      <p:pic>
        <p:nvPicPr>
          <p:cNvPr id="8" name="Picture 7">
            <a:extLst>
              <a:ext uri="{FF2B5EF4-FFF2-40B4-BE49-F238E27FC236}">
                <a16:creationId xmlns:a16="http://schemas.microsoft.com/office/drawing/2014/main" id="{55999A15-6CE1-3115-FF77-B3DDCE3F2EBC}"/>
              </a:ext>
            </a:extLst>
          </p:cNvPr>
          <p:cNvPicPr>
            <a:picLocks noChangeAspect="1"/>
          </p:cNvPicPr>
          <p:nvPr/>
        </p:nvPicPr>
        <p:blipFill rotWithShape="1">
          <a:blip r:embed="rId3"/>
          <a:srcRect l="33917" t="29652" r="15040" b="19403"/>
          <a:stretch/>
        </p:blipFill>
        <p:spPr>
          <a:xfrm>
            <a:off x="6092190" y="713198"/>
            <a:ext cx="3796718" cy="2131565"/>
          </a:xfrm>
          <a:prstGeom prst="rect">
            <a:avLst/>
          </a:prstGeom>
        </p:spPr>
      </p:pic>
      <p:pic>
        <p:nvPicPr>
          <p:cNvPr id="10" name="Picture 9">
            <a:extLst>
              <a:ext uri="{FF2B5EF4-FFF2-40B4-BE49-F238E27FC236}">
                <a16:creationId xmlns:a16="http://schemas.microsoft.com/office/drawing/2014/main" id="{9885F5CA-A569-2E36-722C-32F48F283CAB}"/>
              </a:ext>
            </a:extLst>
          </p:cNvPr>
          <p:cNvPicPr>
            <a:picLocks noChangeAspect="1"/>
          </p:cNvPicPr>
          <p:nvPr/>
        </p:nvPicPr>
        <p:blipFill rotWithShape="1">
          <a:blip r:embed="rId4"/>
          <a:srcRect l="61500" t="32136" r="11119" b="25362"/>
          <a:stretch/>
        </p:blipFill>
        <p:spPr>
          <a:xfrm>
            <a:off x="6849925" y="2829114"/>
            <a:ext cx="2712322" cy="2368247"/>
          </a:xfrm>
          <a:prstGeom prst="rect">
            <a:avLst/>
          </a:prstGeom>
        </p:spPr>
      </p:pic>
    </p:spTree>
    <p:extLst>
      <p:ext uri="{BB962C8B-B14F-4D97-AF65-F5344CB8AC3E}">
        <p14:creationId xmlns:p14="http://schemas.microsoft.com/office/powerpoint/2010/main" val="3639447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EDA75-0988-2AC2-87F8-8DEC83A7B9CA}"/>
              </a:ext>
            </a:extLst>
          </p:cNvPr>
          <p:cNvSpPr>
            <a:spLocks noGrp="1"/>
          </p:cNvSpPr>
          <p:nvPr>
            <p:ph type="title"/>
          </p:nvPr>
        </p:nvSpPr>
        <p:spPr>
          <a:xfrm>
            <a:off x="4240126" y="4084994"/>
            <a:ext cx="5305656" cy="1579373"/>
          </a:xfrm>
        </p:spPr>
        <p:txBody>
          <a:bodyPr/>
          <a:lstStyle/>
          <a:p>
            <a:r>
              <a:rPr lang="en-US" dirty="0"/>
              <a:t>Surgeon preference </a:t>
            </a:r>
            <a:br>
              <a:rPr lang="en-US" dirty="0"/>
            </a:br>
            <a:r>
              <a:rPr lang="en-US" dirty="0"/>
              <a:t>Patient factors </a:t>
            </a:r>
            <a:br>
              <a:rPr lang="en-US" dirty="0"/>
            </a:br>
            <a:r>
              <a:rPr lang="en-US" dirty="0"/>
              <a:t>Recurrence </a:t>
            </a:r>
            <a:br>
              <a:rPr lang="en-US" dirty="0"/>
            </a:br>
            <a:r>
              <a:rPr lang="en-US" dirty="0"/>
              <a:t>complications</a:t>
            </a:r>
          </a:p>
        </p:txBody>
      </p:sp>
      <p:sp>
        <p:nvSpPr>
          <p:cNvPr id="4" name="Picture Placeholder 3">
            <a:extLst>
              <a:ext uri="{FF2B5EF4-FFF2-40B4-BE49-F238E27FC236}">
                <a16:creationId xmlns:a16="http://schemas.microsoft.com/office/drawing/2014/main" id="{ABEA66E0-82E3-CE1C-5596-5B2C4B20574C}"/>
              </a:ext>
            </a:extLst>
          </p:cNvPr>
          <p:cNvSpPr>
            <a:spLocks noGrp="1"/>
          </p:cNvSpPr>
          <p:nvPr>
            <p:ph type="pic" sz="quarter" idx="11"/>
          </p:nvPr>
        </p:nvSpPr>
        <p:spPr/>
      </p:sp>
      <p:graphicFrame>
        <p:nvGraphicFramePr>
          <p:cNvPr id="6" name="Diagram 5">
            <a:extLst>
              <a:ext uri="{FF2B5EF4-FFF2-40B4-BE49-F238E27FC236}">
                <a16:creationId xmlns:a16="http://schemas.microsoft.com/office/drawing/2014/main" id="{99F08AE9-7462-321C-B1DB-D112EBD42775}"/>
              </a:ext>
            </a:extLst>
          </p:cNvPr>
          <p:cNvGraphicFramePr/>
          <p:nvPr>
            <p:extLst>
              <p:ext uri="{D42A27DB-BD31-4B8C-83A1-F6EECF244321}">
                <p14:modId xmlns:p14="http://schemas.microsoft.com/office/powerpoint/2010/main" val="1277084161"/>
              </p:ext>
            </p:extLst>
          </p:nvPr>
        </p:nvGraphicFramePr>
        <p:xfrm>
          <a:off x="215187" y="517721"/>
          <a:ext cx="6604000" cy="4753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06491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9CE77-521D-73BB-BE93-DA6C8128188E}"/>
              </a:ext>
            </a:extLst>
          </p:cNvPr>
          <p:cNvSpPr>
            <a:spLocks noGrp="1"/>
          </p:cNvSpPr>
          <p:nvPr>
            <p:ph type="title"/>
          </p:nvPr>
        </p:nvSpPr>
        <p:spPr>
          <a:xfrm>
            <a:off x="429306" y="1028927"/>
            <a:ext cx="6114249" cy="650245"/>
          </a:xfrm>
        </p:spPr>
        <p:txBody>
          <a:bodyPr/>
          <a:lstStyle/>
          <a:p>
            <a:r>
              <a:rPr lang="en-ZA" dirty="0"/>
              <a:t>Conservative mx </a:t>
            </a:r>
          </a:p>
        </p:txBody>
      </p:sp>
      <p:sp>
        <p:nvSpPr>
          <p:cNvPr id="3" name="Content Placeholder 2">
            <a:extLst>
              <a:ext uri="{FF2B5EF4-FFF2-40B4-BE49-F238E27FC236}">
                <a16:creationId xmlns:a16="http://schemas.microsoft.com/office/drawing/2014/main" id="{C4968FF8-4772-FC0F-204A-E3393E35D43D}"/>
              </a:ext>
            </a:extLst>
          </p:cNvPr>
          <p:cNvSpPr>
            <a:spLocks noGrp="1"/>
          </p:cNvSpPr>
          <p:nvPr>
            <p:ph idx="1"/>
          </p:nvPr>
        </p:nvSpPr>
        <p:spPr>
          <a:xfrm>
            <a:off x="467920" y="1842272"/>
            <a:ext cx="4548418" cy="3709778"/>
          </a:xfrm>
        </p:spPr>
        <p:txBody>
          <a:bodyPr/>
          <a:lstStyle/>
          <a:p>
            <a:pPr marL="278606" indent="-278606">
              <a:buFont typeface="Wingdings" panose="05000000000000000000" pitchFamily="2" charset="2"/>
              <a:buChar char="v"/>
            </a:pPr>
            <a:r>
              <a:rPr lang="en-ZA" dirty="0"/>
              <a:t>Pour some sugar- assist with reduction </a:t>
            </a:r>
          </a:p>
          <a:p>
            <a:pPr marL="278606" indent="-278606">
              <a:buFont typeface="Wingdings" panose="05000000000000000000" pitchFamily="2" charset="2"/>
              <a:buChar char="v"/>
            </a:pPr>
            <a:r>
              <a:rPr lang="en-ZA" dirty="0"/>
              <a:t>High fibre diet </a:t>
            </a:r>
          </a:p>
          <a:p>
            <a:pPr marL="278606" indent="-278606">
              <a:buFont typeface="Wingdings" panose="05000000000000000000" pitchFamily="2" charset="2"/>
              <a:buChar char="v"/>
            </a:pPr>
            <a:r>
              <a:rPr lang="en-ZA" dirty="0"/>
              <a:t>Laxative use </a:t>
            </a:r>
          </a:p>
          <a:p>
            <a:pPr marL="278606" indent="-278606">
              <a:buFont typeface="Wingdings" panose="05000000000000000000" pitchFamily="2" charset="2"/>
              <a:buChar char="v"/>
            </a:pPr>
            <a:r>
              <a:rPr lang="en-ZA" dirty="0"/>
              <a:t>Straining prevention </a:t>
            </a:r>
          </a:p>
          <a:p>
            <a:pPr marL="278606" indent="-278606">
              <a:buFont typeface="Wingdings" panose="05000000000000000000" pitchFamily="2" charset="2"/>
              <a:buChar char="v"/>
            </a:pPr>
            <a:r>
              <a:rPr lang="en-ZA" dirty="0"/>
              <a:t>Others: TCA </a:t>
            </a:r>
          </a:p>
        </p:txBody>
      </p:sp>
      <p:sp>
        <p:nvSpPr>
          <p:cNvPr id="4" name="Picture Placeholder 3">
            <a:extLst>
              <a:ext uri="{FF2B5EF4-FFF2-40B4-BE49-F238E27FC236}">
                <a16:creationId xmlns:a16="http://schemas.microsoft.com/office/drawing/2014/main" id="{A5D49A2B-08B3-4AC2-619C-D53DB036C608}"/>
              </a:ext>
            </a:extLst>
          </p:cNvPr>
          <p:cNvSpPr>
            <a:spLocks noGrp="1"/>
          </p:cNvSpPr>
          <p:nvPr>
            <p:ph type="pic" sz="quarter" idx="11"/>
          </p:nvPr>
        </p:nvSpPr>
        <p:spPr/>
      </p:sp>
      <p:pic>
        <p:nvPicPr>
          <p:cNvPr id="6" name="Picture 5">
            <a:extLst>
              <a:ext uri="{FF2B5EF4-FFF2-40B4-BE49-F238E27FC236}">
                <a16:creationId xmlns:a16="http://schemas.microsoft.com/office/drawing/2014/main" id="{82E55B2B-CA6D-302C-6C3C-04B6E610B0B9}"/>
              </a:ext>
            </a:extLst>
          </p:cNvPr>
          <p:cNvPicPr>
            <a:picLocks noChangeAspect="1"/>
          </p:cNvPicPr>
          <p:nvPr/>
        </p:nvPicPr>
        <p:blipFill rotWithShape="1">
          <a:blip r:embed="rId3"/>
          <a:srcRect l="23060" t="51798" r="51978" b="23582"/>
          <a:stretch/>
        </p:blipFill>
        <p:spPr>
          <a:xfrm>
            <a:off x="5998235" y="976696"/>
            <a:ext cx="3555863" cy="1972713"/>
          </a:xfrm>
          <a:prstGeom prst="rect">
            <a:avLst/>
          </a:prstGeom>
        </p:spPr>
      </p:pic>
      <p:pic>
        <p:nvPicPr>
          <p:cNvPr id="8" name="Picture 7">
            <a:extLst>
              <a:ext uri="{FF2B5EF4-FFF2-40B4-BE49-F238E27FC236}">
                <a16:creationId xmlns:a16="http://schemas.microsoft.com/office/drawing/2014/main" id="{6CD49817-E561-3DC5-7D0B-3E9C6ACEC4B7}"/>
              </a:ext>
            </a:extLst>
          </p:cNvPr>
          <p:cNvPicPr>
            <a:picLocks noChangeAspect="1"/>
          </p:cNvPicPr>
          <p:nvPr/>
        </p:nvPicPr>
        <p:blipFill rotWithShape="1">
          <a:blip r:embed="rId4"/>
          <a:srcRect l="65037" t="41393" r="20858" b="40243"/>
          <a:stretch/>
        </p:blipFill>
        <p:spPr>
          <a:xfrm>
            <a:off x="6114250" y="3780804"/>
            <a:ext cx="3323831" cy="2434258"/>
          </a:xfrm>
          <a:prstGeom prst="rect">
            <a:avLst/>
          </a:prstGeom>
        </p:spPr>
      </p:pic>
      <p:pic>
        <p:nvPicPr>
          <p:cNvPr id="10" name="Picture 9">
            <a:extLst>
              <a:ext uri="{FF2B5EF4-FFF2-40B4-BE49-F238E27FC236}">
                <a16:creationId xmlns:a16="http://schemas.microsoft.com/office/drawing/2014/main" id="{D1B30388-1B43-82FE-ECB0-EE0FCF9383FA}"/>
              </a:ext>
            </a:extLst>
          </p:cNvPr>
          <p:cNvPicPr>
            <a:picLocks noChangeAspect="1"/>
          </p:cNvPicPr>
          <p:nvPr/>
        </p:nvPicPr>
        <p:blipFill rotWithShape="1">
          <a:blip r:embed="rId5"/>
          <a:srcRect l="46791" t="29055" r="3553" b="33532"/>
          <a:stretch/>
        </p:blipFill>
        <p:spPr>
          <a:xfrm>
            <a:off x="5694705" y="2591440"/>
            <a:ext cx="3952557" cy="1675121"/>
          </a:xfrm>
          <a:prstGeom prst="rect">
            <a:avLst/>
          </a:prstGeom>
        </p:spPr>
      </p:pic>
      <p:pic>
        <p:nvPicPr>
          <p:cNvPr id="11" name="Picture 10">
            <a:extLst>
              <a:ext uri="{FF2B5EF4-FFF2-40B4-BE49-F238E27FC236}">
                <a16:creationId xmlns:a16="http://schemas.microsoft.com/office/drawing/2014/main" id="{8475D598-2709-59EA-7D5C-894736926326}"/>
              </a:ext>
            </a:extLst>
          </p:cNvPr>
          <p:cNvPicPr>
            <a:picLocks noChangeAspect="1"/>
          </p:cNvPicPr>
          <p:nvPr/>
        </p:nvPicPr>
        <p:blipFill rotWithShape="1">
          <a:blip r:embed="rId6"/>
          <a:srcRect l="25074" t="34627" r="23657" b="11244"/>
          <a:stretch/>
        </p:blipFill>
        <p:spPr>
          <a:xfrm>
            <a:off x="2376904" y="3101386"/>
            <a:ext cx="3317801" cy="1970397"/>
          </a:xfrm>
          <a:prstGeom prst="rect">
            <a:avLst/>
          </a:prstGeom>
        </p:spPr>
      </p:pic>
      <p:sp>
        <p:nvSpPr>
          <p:cNvPr id="13" name="TextBox 12">
            <a:extLst>
              <a:ext uri="{FF2B5EF4-FFF2-40B4-BE49-F238E27FC236}">
                <a16:creationId xmlns:a16="http://schemas.microsoft.com/office/drawing/2014/main" id="{D6B716BE-7BF1-5EF4-F96A-23A06F8076A6}"/>
              </a:ext>
            </a:extLst>
          </p:cNvPr>
          <p:cNvSpPr txBox="1"/>
          <p:nvPr/>
        </p:nvSpPr>
        <p:spPr>
          <a:xfrm>
            <a:off x="732860" y="5276425"/>
            <a:ext cx="4961845" cy="767711"/>
          </a:xfrm>
          <a:prstGeom prst="rect">
            <a:avLst/>
          </a:prstGeom>
          <a:noFill/>
        </p:spPr>
        <p:txBody>
          <a:bodyPr wrap="square">
            <a:spAutoFit/>
          </a:bodyPr>
          <a:lstStyle/>
          <a:p>
            <a:r>
              <a:rPr lang="en-ZA" sz="1463" dirty="0"/>
              <a:t>Epidemiological trends in surgery for rectal prolapse in England 2001–2012: an adult hospital population-based study Y. El-</a:t>
            </a:r>
            <a:r>
              <a:rPr lang="en-ZA" sz="1463" dirty="0" err="1"/>
              <a:t>Dhuwaib</a:t>
            </a:r>
            <a:r>
              <a:rPr lang="en-ZA" sz="1463" dirty="0"/>
              <a:t> Colorectal Disease</a:t>
            </a:r>
          </a:p>
        </p:txBody>
      </p:sp>
    </p:spTree>
    <p:extLst>
      <p:ext uri="{BB962C8B-B14F-4D97-AF65-F5344CB8AC3E}">
        <p14:creationId xmlns:p14="http://schemas.microsoft.com/office/powerpoint/2010/main" val="2026086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8C9A4-39DA-9CA4-212A-FA8DE6E5C589}"/>
              </a:ext>
            </a:extLst>
          </p:cNvPr>
          <p:cNvSpPr>
            <a:spLocks noGrp="1"/>
          </p:cNvSpPr>
          <p:nvPr>
            <p:ph type="title"/>
          </p:nvPr>
        </p:nvSpPr>
        <p:spPr>
          <a:xfrm>
            <a:off x="711109" y="388211"/>
            <a:ext cx="8713742" cy="1602650"/>
          </a:xfrm>
        </p:spPr>
        <p:txBody>
          <a:bodyPr/>
          <a:lstStyle/>
          <a:p>
            <a:r>
              <a:rPr lang="en-ZA" dirty="0"/>
              <a:t>History of surgical procedures for rectal prolapse</a:t>
            </a:r>
          </a:p>
        </p:txBody>
      </p:sp>
      <p:graphicFrame>
        <p:nvGraphicFramePr>
          <p:cNvPr id="5" name="Content Placeholder 4">
            <a:extLst>
              <a:ext uri="{FF2B5EF4-FFF2-40B4-BE49-F238E27FC236}">
                <a16:creationId xmlns:a16="http://schemas.microsoft.com/office/drawing/2014/main" id="{9E3C93E5-8CC8-F0FC-64E2-3B720689B1B7}"/>
              </a:ext>
            </a:extLst>
          </p:cNvPr>
          <p:cNvGraphicFramePr>
            <a:graphicFrameLocks noGrp="1"/>
          </p:cNvGraphicFramePr>
          <p:nvPr>
            <p:ph idx="1"/>
            <p:extLst>
              <p:ext uri="{D42A27DB-BD31-4B8C-83A1-F6EECF244321}">
                <p14:modId xmlns:p14="http://schemas.microsoft.com/office/powerpoint/2010/main" val="2369188714"/>
              </p:ext>
            </p:extLst>
          </p:nvPr>
        </p:nvGraphicFramePr>
        <p:xfrm>
          <a:off x="481149" y="1969800"/>
          <a:ext cx="8713742" cy="18148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465329F5-F717-718F-2512-8C06153D52D3}"/>
              </a:ext>
            </a:extLst>
          </p:cNvPr>
          <p:cNvGraphicFramePr/>
          <p:nvPr>
            <p:extLst>
              <p:ext uri="{D42A27DB-BD31-4B8C-83A1-F6EECF244321}">
                <p14:modId xmlns:p14="http://schemas.microsoft.com/office/powerpoint/2010/main" val="660105501"/>
              </p:ext>
            </p:extLst>
          </p:nvPr>
        </p:nvGraphicFramePr>
        <p:xfrm>
          <a:off x="560162" y="2510926"/>
          <a:ext cx="9053376" cy="324239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Diagram 6">
            <a:extLst>
              <a:ext uri="{FF2B5EF4-FFF2-40B4-BE49-F238E27FC236}">
                <a16:creationId xmlns:a16="http://schemas.microsoft.com/office/drawing/2014/main" id="{4A52CC0F-79D1-812F-0C4D-7E33327AB64C}"/>
              </a:ext>
            </a:extLst>
          </p:cNvPr>
          <p:cNvGraphicFramePr/>
          <p:nvPr>
            <p:extLst>
              <p:ext uri="{D42A27DB-BD31-4B8C-83A1-F6EECF244321}">
                <p14:modId xmlns:p14="http://schemas.microsoft.com/office/powerpoint/2010/main" val="231127607"/>
              </p:ext>
            </p:extLst>
          </p:nvPr>
        </p:nvGraphicFramePr>
        <p:xfrm>
          <a:off x="407443" y="4787593"/>
          <a:ext cx="9321075" cy="79590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306418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5E345-F26D-E0F5-2153-8B1671B9D553}"/>
              </a:ext>
            </a:extLst>
          </p:cNvPr>
          <p:cNvSpPr>
            <a:spLocks noGrp="1"/>
          </p:cNvSpPr>
          <p:nvPr>
            <p:ph type="title"/>
          </p:nvPr>
        </p:nvSpPr>
        <p:spPr>
          <a:xfrm>
            <a:off x="607869" y="411369"/>
            <a:ext cx="5229595" cy="1419644"/>
          </a:xfrm>
        </p:spPr>
        <p:txBody>
          <a:bodyPr/>
          <a:lstStyle/>
          <a:p>
            <a:r>
              <a:rPr lang="en-ZA" dirty="0"/>
              <a:t>Perineal approaches </a:t>
            </a:r>
          </a:p>
        </p:txBody>
      </p:sp>
      <p:sp>
        <p:nvSpPr>
          <p:cNvPr id="3" name="Content Placeholder 2">
            <a:extLst>
              <a:ext uri="{FF2B5EF4-FFF2-40B4-BE49-F238E27FC236}">
                <a16:creationId xmlns:a16="http://schemas.microsoft.com/office/drawing/2014/main" id="{1FB3C73F-4757-68A3-E426-CF7F55CE1625}"/>
              </a:ext>
            </a:extLst>
          </p:cNvPr>
          <p:cNvSpPr>
            <a:spLocks noGrp="1"/>
          </p:cNvSpPr>
          <p:nvPr>
            <p:ph idx="1"/>
          </p:nvPr>
        </p:nvSpPr>
        <p:spPr>
          <a:xfrm>
            <a:off x="607868" y="2283217"/>
            <a:ext cx="5123460" cy="3268832"/>
          </a:xfrm>
        </p:spPr>
        <p:txBody>
          <a:bodyPr>
            <a:normAutofit/>
          </a:bodyPr>
          <a:lstStyle/>
          <a:p>
            <a:pPr marL="278606" indent="-278606">
              <a:buFont typeface="Wingdings" panose="05000000000000000000" pitchFamily="2" charset="2"/>
              <a:buChar char="v"/>
            </a:pPr>
            <a:r>
              <a:rPr lang="en-ZA" dirty="0"/>
              <a:t>less perioperative morbidity </a:t>
            </a:r>
          </a:p>
          <a:p>
            <a:pPr marL="278606" indent="-278606">
              <a:buFont typeface="Wingdings" panose="05000000000000000000" pitchFamily="2" charset="2"/>
              <a:buChar char="v"/>
            </a:pPr>
            <a:r>
              <a:rPr lang="en-ZA" dirty="0"/>
              <a:t>Decreased pain </a:t>
            </a:r>
          </a:p>
          <a:p>
            <a:pPr marL="278606" indent="-278606">
              <a:buFont typeface="Wingdings" panose="05000000000000000000" pitchFamily="2" charset="2"/>
              <a:buChar char="v"/>
            </a:pPr>
            <a:r>
              <a:rPr lang="en-ZA" dirty="0"/>
              <a:t>reduced length of hospital stay</a:t>
            </a:r>
          </a:p>
          <a:p>
            <a:pPr marL="278606" indent="-278606">
              <a:buFont typeface="Wingdings" panose="05000000000000000000" pitchFamily="2" charset="2"/>
              <a:buChar char="v"/>
            </a:pPr>
            <a:r>
              <a:rPr lang="en-US" dirty="0"/>
              <a:t>Advantage of sparing the pelvic nerves</a:t>
            </a:r>
            <a:endParaRPr lang="en-ZA" dirty="0"/>
          </a:p>
          <a:p>
            <a:endParaRPr lang="en-ZA" dirty="0"/>
          </a:p>
          <a:p>
            <a:pPr marL="278606" indent="-278606">
              <a:buFont typeface="Wingdings" panose="05000000000000000000" pitchFamily="2" charset="2"/>
              <a:buChar char="Ø"/>
            </a:pPr>
            <a:r>
              <a:rPr lang="en-ZA" dirty="0"/>
              <a:t>higher recurrence rate</a:t>
            </a:r>
          </a:p>
          <a:p>
            <a:pPr marL="278606" indent="-278606">
              <a:buFont typeface="Wingdings" panose="05000000000000000000" pitchFamily="2" charset="2"/>
              <a:buChar char="Ø"/>
            </a:pPr>
            <a:r>
              <a:rPr lang="en-ZA" dirty="0"/>
              <a:t>data unclear on this point </a:t>
            </a:r>
          </a:p>
          <a:p>
            <a:pPr marL="278606" indent="-278606">
              <a:buFont typeface="Wingdings" panose="05000000000000000000" pitchFamily="2" charset="2"/>
              <a:buChar char="Ø"/>
            </a:pPr>
            <a:r>
              <a:rPr lang="en-ZA" dirty="0"/>
              <a:t>properly executed perineal operation may yield the same good long-term results as an abdominal procedure</a:t>
            </a:r>
          </a:p>
          <a:p>
            <a:endParaRPr lang="en-ZA" dirty="0"/>
          </a:p>
        </p:txBody>
      </p:sp>
      <p:sp>
        <p:nvSpPr>
          <p:cNvPr id="5" name="Rectangle: Rounded Corners 4">
            <a:extLst>
              <a:ext uri="{FF2B5EF4-FFF2-40B4-BE49-F238E27FC236}">
                <a16:creationId xmlns:a16="http://schemas.microsoft.com/office/drawing/2014/main" id="{661F2F4E-CA14-9C01-228E-2DC3EF32AEA8}"/>
              </a:ext>
            </a:extLst>
          </p:cNvPr>
          <p:cNvSpPr/>
          <p:nvPr/>
        </p:nvSpPr>
        <p:spPr>
          <a:xfrm>
            <a:off x="6126925" y="2148135"/>
            <a:ext cx="3068288" cy="313582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78606" indent="-278606">
              <a:buFont typeface="Wingdings" panose="05000000000000000000" pitchFamily="2" charset="2"/>
              <a:buChar char="ü"/>
            </a:pPr>
            <a:r>
              <a:rPr lang="en-US" sz="1950" dirty="0">
                <a:solidFill>
                  <a:schemeClr val="accent6"/>
                </a:solidFill>
              </a:rPr>
              <a:t>Failed previous transabdominal repair</a:t>
            </a:r>
          </a:p>
          <a:p>
            <a:pPr marL="278606" indent="-278606">
              <a:buFont typeface="Wingdings" panose="05000000000000000000" pitchFamily="2" charset="2"/>
              <a:buChar char="ü"/>
            </a:pPr>
            <a:r>
              <a:rPr lang="en-US" sz="1950" dirty="0">
                <a:solidFill>
                  <a:schemeClr val="accent6"/>
                </a:solidFill>
              </a:rPr>
              <a:t>Prior pelvic surgery</a:t>
            </a:r>
          </a:p>
          <a:p>
            <a:pPr marL="278606" indent="-278606">
              <a:buFont typeface="Wingdings" panose="05000000000000000000" pitchFamily="2" charset="2"/>
              <a:buChar char="ü"/>
            </a:pPr>
            <a:r>
              <a:rPr lang="en-US" sz="1950" dirty="0">
                <a:solidFill>
                  <a:schemeClr val="accent6"/>
                </a:solidFill>
              </a:rPr>
              <a:t>Prior pelvic radiation therapy</a:t>
            </a:r>
          </a:p>
          <a:p>
            <a:pPr marL="278606" indent="-278606">
              <a:buFont typeface="Wingdings" panose="05000000000000000000" pitchFamily="2" charset="2"/>
              <a:buChar char="ü"/>
            </a:pPr>
            <a:r>
              <a:rPr lang="en-US" sz="1950" dirty="0">
                <a:solidFill>
                  <a:schemeClr val="accent6"/>
                </a:solidFill>
              </a:rPr>
              <a:t>Young males</a:t>
            </a:r>
          </a:p>
          <a:p>
            <a:pPr marL="278606" indent="-278606">
              <a:buFont typeface="Wingdings" panose="05000000000000000000" pitchFamily="2" charset="2"/>
              <a:buChar char="ü"/>
            </a:pPr>
            <a:r>
              <a:rPr lang="en-US" sz="1950" dirty="0">
                <a:solidFill>
                  <a:schemeClr val="accent6"/>
                </a:solidFill>
              </a:rPr>
              <a:t>High surgical risk </a:t>
            </a:r>
          </a:p>
        </p:txBody>
      </p:sp>
    </p:spTree>
    <p:extLst>
      <p:ext uri="{BB962C8B-B14F-4D97-AF65-F5344CB8AC3E}">
        <p14:creationId xmlns:p14="http://schemas.microsoft.com/office/powerpoint/2010/main" val="1149113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81502-B281-7556-E1E2-8704E6CA3BE0}"/>
              </a:ext>
            </a:extLst>
          </p:cNvPr>
          <p:cNvSpPr>
            <a:spLocks noGrp="1"/>
          </p:cNvSpPr>
          <p:nvPr>
            <p:ph type="title"/>
          </p:nvPr>
        </p:nvSpPr>
        <p:spPr>
          <a:xfrm>
            <a:off x="556577" y="-370668"/>
            <a:ext cx="4273388" cy="2027210"/>
          </a:xfrm>
        </p:spPr>
        <p:txBody>
          <a:bodyPr/>
          <a:lstStyle/>
          <a:p>
            <a:r>
              <a:rPr lang="en-ZA" dirty="0"/>
              <a:t>Delorme</a:t>
            </a:r>
          </a:p>
        </p:txBody>
      </p:sp>
      <p:sp>
        <p:nvSpPr>
          <p:cNvPr id="3" name="Content Placeholder 2">
            <a:extLst>
              <a:ext uri="{FF2B5EF4-FFF2-40B4-BE49-F238E27FC236}">
                <a16:creationId xmlns:a16="http://schemas.microsoft.com/office/drawing/2014/main" id="{2B21FDB2-7A57-E0A2-52F3-39D218DC46E4}"/>
              </a:ext>
            </a:extLst>
          </p:cNvPr>
          <p:cNvSpPr>
            <a:spLocks noGrp="1"/>
          </p:cNvSpPr>
          <p:nvPr>
            <p:ph idx="1"/>
          </p:nvPr>
        </p:nvSpPr>
        <p:spPr>
          <a:xfrm>
            <a:off x="556577" y="1964810"/>
            <a:ext cx="5398112" cy="3912045"/>
          </a:xfrm>
        </p:spPr>
        <p:txBody>
          <a:bodyPr>
            <a:normAutofit/>
          </a:bodyPr>
          <a:lstStyle/>
          <a:p>
            <a:endParaRPr lang="en-US" sz="2275" dirty="0"/>
          </a:p>
          <a:p>
            <a:pPr marL="278606" indent="-278606">
              <a:buFont typeface="Arial" panose="020B0604020202020204" pitchFamily="34" charset="0"/>
              <a:buChar char="•"/>
            </a:pPr>
            <a:r>
              <a:rPr lang="en-US" sz="2275" dirty="0"/>
              <a:t>adrenaline based solution submucosal injection</a:t>
            </a:r>
          </a:p>
          <a:p>
            <a:pPr marL="278606" indent="-278606">
              <a:buFont typeface="Arial" panose="020B0604020202020204" pitchFamily="34" charset="0"/>
              <a:buChar char="•"/>
            </a:pPr>
            <a:r>
              <a:rPr lang="en-US" sz="2275" dirty="0"/>
              <a:t>1-2cm below dentate line</a:t>
            </a:r>
          </a:p>
          <a:p>
            <a:pPr marL="278606" indent="-278606">
              <a:buFont typeface="Arial" panose="020B0604020202020204" pitchFamily="34" charset="0"/>
              <a:buChar char="•"/>
            </a:pPr>
            <a:r>
              <a:rPr lang="en-US" sz="2275" dirty="0"/>
              <a:t>Mucosa incised circumferentially</a:t>
            </a:r>
          </a:p>
          <a:p>
            <a:pPr marL="278606" indent="-278606">
              <a:buFont typeface="Arial" panose="020B0604020202020204" pitchFamily="34" charset="0"/>
              <a:buChar char="•"/>
            </a:pPr>
            <a:r>
              <a:rPr lang="en-US" sz="2275" dirty="0"/>
              <a:t>Down to muscularis propria </a:t>
            </a:r>
          </a:p>
          <a:p>
            <a:pPr marL="278606" indent="-278606">
              <a:buFont typeface="Arial" panose="020B0604020202020204" pitchFamily="34" charset="0"/>
              <a:buChar char="•"/>
            </a:pPr>
            <a:r>
              <a:rPr lang="en-US" sz="2275" dirty="0"/>
              <a:t>Sleeve of mucosa resected</a:t>
            </a:r>
          </a:p>
          <a:p>
            <a:pPr marL="278606" indent="-278606">
              <a:buFont typeface="Arial" panose="020B0604020202020204" pitchFamily="34" charset="0"/>
              <a:buChar char="•"/>
            </a:pPr>
            <a:r>
              <a:rPr lang="en-US" sz="2275" dirty="0"/>
              <a:t>Plication of MP </a:t>
            </a:r>
            <a:endParaRPr lang="en-ZA" sz="2275" dirty="0"/>
          </a:p>
          <a:p>
            <a:pPr marL="278606" indent="-278606">
              <a:buFont typeface="Arial" panose="020B0604020202020204" pitchFamily="34" charset="0"/>
              <a:buChar char="•"/>
            </a:pPr>
            <a:r>
              <a:rPr lang="en-ZA" sz="2275" dirty="0"/>
              <a:t>Anastomosis </a:t>
            </a:r>
            <a:endParaRPr lang="en-US" sz="2275" dirty="0"/>
          </a:p>
        </p:txBody>
      </p:sp>
      <p:pic>
        <p:nvPicPr>
          <p:cNvPr id="6" name="Picture 5">
            <a:extLst>
              <a:ext uri="{FF2B5EF4-FFF2-40B4-BE49-F238E27FC236}">
                <a16:creationId xmlns:a16="http://schemas.microsoft.com/office/drawing/2014/main" id="{5038E968-A09F-143B-097C-F1CC11C0A40E}"/>
              </a:ext>
            </a:extLst>
          </p:cNvPr>
          <p:cNvPicPr>
            <a:picLocks noChangeAspect="1"/>
          </p:cNvPicPr>
          <p:nvPr/>
        </p:nvPicPr>
        <p:blipFill rotWithShape="1">
          <a:blip r:embed="rId3"/>
          <a:srcRect l="33470" t="37413" r="52202" b="35124"/>
          <a:stretch/>
        </p:blipFill>
        <p:spPr>
          <a:xfrm>
            <a:off x="6448931" y="1098863"/>
            <a:ext cx="3009821" cy="3244965"/>
          </a:xfrm>
          <a:prstGeom prst="rect">
            <a:avLst/>
          </a:prstGeom>
        </p:spPr>
      </p:pic>
      <p:pic>
        <p:nvPicPr>
          <p:cNvPr id="7" name="Picture 6">
            <a:extLst>
              <a:ext uri="{FF2B5EF4-FFF2-40B4-BE49-F238E27FC236}">
                <a16:creationId xmlns:a16="http://schemas.microsoft.com/office/drawing/2014/main" id="{11DEB00A-FCF7-CBF7-6E4D-5630504B6287}"/>
              </a:ext>
            </a:extLst>
          </p:cNvPr>
          <p:cNvPicPr>
            <a:picLocks noChangeAspect="1"/>
          </p:cNvPicPr>
          <p:nvPr/>
        </p:nvPicPr>
        <p:blipFill rotWithShape="1">
          <a:blip r:embed="rId3"/>
          <a:srcRect l="18134" t="57711" r="67090" b="27363"/>
          <a:stretch/>
        </p:blipFill>
        <p:spPr>
          <a:xfrm>
            <a:off x="6364974" y="4343827"/>
            <a:ext cx="3093778" cy="1757828"/>
          </a:xfrm>
          <a:prstGeom prst="rect">
            <a:avLst/>
          </a:prstGeom>
        </p:spPr>
      </p:pic>
      <p:sp>
        <p:nvSpPr>
          <p:cNvPr id="11" name="TextBox 10">
            <a:extLst>
              <a:ext uri="{FF2B5EF4-FFF2-40B4-BE49-F238E27FC236}">
                <a16:creationId xmlns:a16="http://schemas.microsoft.com/office/drawing/2014/main" id="{3DE9C3AE-5127-09F3-3BC6-274EBA3862B5}"/>
              </a:ext>
            </a:extLst>
          </p:cNvPr>
          <p:cNvSpPr txBox="1"/>
          <p:nvPr/>
        </p:nvSpPr>
        <p:spPr>
          <a:xfrm>
            <a:off x="556577" y="5607887"/>
            <a:ext cx="4962240" cy="767711"/>
          </a:xfrm>
          <a:prstGeom prst="rect">
            <a:avLst/>
          </a:prstGeom>
          <a:noFill/>
        </p:spPr>
        <p:txBody>
          <a:bodyPr wrap="square">
            <a:spAutoFit/>
          </a:bodyPr>
          <a:lstStyle/>
          <a:p>
            <a:r>
              <a:rPr lang="en-ZA" sz="1463" dirty="0"/>
              <a:t>Madiba TE, Surgical management of rectal prolapse. Arch </a:t>
            </a:r>
            <a:r>
              <a:rPr lang="en-ZA" sz="1463" dirty="0" err="1"/>
              <a:t>Surg</a:t>
            </a:r>
            <a:r>
              <a:rPr lang="en-ZA" sz="1463" dirty="0"/>
              <a:t> 2005; 140: 63–73</a:t>
            </a:r>
          </a:p>
          <a:p>
            <a:endParaRPr lang="en-ZA" sz="1463" dirty="0"/>
          </a:p>
        </p:txBody>
      </p:sp>
      <p:sp>
        <p:nvSpPr>
          <p:cNvPr id="8" name="Picture Placeholder 7">
            <a:extLst>
              <a:ext uri="{FF2B5EF4-FFF2-40B4-BE49-F238E27FC236}">
                <a16:creationId xmlns:a16="http://schemas.microsoft.com/office/drawing/2014/main" id="{FD7E376A-B772-6963-6402-5D083B8CF415}"/>
              </a:ext>
            </a:extLst>
          </p:cNvPr>
          <p:cNvSpPr>
            <a:spLocks noGrp="1"/>
          </p:cNvSpPr>
          <p:nvPr>
            <p:ph type="pic" sz="quarter" idx="11"/>
          </p:nvPr>
        </p:nvSpPr>
        <p:spPr/>
      </p:sp>
      <p:pic>
        <p:nvPicPr>
          <p:cNvPr id="10" name="Content Placeholder 3">
            <a:extLst>
              <a:ext uri="{FF2B5EF4-FFF2-40B4-BE49-F238E27FC236}">
                <a16:creationId xmlns:a16="http://schemas.microsoft.com/office/drawing/2014/main" id="{7CA84717-7709-FD6C-6D82-45BE032F6EBC}"/>
              </a:ext>
            </a:extLst>
          </p:cNvPr>
          <p:cNvPicPr>
            <a:picLocks noChangeAspect="1"/>
          </p:cNvPicPr>
          <p:nvPr/>
        </p:nvPicPr>
        <p:blipFill rotWithShape="1">
          <a:blip r:embed="rId4"/>
          <a:srcRect l="12979" t="4421" r="9440" b="44680"/>
          <a:stretch/>
        </p:blipFill>
        <p:spPr>
          <a:xfrm>
            <a:off x="6325266" y="985454"/>
            <a:ext cx="3024157" cy="2578951"/>
          </a:xfrm>
          <a:prstGeom prst="rect">
            <a:avLst/>
          </a:prstGeom>
        </p:spPr>
      </p:pic>
      <p:pic>
        <p:nvPicPr>
          <p:cNvPr id="12" name="Content Placeholder 3">
            <a:extLst>
              <a:ext uri="{FF2B5EF4-FFF2-40B4-BE49-F238E27FC236}">
                <a16:creationId xmlns:a16="http://schemas.microsoft.com/office/drawing/2014/main" id="{EFEA0763-46BF-CCA0-0A69-078BE0754B59}"/>
              </a:ext>
            </a:extLst>
          </p:cNvPr>
          <p:cNvPicPr>
            <a:picLocks noChangeAspect="1"/>
          </p:cNvPicPr>
          <p:nvPr/>
        </p:nvPicPr>
        <p:blipFill rotWithShape="1">
          <a:blip r:embed="rId4"/>
          <a:srcRect l="5976" t="55391" r="3465" b="21515"/>
          <a:stretch/>
        </p:blipFill>
        <p:spPr>
          <a:xfrm>
            <a:off x="6024032" y="3872177"/>
            <a:ext cx="3530066" cy="1170117"/>
          </a:xfrm>
          <a:prstGeom prst="rect">
            <a:avLst/>
          </a:prstGeom>
        </p:spPr>
      </p:pic>
    </p:spTree>
    <p:extLst>
      <p:ext uri="{BB962C8B-B14F-4D97-AF65-F5344CB8AC3E}">
        <p14:creationId xmlns:p14="http://schemas.microsoft.com/office/powerpoint/2010/main" val="1293224021"/>
      </p:ext>
    </p:extLst>
  </p:cSld>
  <p:clrMapOvr>
    <a:masterClrMapping/>
  </p:clrMapOvr>
</p:sld>
</file>

<file path=ppt/theme/theme1.xml><?xml version="1.0" encoding="utf-8"?>
<a:theme xmlns:a="http://schemas.openxmlformats.org/drawingml/2006/main" name="Custom">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Custom 22">
      <a:majorFont>
        <a:latin typeface="Arial Black"/>
        <a:ea typeface=""/>
        <a:cs typeface=""/>
      </a:majorFont>
      <a:minorFont>
        <a:latin typeface="Sabon Next L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metric color block_Win32_SL_v14" id="{59749740-91A0-46B8-82A8-B436C7A8A142}" vid="{B3F8D047-377B-4FC8-B21C-47530C6DE3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16DBB56F-4362-4386-A1A1-3DF898896616}">
  <ds:schemaRefs>
    <ds:schemaRef ds:uri="http://schemas.microsoft.com/sharepoint/v3/contenttype/forms"/>
  </ds:schemaRefs>
</ds:datastoreItem>
</file>

<file path=customXml/itemProps2.xml><?xml version="1.0" encoding="utf-8"?>
<ds:datastoreItem xmlns:ds="http://schemas.openxmlformats.org/officeDocument/2006/customXml" ds:itemID="{04948363-B267-4BAC-8655-100FBEC280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A719FA4-954C-4FA8-82CB-206659C3B826}">
  <ds:schemaRefs>
    <ds:schemaRef ds:uri="http://purl.org/dc/terms/"/>
    <ds:schemaRef ds:uri="http://schemas.openxmlformats.org/package/2006/metadata/core-properties"/>
    <ds:schemaRef ds:uri="http://www.w3.org/XML/1998/namespace"/>
    <ds:schemaRef ds:uri="http://schemas.microsoft.com/office/2006/documentManagement/types"/>
    <ds:schemaRef ds:uri="http://purl.org/dc/elements/1.1/"/>
    <ds:schemaRef ds:uri="71af3243-3dd4-4a8d-8c0d-dd76da1f02a5"/>
    <ds:schemaRef ds:uri="http://schemas.microsoft.com/office/infopath/2007/PartnerControls"/>
    <ds:schemaRef ds:uri="230e9df3-be65-4c73-a93b-d1236ebd677e"/>
    <ds:schemaRef ds:uri="16c05727-aa75-4e4a-9b5f-8a80a1165891"/>
    <ds:schemaRef ds:uri="http://schemas.microsoft.com/sharepoint/v3"/>
    <ds:schemaRef ds:uri="http://schemas.microsoft.com/office/2006/metadata/properties"/>
    <ds:schemaRef ds:uri="http://purl.org/dc/dcmityp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{BABE27EC-4B6A-4240-987C-CE82AA8AFB12}tf78438558_win32</Template>
  <TotalTime>17489</TotalTime>
  <Words>3883</Words>
  <Application>Microsoft Office PowerPoint</Application>
  <PresentationFormat>A4 Paper (210x297 mm)</PresentationFormat>
  <Paragraphs>368</Paragraphs>
  <Slides>33</Slides>
  <Notes>32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Arial Black</vt:lpstr>
      <vt:lpstr>Calibri</vt:lpstr>
      <vt:lpstr>helvetica</vt:lpstr>
      <vt:lpstr>Merriweather</vt:lpstr>
      <vt:lpstr>Open Sans</vt:lpstr>
      <vt:lpstr>Sabon Next LT</vt:lpstr>
      <vt:lpstr>Wingdings</vt:lpstr>
      <vt:lpstr>Custom</vt:lpstr>
      <vt:lpstr>PowerPoint Presentation</vt:lpstr>
      <vt:lpstr>PowerPoint Presentation</vt:lpstr>
      <vt:lpstr>PowerPoint Presentation</vt:lpstr>
      <vt:lpstr>Aetiology </vt:lpstr>
      <vt:lpstr>Surgeon preference  Patient factors  Recurrence  complications</vt:lpstr>
      <vt:lpstr>Conservative mx </vt:lpstr>
      <vt:lpstr>History of surgical procedures for rectal prolapse</vt:lpstr>
      <vt:lpstr>Perineal approaches </vt:lpstr>
      <vt:lpstr>Delorme</vt:lpstr>
      <vt:lpstr>Perineal Rectosigmoidectomy </vt:lpstr>
      <vt:lpstr>Altemeier vs Delorme </vt:lpstr>
      <vt:lpstr>Abdominal approach </vt:lpstr>
      <vt:lpstr>Posterior suture rectopexy +- resection </vt:lpstr>
      <vt:lpstr>Rectopexy versus no rectopexy</vt:lpstr>
      <vt:lpstr>Resection versus no resection</vt:lpstr>
      <vt:lpstr>Preservation versus division of the lateral ligaments during mesh rectopexy</vt:lpstr>
      <vt:lpstr>ventral mesh rectopexy</vt:lpstr>
      <vt:lpstr>PowerPoint Presentation</vt:lpstr>
      <vt:lpstr>Abdominal versus perineal approach </vt:lpstr>
      <vt:lpstr>PowerPoint Presentation</vt:lpstr>
      <vt:lpstr>Use of mesh?</vt:lpstr>
      <vt:lpstr>Ideal mesh? </vt:lpstr>
      <vt:lpstr>Laparoscopic versus open procedure</vt:lpstr>
      <vt:lpstr>Robotic VMR</vt:lpstr>
      <vt:lpstr>PowerPoint Presentation</vt:lpstr>
      <vt:lpstr>What are surgeons doing?  </vt:lpstr>
      <vt:lpstr>Conclusion </vt:lpstr>
      <vt:lpstr>References </vt:lpstr>
      <vt:lpstr>PowerPoint Presentation</vt:lpstr>
      <vt:lpstr>Management options</vt:lpstr>
      <vt:lpstr>PowerPoint Presentation</vt:lpstr>
      <vt:lpstr>PowerPoint Presentation</vt:lpstr>
      <vt:lpstr>+- levatorplasty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rouxzanne roos</dc:creator>
  <cp:lastModifiedBy>rouxzanne roos</cp:lastModifiedBy>
  <cp:revision>2</cp:revision>
  <cp:lastPrinted>2024-07-15T20:10:28Z</cp:lastPrinted>
  <dcterms:created xsi:type="dcterms:W3CDTF">2024-07-04T17:24:37Z</dcterms:created>
  <dcterms:modified xsi:type="dcterms:W3CDTF">2024-07-21T05:02:54Z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