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Helvetica" pitchFamily="2" charset="0"/>
      <p:regular r:id="rId17"/>
    </p:embeddedFont>
    <p:embeddedFont>
      <p:font typeface="Helvetica Bold" pitchFamily="2" charset="0"/>
      <p:regular r:id="rId18"/>
    </p:embeddedFont>
    <p:embeddedFont>
      <p:font typeface="Times New Roman Bold" panose="020206030504050203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572" autoAdjust="0"/>
  </p:normalViewPr>
  <p:slideViewPr>
    <p:cSldViewPr>
      <p:cViewPr varScale="1">
        <p:scale>
          <a:sx n="56" d="100"/>
          <a:sy n="56" d="100"/>
        </p:scale>
        <p:origin x="240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9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C2C8-EA1B-DD4C-8D7D-4A75C8C83DF1}" type="datetimeFigureOut">
              <a:rPr lang="en-US" smtClean="0"/>
              <a:t>7/21/24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59581-75CE-6244-9CF3-09B0C4356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0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nteriorly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-directed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ischiocavernosus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fibers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arising from the posteromedial portion of the ischial tuberosities insert into the clitoris in females or  penile crus in males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bulbospongiosus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arises in the perineal body or central tendon in both males and females.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perineal body is where both the anal and urogenital structures attach in the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midsagital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rupture during delivery predispose pelvic organ prolapse and incontinence. </a:t>
            </a:r>
            <a:endParaRPr lang="en-Z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59581-75CE-6244-9CF3-09B0C43562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7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anal sphincter complex is supported anteriorly by the perineal body and its attachments to the anovaginal septum in females and the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Denonvilliers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fascia in males </a:t>
            </a:r>
            <a:endParaRPr lang="en-Z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posteriorly, it is attached to the coccyx by the anococcygeal ligament </a:t>
            </a:r>
            <a:endParaRPr lang="en-Z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59581-75CE-6244-9CF3-09B0C43562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1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030-60827-9_1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doi.org/10.1007/978-3-030-80899-0_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6584" y="9007474"/>
            <a:ext cx="17194830" cy="66676"/>
            <a:chOff x="0" y="0"/>
            <a:chExt cx="22926440" cy="88901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22850221" cy="88900"/>
            </a:xfrm>
            <a:custGeom>
              <a:avLst/>
              <a:gdLst/>
              <a:ahLst/>
              <a:cxnLst/>
              <a:rect l="l" t="t" r="r" b="b"/>
              <a:pathLst>
                <a:path w="22850221" h="88900">
                  <a:moveTo>
                    <a:pt x="0" y="12700"/>
                  </a:moveTo>
                  <a:lnTo>
                    <a:pt x="22850221" y="0"/>
                  </a:lnTo>
                  <a:lnTo>
                    <a:pt x="22850221" y="762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1A5C71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513300" y="4448175"/>
            <a:ext cx="1059100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8"/>
              </a:lnSpc>
            </a:pPr>
            <a:r>
              <a:rPr lang="en-US" sz="4015" dirty="0">
                <a:solidFill>
                  <a:srgbClr val="1A5C7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Topic : The Surgical anatomy of the Pelvic floor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46397" y="9102725"/>
            <a:ext cx="519520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8"/>
              </a:lnSpc>
            </a:pPr>
            <a:r>
              <a:rPr lang="en-US" sz="3115">
                <a:solidFill>
                  <a:srgbClr val="1A5C71">
                    <a:alpha val="69804"/>
                  </a:srgbClr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ColoEscape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92793" y="9102725"/>
            <a:ext cx="519520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8"/>
              </a:lnSpc>
            </a:pPr>
            <a:r>
              <a:rPr lang="en-US" sz="3115">
                <a:solidFill>
                  <a:srgbClr val="1A5C71">
                    <a:alpha val="69804"/>
                  </a:srgbClr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360" y="9102725"/>
            <a:ext cx="519520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8"/>
              </a:lnSpc>
            </a:pPr>
            <a:r>
              <a:rPr lang="en-US" sz="3115">
                <a:solidFill>
                  <a:srgbClr val="1A5C71">
                    <a:alpha val="69804"/>
                  </a:srgbClr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21 July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13300" y="5851071"/>
            <a:ext cx="10591004" cy="1121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8"/>
              </a:lnSpc>
            </a:pPr>
            <a:r>
              <a:rPr lang="en-US" sz="3715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Shirley Sithole</a:t>
            </a:r>
          </a:p>
          <a:p>
            <a:pPr algn="ctr">
              <a:lnSpc>
                <a:spcPts val="4458"/>
              </a:lnSpc>
            </a:pPr>
            <a:r>
              <a:rPr lang="en-US" sz="3715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Registrar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6584" y="685800"/>
            <a:ext cx="17194832" cy="57150"/>
            <a:chOff x="0" y="0"/>
            <a:chExt cx="22926442" cy="762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22850221" cy="76200"/>
            </a:xfrm>
            <a:custGeom>
              <a:avLst/>
              <a:gdLst/>
              <a:ahLst/>
              <a:cxnLst/>
              <a:rect l="l" t="t" r="r" b="b"/>
              <a:pathLst>
                <a:path w="22850221" h="76200">
                  <a:moveTo>
                    <a:pt x="0" y="0"/>
                  </a:moveTo>
                  <a:lnTo>
                    <a:pt x="22850221" y="0"/>
                  </a:lnTo>
                  <a:lnTo>
                    <a:pt x="2285022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A5C7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2925" y="685799"/>
            <a:ext cx="17202151" cy="57151"/>
            <a:chOff x="0" y="0"/>
            <a:chExt cx="22936201" cy="76202"/>
          </a:xfrm>
        </p:grpSpPr>
        <p:sp>
          <p:nvSpPr>
            <p:cNvPr id="6" name="Freeform 6"/>
            <p:cNvSpPr/>
            <p:nvPr/>
          </p:nvSpPr>
          <p:spPr>
            <a:xfrm>
              <a:off x="38100" y="0"/>
              <a:ext cx="22860000" cy="76200"/>
            </a:xfrm>
            <a:custGeom>
              <a:avLst/>
              <a:gdLst/>
              <a:ahLst/>
              <a:cxnLst/>
              <a:rect l="l" t="t" r="r" b="b"/>
              <a:pathLst>
                <a:path w="22860000" h="76200">
                  <a:moveTo>
                    <a:pt x="0" y="0"/>
                  </a:moveTo>
                  <a:lnTo>
                    <a:pt x="22860000" y="0"/>
                  </a:lnTo>
                  <a:lnTo>
                    <a:pt x="2286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54818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6269747" y="8310736"/>
            <a:ext cx="1611713" cy="1880332"/>
          </a:xfrm>
          <a:custGeom>
            <a:avLst/>
            <a:gdLst/>
            <a:ahLst/>
            <a:cxnLst/>
            <a:rect l="l" t="t" r="r" b="b"/>
            <a:pathLst>
              <a:path w="1611713" h="1880332">
                <a:moveTo>
                  <a:pt x="0" y="0"/>
                </a:moveTo>
                <a:lnTo>
                  <a:pt x="1611713" y="0"/>
                </a:lnTo>
                <a:lnTo>
                  <a:pt x="1611713" y="1880332"/>
                </a:lnTo>
                <a:lnTo>
                  <a:pt x="0" y="18803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380578" y="1669102"/>
            <a:ext cx="6360838" cy="3328196"/>
          </a:xfrm>
          <a:custGeom>
            <a:avLst/>
            <a:gdLst/>
            <a:ahLst/>
            <a:cxnLst/>
            <a:rect l="l" t="t" r="r" b="b"/>
            <a:pathLst>
              <a:path w="6360838" h="3328196">
                <a:moveTo>
                  <a:pt x="0" y="0"/>
                </a:moveTo>
                <a:lnTo>
                  <a:pt x="6360838" y="0"/>
                </a:lnTo>
                <a:lnTo>
                  <a:pt x="6360838" y="3328196"/>
                </a:lnTo>
                <a:lnTo>
                  <a:pt x="0" y="33281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384238" y="4997298"/>
            <a:ext cx="6357178" cy="3313438"/>
          </a:xfrm>
          <a:custGeom>
            <a:avLst/>
            <a:gdLst/>
            <a:ahLst/>
            <a:cxnLst/>
            <a:rect l="l" t="t" r="r" b="b"/>
            <a:pathLst>
              <a:path w="6357178" h="3313438">
                <a:moveTo>
                  <a:pt x="0" y="0"/>
                </a:moveTo>
                <a:lnTo>
                  <a:pt x="6357178" y="0"/>
                </a:lnTo>
                <a:lnTo>
                  <a:pt x="6357178" y="3313438"/>
                </a:lnTo>
                <a:lnTo>
                  <a:pt x="0" y="33134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08137" y="2788352"/>
            <a:ext cx="7929134" cy="4853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5385" lvl="1" indent="-457692" algn="l">
              <a:lnSpc>
                <a:spcPts val="5087"/>
              </a:lnSpc>
              <a:buFont typeface="Arial"/>
              <a:buChar char="•"/>
            </a:pPr>
            <a:r>
              <a:rPr lang="en-US" sz="4239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Adjuncts:</a:t>
            </a:r>
          </a:p>
          <a:p>
            <a:pPr marL="1226265" lvl="2" indent="-408755" algn="l">
              <a:lnSpc>
                <a:spcPts val="4259"/>
              </a:lnSpc>
              <a:buFont typeface="Arial"/>
              <a:buChar char="⚬"/>
            </a:pPr>
            <a:r>
              <a:rPr lang="en-US" sz="2839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Indocyanine green</a:t>
            </a:r>
          </a:p>
          <a:p>
            <a:pPr marL="1226265" lvl="2" indent="-408755" algn="l">
              <a:lnSpc>
                <a:spcPts val="4259"/>
              </a:lnSpc>
              <a:buFont typeface="Arial"/>
              <a:buChar char="⚬"/>
            </a:pPr>
            <a:r>
              <a:rPr lang="en-US" sz="2839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Aids in visualizing the ureter</a:t>
            </a:r>
          </a:p>
          <a:p>
            <a:pPr marL="1226265" lvl="2" indent="-408755" algn="l">
              <a:lnSpc>
                <a:spcPts val="4259"/>
              </a:lnSpc>
              <a:buFont typeface="Arial"/>
              <a:buChar char="⚬"/>
            </a:pPr>
            <a:r>
              <a:rPr lang="en-US" sz="2839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Tissue perfusion </a:t>
            </a:r>
          </a:p>
          <a:p>
            <a:pPr marL="1226265" lvl="2" indent="-408755" algn="l">
              <a:lnSpc>
                <a:spcPts val="4259"/>
              </a:lnSpc>
              <a:buFont typeface="Arial"/>
              <a:buChar char="⚬"/>
            </a:pPr>
            <a:r>
              <a:rPr lang="en-US" sz="2839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Lymph node mapping</a:t>
            </a:r>
          </a:p>
          <a:p>
            <a:pPr algn="l">
              <a:lnSpc>
                <a:spcPts val="5327"/>
              </a:lnSpc>
            </a:pPr>
            <a:endParaRPr lang="en-US" sz="2839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915385" lvl="1" indent="-457692" algn="l">
              <a:lnSpc>
                <a:spcPts val="5087"/>
              </a:lnSpc>
              <a:buFont typeface="Arial"/>
              <a:buChar char="•"/>
            </a:pPr>
            <a:r>
              <a:rPr lang="en-US" sz="4239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Trans luminating J stent</a:t>
            </a:r>
          </a:p>
          <a:p>
            <a:pPr algn="l">
              <a:lnSpc>
                <a:spcPts val="5327"/>
              </a:lnSpc>
            </a:pPr>
            <a:endParaRPr lang="en-US" sz="4239" dirty="0">
              <a:solidFill>
                <a:srgbClr val="000000"/>
              </a:solidFill>
              <a:latin typeface="Helvetica Bold"/>
              <a:ea typeface="Helvetica Bold"/>
              <a:cs typeface="Helvetica Bold"/>
              <a:sym typeface="Helvetic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08138" y="1027113"/>
            <a:ext cx="15062200" cy="71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8"/>
              </a:lnSpc>
            </a:pPr>
            <a:r>
              <a:rPr lang="en-US" sz="4850" spc="145">
                <a:solidFill>
                  <a:srgbClr val="1A5C7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Pelvic Ureter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24025" y="8822277"/>
            <a:ext cx="7477543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7"/>
              </a:lnSpc>
            </a:pP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Mateo G Leon et al 2023</a:t>
            </a:r>
          </a:p>
          <a:p>
            <a:pPr algn="l">
              <a:lnSpc>
                <a:spcPts val="3047"/>
              </a:lnSpc>
            </a:pPr>
            <a:endParaRPr lang="en-US" sz="2539" dirty="0">
              <a:solidFill>
                <a:srgbClr val="000000"/>
              </a:solidFill>
              <a:latin typeface="Helvetica Bold"/>
              <a:ea typeface="Helvetica Bold"/>
              <a:cs typeface="Helvetica Bold"/>
              <a:sym typeface="Helvetica Bold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4AE6-77FD-8446-9A2D-E4C8BF50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ligaments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8C5F3-DB99-554F-9691-5CA3C3BDC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2800" dirty="0"/>
              <a:t>Sacrotuberous and sacrospinous ligaments for pelvic stability</a:t>
            </a:r>
            <a:endParaRPr lang="en-US" sz="2800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Relevant for pelvic prolapse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Sacrocolpopexy  (mesh fixation at the presacral region)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Ventral rectopexy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A80DD-0548-8746-B6BD-74B3C7BBC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40" y="495300"/>
            <a:ext cx="7045960" cy="378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B4C4C6-D879-5648-9F71-5FBE5FCA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40" y="4533900"/>
            <a:ext cx="7045960" cy="4381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217903-4C84-2549-9582-FA70BFB67E2E}"/>
              </a:ext>
            </a:extLst>
          </p:cNvPr>
          <p:cNvSpPr txBox="1"/>
          <p:nvPr/>
        </p:nvSpPr>
        <p:spPr>
          <a:xfrm>
            <a:off x="3581400" y="95631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i="1" dirty="0"/>
              <a:t>Wedel, T. (2021). Pelvic Floor/Anal Canal</a:t>
            </a:r>
            <a:endParaRPr lang="en-US" sz="2400" b="1" i="1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62B1AB7-1916-CB49-AF0F-C4B1F97B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6" y="8838220"/>
            <a:ext cx="1674316" cy="13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75B5948D-ED46-054E-9528-E8FA871F8583}"/>
              </a:ext>
            </a:extLst>
          </p:cNvPr>
          <p:cNvSpPr/>
          <p:nvPr/>
        </p:nvSpPr>
        <p:spPr>
          <a:xfrm>
            <a:off x="16269747" y="8648700"/>
            <a:ext cx="1611713" cy="1542368"/>
          </a:xfrm>
          <a:custGeom>
            <a:avLst/>
            <a:gdLst/>
            <a:ahLst/>
            <a:cxnLst/>
            <a:rect l="l" t="t" r="r" b="b"/>
            <a:pathLst>
              <a:path w="1611713" h="1880332">
                <a:moveTo>
                  <a:pt x="0" y="0"/>
                </a:moveTo>
                <a:lnTo>
                  <a:pt x="1611713" y="0"/>
                </a:lnTo>
                <a:lnTo>
                  <a:pt x="1611713" y="1880332"/>
                </a:lnTo>
                <a:lnTo>
                  <a:pt x="0" y="18803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8294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080" y="7746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6584" y="685800"/>
            <a:ext cx="17194832" cy="57150"/>
            <a:chOff x="0" y="0"/>
            <a:chExt cx="22926442" cy="762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22850221" cy="76200"/>
            </a:xfrm>
            <a:custGeom>
              <a:avLst/>
              <a:gdLst/>
              <a:ahLst/>
              <a:cxnLst/>
              <a:rect l="l" t="t" r="r" b="b"/>
              <a:pathLst>
                <a:path w="22850221" h="76200">
                  <a:moveTo>
                    <a:pt x="0" y="0"/>
                  </a:moveTo>
                  <a:lnTo>
                    <a:pt x="22850221" y="0"/>
                  </a:lnTo>
                  <a:lnTo>
                    <a:pt x="2285022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A5C7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2925" y="685799"/>
            <a:ext cx="17202151" cy="57151"/>
            <a:chOff x="0" y="0"/>
            <a:chExt cx="22936201" cy="76202"/>
          </a:xfrm>
        </p:grpSpPr>
        <p:sp>
          <p:nvSpPr>
            <p:cNvPr id="6" name="Freeform 6"/>
            <p:cNvSpPr/>
            <p:nvPr/>
          </p:nvSpPr>
          <p:spPr>
            <a:xfrm>
              <a:off x="38100" y="0"/>
              <a:ext cx="22860000" cy="76200"/>
            </a:xfrm>
            <a:custGeom>
              <a:avLst/>
              <a:gdLst/>
              <a:ahLst/>
              <a:cxnLst/>
              <a:rect l="l" t="t" r="r" b="b"/>
              <a:pathLst>
                <a:path w="22860000" h="76200">
                  <a:moveTo>
                    <a:pt x="0" y="0"/>
                  </a:moveTo>
                  <a:lnTo>
                    <a:pt x="22860000" y="0"/>
                  </a:lnTo>
                  <a:lnTo>
                    <a:pt x="2286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54818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6269747" y="8310736"/>
            <a:ext cx="1611713" cy="1880332"/>
          </a:xfrm>
          <a:custGeom>
            <a:avLst/>
            <a:gdLst/>
            <a:ahLst/>
            <a:cxnLst/>
            <a:rect l="l" t="t" r="r" b="b"/>
            <a:pathLst>
              <a:path w="1611713" h="1880332">
                <a:moveTo>
                  <a:pt x="0" y="0"/>
                </a:moveTo>
                <a:lnTo>
                  <a:pt x="1611713" y="0"/>
                </a:lnTo>
                <a:lnTo>
                  <a:pt x="1611713" y="1880332"/>
                </a:lnTo>
                <a:lnTo>
                  <a:pt x="0" y="18803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849211" y="2653792"/>
          <a:ext cx="15410089" cy="5134353"/>
        </p:xfrm>
        <a:graphic>
          <a:graphicData uri="http://schemas.openxmlformats.org/drawingml/2006/table">
            <a:tbl>
              <a:tblPr/>
              <a:tblGrid>
                <a:gridCol w="6675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5031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Helvetica Bold"/>
                          <a:ea typeface="Helvetica Bold"/>
                          <a:cs typeface="Helvetica Bold"/>
                          <a:sym typeface="Helvetica Bold"/>
                        </a:rPr>
                        <a:t>3D Laparoscopy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Helvetica Bold"/>
                          <a:ea typeface="Helvetica Bold"/>
                          <a:cs typeface="Helvetica Bold"/>
                          <a:sym typeface="Helvetica Bold"/>
                        </a:rPr>
                        <a:t>Robotic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296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Avoid nerve injury with better functional outcomes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Nerve sparring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031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Less operative time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Longer operative time and high cost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031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Similar outcomes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Similar outcomes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964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Difficult ergonomics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Improved surgeon ergonomics and improved technical ease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546584" y="1027113"/>
            <a:ext cx="17194832" cy="130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4650" spc="139">
                <a:solidFill>
                  <a:srgbClr val="1A5C7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Pelvic Dissection : Robitic Vs Laparoscopic approach for  Laparoscopic ventral mesh rectopexy (LVMR)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14500" y="8822277"/>
            <a:ext cx="7477543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7"/>
              </a:lnSpc>
            </a:pP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Andrew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D’Hoore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et al. 2022</a:t>
            </a:r>
          </a:p>
          <a:p>
            <a:pPr algn="l">
              <a:lnSpc>
                <a:spcPts val="3047"/>
              </a:lnSpc>
            </a:pPr>
            <a:endParaRPr lang="en-US" sz="2539" dirty="0">
              <a:solidFill>
                <a:srgbClr val="000000"/>
              </a:solidFill>
              <a:latin typeface="Helvetica Bold"/>
              <a:ea typeface="Helvetica Bold"/>
              <a:cs typeface="Helvetica Bold"/>
              <a:sym typeface="Helvetica Bold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95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6584" y="685800"/>
            <a:ext cx="17194832" cy="57150"/>
            <a:chOff x="0" y="0"/>
            <a:chExt cx="22926442" cy="762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22850221" cy="76200"/>
            </a:xfrm>
            <a:custGeom>
              <a:avLst/>
              <a:gdLst/>
              <a:ahLst/>
              <a:cxnLst/>
              <a:rect l="l" t="t" r="r" b="b"/>
              <a:pathLst>
                <a:path w="22850221" h="76200">
                  <a:moveTo>
                    <a:pt x="0" y="0"/>
                  </a:moveTo>
                  <a:lnTo>
                    <a:pt x="22850221" y="0"/>
                  </a:lnTo>
                  <a:lnTo>
                    <a:pt x="2285022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A5C7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2925" y="685799"/>
            <a:ext cx="17202151" cy="57151"/>
            <a:chOff x="0" y="0"/>
            <a:chExt cx="22936201" cy="76202"/>
          </a:xfrm>
        </p:grpSpPr>
        <p:sp>
          <p:nvSpPr>
            <p:cNvPr id="6" name="Freeform 6"/>
            <p:cNvSpPr/>
            <p:nvPr/>
          </p:nvSpPr>
          <p:spPr>
            <a:xfrm>
              <a:off x="38100" y="0"/>
              <a:ext cx="22860000" cy="76200"/>
            </a:xfrm>
            <a:custGeom>
              <a:avLst/>
              <a:gdLst/>
              <a:ahLst/>
              <a:cxnLst/>
              <a:rect l="l" t="t" r="r" b="b"/>
              <a:pathLst>
                <a:path w="22860000" h="76200">
                  <a:moveTo>
                    <a:pt x="0" y="0"/>
                  </a:moveTo>
                  <a:lnTo>
                    <a:pt x="22860000" y="0"/>
                  </a:lnTo>
                  <a:lnTo>
                    <a:pt x="2286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54818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6269747" y="8310736"/>
            <a:ext cx="1611713" cy="1880332"/>
          </a:xfrm>
          <a:custGeom>
            <a:avLst/>
            <a:gdLst/>
            <a:ahLst/>
            <a:cxnLst/>
            <a:rect l="l" t="t" r="r" b="b"/>
            <a:pathLst>
              <a:path w="1611713" h="1880332">
                <a:moveTo>
                  <a:pt x="0" y="0"/>
                </a:moveTo>
                <a:lnTo>
                  <a:pt x="1611713" y="0"/>
                </a:lnTo>
                <a:lnTo>
                  <a:pt x="1611713" y="1880332"/>
                </a:lnTo>
                <a:lnTo>
                  <a:pt x="0" y="18803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638973" y="1872552"/>
            <a:ext cx="8942933" cy="3915855"/>
          </a:xfrm>
          <a:custGeom>
            <a:avLst/>
            <a:gdLst/>
            <a:ahLst/>
            <a:cxnLst/>
            <a:rect l="l" t="t" r="r" b="b"/>
            <a:pathLst>
              <a:path w="8942933" h="3915855">
                <a:moveTo>
                  <a:pt x="0" y="0"/>
                </a:moveTo>
                <a:lnTo>
                  <a:pt x="8942933" y="0"/>
                </a:lnTo>
                <a:lnTo>
                  <a:pt x="8942933" y="3915855"/>
                </a:lnTo>
                <a:lnTo>
                  <a:pt x="0" y="3915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40" r="-34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88164" y="5921757"/>
            <a:ext cx="5167627" cy="2421503"/>
          </a:xfrm>
          <a:custGeom>
            <a:avLst/>
            <a:gdLst/>
            <a:ahLst/>
            <a:cxnLst/>
            <a:rect l="l" t="t" r="r" b="b"/>
            <a:pathLst>
              <a:path w="5167627" h="2421503">
                <a:moveTo>
                  <a:pt x="0" y="0"/>
                </a:moveTo>
                <a:lnTo>
                  <a:pt x="5167628" y="0"/>
                </a:lnTo>
                <a:lnTo>
                  <a:pt x="5167628" y="2421503"/>
                </a:lnTo>
                <a:lnTo>
                  <a:pt x="0" y="2421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08137" y="2502602"/>
            <a:ext cx="7860093" cy="385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5848" lvl="1" indent="-392924" algn="l">
              <a:lnSpc>
                <a:spcPts val="7425"/>
              </a:lnSpc>
              <a:buFont typeface="Arial"/>
              <a:buChar char="•"/>
            </a:pPr>
            <a:r>
              <a:rPr lang="en-US" sz="36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Facilitate preoperative planning</a:t>
            </a:r>
          </a:p>
          <a:p>
            <a:pPr marL="785848" lvl="1" indent="-392924" algn="l">
              <a:lnSpc>
                <a:spcPts val="7425"/>
              </a:lnSpc>
              <a:buFont typeface="Arial"/>
              <a:buChar char="•"/>
            </a:pPr>
            <a:r>
              <a:rPr lang="en-US" sz="36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Improve surgical outcomes</a:t>
            </a:r>
          </a:p>
          <a:p>
            <a:pPr marL="785848" lvl="1" indent="-392924" algn="l">
              <a:lnSpc>
                <a:spcPts val="7425"/>
              </a:lnSpc>
              <a:buFont typeface="Arial"/>
              <a:buChar char="•"/>
            </a:pPr>
            <a:r>
              <a:rPr lang="en-US" sz="36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Decrease operation duration</a:t>
            </a:r>
          </a:p>
          <a:p>
            <a:pPr algn="l">
              <a:lnSpc>
                <a:spcPts val="9057"/>
              </a:lnSpc>
            </a:pPr>
            <a:endParaRPr lang="en-US" sz="3639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6584" y="1027113"/>
            <a:ext cx="17194832" cy="71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8"/>
              </a:lnSpc>
            </a:pPr>
            <a:r>
              <a:rPr lang="en-US" sz="4850" spc="145">
                <a:solidFill>
                  <a:srgbClr val="1A5C7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The use of artificial intelligence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68416" y="8947465"/>
            <a:ext cx="7477543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7"/>
              </a:lnSpc>
            </a:pP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Andrew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D’Hoore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et al. 2022</a:t>
            </a:r>
          </a:p>
          <a:p>
            <a:pPr algn="l">
              <a:lnSpc>
                <a:spcPts val="3047"/>
              </a:lnSpc>
            </a:pPr>
            <a:endParaRPr lang="en-US" sz="2539" dirty="0">
              <a:solidFill>
                <a:srgbClr val="000000"/>
              </a:solidFill>
              <a:latin typeface="Helvetica Bold"/>
              <a:ea typeface="Helvetica Bold"/>
              <a:cs typeface="Helvetica Bold"/>
              <a:sym typeface="Helvetica Bold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6584" y="685800"/>
            <a:ext cx="17194832" cy="57150"/>
            <a:chOff x="0" y="0"/>
            <a:chExt cx="22926442" cy="762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22850221" cy="76200"/>
            </a:xfrm>
            <a:custGeom>
              <a:avLst/>
              <a:gdLst/>
              <a:ahLst/>
              <a:cxnLst/>
              <a:rect l="l" t="t" r="r" b="b"/>
              <a:pathLst>
                <a:path w="22850221" h="76200">
                  <a:moveTo>
                    <a:pt x="0" y="0"/>
                  </a:moveTo>
                  <a:lnTo>
                    <a:pt x="22850221" y="0"/>
                  </a:lnTo>
                  <a:lnTo>
                    <a:pt x="2285022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A5C7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2925" y="685799"/>
            <a:ext cx="17202151" cy="57151"/>
            <a:chOff x="0" y="0"/>
            <a:chExt cx="22936201" cy="76202"/>
          </a:xfrm>
        </p:grpSpPr>
        <p:sp>
          <p:nvSpPr>
            <p:cNvPr id="6" name="Freeform 6"/>
            <p:cNvSpPr/>
            <p:nvPr/>
          </p:nvSpPr>
          <p:spPr>
            <a:xfrm>
              <a:off x="38100" y="0"/>
              <a:ext cx="22860000" cy="76200"/>
            </a:xfrm>
            <a:custGeom>
              <a:avLst/>
              <a:gdLst/>
              <a:ahLst/>
              <a:cxnLst/>
              <a:rect l="l" t="t" r="r" b="b"/>
              <a:pathLst>
                <a:path w="22860000" h="76200">
                  <a:moveTo>
                    <a:pt x="0" y="0"/>
                  </a:moveTo>
                  <a:lnTo>
                    <a:pt x="22860000" y="0"/>
                  </a:lnTo>
                  <a:lnTo>
                    <a:pt x="2286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54818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04477" y="1734844"/>
            <a:ext cx="16136938" cy="7697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9780" lvl="1" indent="-264890" algn="l">
              <a:lnSpc>
                <a:spcPts val="3067"/>
              </a:lnSpc>
              <a:buFont typeface="Arial"/>
              <a:buChar char="•"/>
            </a:pPr>
            <a:r>
              <a:rPr lang="en-US" sz="2453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1.Wedel, T. (2021). Pelvic Floor/Anal Canal: Surgical Anatomy and Embryology. In: </a:t>
            </a:r>
            <a:r>
              <a:rPr lang="en-US" sz="2453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Hohenberger</a:t>
            </a:r>
            <a:r>
              <a:rPr lang="en-US" sz="2453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, W., Parker, M. (</a:t>
            </a:r>
            <a:r>
              <a:rPr lang="en-US" sz="2453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eds</a:t>
            </a:r>
            <a:r>
              <a:rPr lang="en-US" sz="2453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) Lower Gastrointestinal Tract Surgery. Springer Surgery Atlas Series. Springer, Cham. </a:t>
            </a:r>
            <a:endParaRPr lang="en-US" sz="2453" u="sng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  <a:hlinkClick r:id="rId3" tooltip="https://doi.org/10.1007/978-3-030-60827-9_19"/>
            </a:endParaRPr>
          </a:p>
          <a:p>
            <a:pPr algn="l">
              <a:lnSpc>
                <a:spcPts val="3067"/>
              </a:lnSpc>
            </a:pPr>
            <a:endParaRPr lang="en-US" sz="2453" u="sng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  <a:hlinkClick r:id="rId3" tooltip="https://doi.org/10.1007/978-3-030-60827-9_19"/>
            </a:endParaRPr>
          </a:p>
          <a:p>
            <a:pPr marL="534273" lvl="1" indent="-267137" algn="l">
              <a:lnSpc>
                <a:spcPts val="3093"/>
              </a:lnSpc>
              <a:buFont typeface="Arial"/>
              <a:buChar char="•"/>
            </a:pP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2.C. </a:t>
            </a:r>
            <a:r>
              <a:rPr lang="en-US" sz="2474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Anderin</a:t>
            </a: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, F. </a:t>
            </a:r>
            <a:r>
              <a:rPr lang="en-US" sz="2474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Granath</a:t>
            </a: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, A. </a:t>
            </a:r>
            <a:r>
              <a:rPr lang="en-US" sz="2474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Martling</a:t>
            </a: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and T. Holm. Local recurrence after prone vs supine abdominoperineal excision for low rectal cancer. The Association of Coloproctology of Great Britain and Ireland 2013</a:t>
            </a:r>
          </a:p>
          <a:p>
            <a:pPr algn="l">
              <a:lnSpc>
                <a:spcPts val="3093"/>
              </a:lnSpc>
            </a:pPr>
            <a:endParaRPr lang="en-US" sz="2474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534273" lvl="1" indent="-267137" algn="l">
              <a:lnSpc>
                <a:spcPts val="3093"/>
              </a:lnSpc>
              <a:buFont typeface="Arial"/>
              <a:buChar char="•"/>
            </a:pP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3. Bayer, A.; Heinze, T.; </a:t>
            </a:r>
            <a:r>
              <a:rPr lang="en-US" sz="2474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Alkatout</a:t>
            </a: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, I.; </a:t>
            </a:r>
            <a:r>
              <a:rPr lang="en-US" sz="2474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Osmonov</a:t>
            </a: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, D.; </a:t>
            </a:r>
            <a:r>
              <a:rPr lang="en-US" sz="2474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Stelzner</a:t>
            </a: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, S.; Wedel, T. Embryological Development and Topographic Anatomy of Pelvic Compartments—Surgical Relevance for Pelvic Lymphonodectomy. J. </a:t>
            </a:r>
            <a:r>
              <a:rPr lang="en-US" sz="2474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Clin</a:t>
            </a: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. Med. 2021, 10, 708. </a:t>
            </a:r>
          </a:p>
          <a:p>
            <a:pPr algn="l">
              <a:lnSpc>
                <a:spcPts val="3093"/>
              </a:lnSpc>
            </a:pPr>
            <a:endParaRPr lang="en-US" sz="2474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534273" lvl="1" indent="-267137" algn="l">
              <a:lnSpc>
                <a:spcPts val="3093"/>
              </a:lnSpc>
              <a:buFont typeface="Arial"/>
              <a:buChar char="•"/>
            </a:pP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4. Kai Li, Xiaobo He, </a:t>
            </a:r>
            <a:r>
              <a:rPr lang="en-US" sz="2474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Shilun</a:t>
            </a: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Tong, </a:t>
            </a:r>
            <a:r>
              <a:rPr lang="en-US" sz="2474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Yongbin</a:t>
            </a: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Zheng. Nerve plane: An optimal surgical plane for laparoscopic rectal cancer surgery?. Medical Hypotheses 154 (2021) 110657  </a:t>
            </a:r>
          </a:p>
          <a:p>
            <a:pPr algn="l">
              <a:lnSpc>
                <a:spcPts val="3093"/>
              </a:lnSpc>
            </a:pP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 </a:t>
            </a:r>
          </a:p>
          <a:p>
            <a:pPr marL="534273" lvl="1" indent="-267137" algn="l">
              <a:lnSpc>
                <a:spcPts val="3093"/>
              </a:lnSpc>
              <a:buFont typeface="Arial"/>
              <a:buChar char="•"/>
            </a:pP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5.Shakur, A., O’Shea, A., </a:t>
            </a:r>
            <a:r>
              <a:rPr lang="en-US" sz="2474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Harisinghani</a:t>
            </a: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, M.G. (2021). Pelvic Lymph Node Anatomy. In: </a:t>
            </a:r>
            <a:r>
              <a:rPr lang="en-US" sz="2474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Harisinghani</a:t>
            </a: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, M.G. (</a:t>
            </a:r>
            <a:r>
              <a:rPr lang="en-US" sz="2474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eds</a:t>
            </a: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) Atlas of Lymph Node Anatomy. Springer, Cham. </a:t>
            </a:r>
            <a:endParaRPr lang="en-US" sz="2474" u="sng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  <a:hlinkClick r:id="rId4" tooltip="https://doi.org/10.1007/978-3-030-80899-0_4"/>
            </a:endParaRPr>
          </a:p>
          <a:p>
            <a:pPr algn="l">
              <a:lnSpc>
                <a:spcPts val="3093"/>
              </a:lnSpc>
            </a:pPr>
            <a:endParaRPr lang="en-US" sz="2474" u="sng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  <a:hlinkClick r:id="rId4" tooltip="https://doi.org/10.1007/978-3-030-80899-0_4"/>
            </a:endParaRPr>
          </a:p>
          <a:p>
            <a:pPr marL="534273" lvl="1" indent="-267137" algn="l">
              <a:lnSpc>
                <a:spcPts val="3093"/>
              </a:lnSpc>
              <a:buFont typeface="Arial"/>
              <a:buChar char="•"/>
            </a:pP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6.Faucheron, J. L. (2005). Pelvic Anatomy for Colorectal Surgeons. </a:t>
            </a:r>
            <a:r>
              <a:rPr lang="en-US" sz="2474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ActaChirurgica</a:t>
            </a: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474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Belgica</a:t>
            </a: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, 105(5), 471–474. https://</a:t>
            </a:r>
            <a:r>
              <a:rPr lang="en-US" sz="2474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doi.org</a:t>
            </a:r>
            <a:r>
              <a:rPr lang="en-US" sz="2474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/10.1080/00015458.2005.11679762</a:t>
            </a:r>
          </a:p>
          <a:p>
            <a:pPr algn="l">
              <a:lnSpc>
                <a:spcPts val="5370"/>
              </a:lnSpc>
            </a:pPr>
            <a:endParaRPr lang="en-US" sz="2474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584" y="1027113"/>
            <a:ext cx="17194832" cy="71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8"/>
              </a:lnSpc>
            </a:pPr>
            <a:r>
              <a:rPr lang="en-US" sz="4850" spc="145">
                <a:solidFill>
                  <a:srgbClr val="1A5C7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Reference</a:t>
            </a:r>
          </a:p>
        </p:txBody>
      </p:sp>
      <p:sp>
        <p:nvSpPr>
          <p:cNvPr id="9" name="Freeform 9"/>
          <p:cNvSpPr/>
          <p:nvPr/>
        </p:nvSpPr>
        <p:spPr>
          <a:xfrm>
            <a:off x="16269747" y="8310736"/>
            <a:ext cx="1611713" cy="1880332"/>
          </a:xfrm>
          <a:custGeom>
            <a:avLst/>
            <a:gdLst/>
            <a:ahLst/>
            <a:cxnLst/>
            <a:rect l="l" t="t" r="r" b="b"/>
            <a:pathLst>
              <a:path w="1611713" h="1880332">
                <a:moveTo>
                  <a:pt x="0" y="0"/>
                </a:moveTo>
                <a:lnTo>
                  <a:pt x="1611713" y="0"/>
                </a:lnTo>
                <a:lnTo>
                  <a:pt x="1611713" y="1880332"/>
                </a:lnTo>
                <a:lnTo>
                  <a:pt x="0" y="18803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6584" y="685800"/>
            <a:ext cx="17194832" cy="57150"/>
            <a:chOff x="0" y="0"/>
            <a:chExt cx="22926442" cy="762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22850221" cy="76200"/>
            </a:xfrm>
            <a:custGeom>
              <a:avLst/>
              <a:gdLst/>
              <a:ahLst/>
              <a:cxnLst/>
              <a:rect l="l" t="t" r="r" b="b"/>
              <a:pathLst>
                <a:path w="22850221" h="76200">
                  <a:moveTo>
                    <a:pt x="0" y="0"/>
                  </a:moveTo>
                  <a:lnTo>
                    <a:pt x="22850221" y="0"/>
                  </a:lnTo>
                  <a:lnTo>
                    <a:pt x="2285022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A5C7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2925" y="685799"/>
            <a:ext cx="17202151" cy="57151"/>
            <a:chOff x="0" y="0"/>
            <a:chExt cx="22936201" cy="76202"/>
          </a:xfrm>
        </p:grpSpPr>
        <p:sp>
          <p:nvSpPr>
            <p:cNvPr id="6" name="Freeform 6"/>
            <p:cNvSpPr/>
            <p:nvPr/>
          </p:nvSpPr>
          <p:spPr>
            <a:xfrm>
              <a:off x="38100" y="0"/>
              <a:ext cx="22860000" cy="76200"/>
            </a:xfrm>
            <a:custGeom>
              <a:avLst/>
              <a:gdLst/>
              <a:ahLst/>
              <a:cxnLst/>
              <a:rect l="l" t="t" r="r" b="b"/>
              <a:pathLst>
                <a:path w="22860000" h="76200">
                  <a:moveTo>
                    <a:pt x="0" y="0"/>
                  </a:moveTo>
                  <a:lnTo>
                    <a:pt x="22860000" y="0"/>
                  </a:lnTo>
                  <a:lnTo>
                    <a:pt x="2286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54818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6269747" y="8310736"/>
            <a:ext cx="1611713" cy="1880332"/>
          </a:xfrm>
          <a:custGeom>
            <a:avLst/>
            <a:gdLst/>
            <a:ahLst/>
            <a:cxnLst/>
            <a:rect l="l" t="t" r="r" b="b"/>
            <a:pathLst>
              <a:path w="1611713" h="1880332">
                <a:moveTo>
                  <a:pt x="0" y="0"/>
                </a:moveTo>
                <a:lnTo>
                  <a:pt x="1611713" y="0"/>
                </a:lnTo>
                <a:lnTo>
                  <a:pt x="1611713" y="1880332"/>
                </a:lnTo>
                <a:lnTo>
                  <a:pt x="0" y="18803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12900" y="2778827"/>
            <a:ext cx="7243722" cy="533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9077" lvl="1" indent="-459538" algn="l">
              <a:lnSpc>
                <a:spcPts val="5108"/>
              </a:lnSpc>
              <a:buFont typeface="Arial"/>
              <a:buChar char="•"/>
            </a:pPr>
            <a:r>
              <a:rPr lang="en-US" sz="4256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Functions</a:t>
            </a:r>
          </a:p>
          <a:p>
            <a:pPr marL="1222485" lvl="2" indent="-407495" algn="l">
              <a:lnSpc>
                <a:spcPts val="3397"/>
              </a:lnSpc>
              <a:buFont typeface="Arial"/>
              <a:buChar char="⚬"/>
            </a:pPr>
            <a:r>
              <a:rPr lang="en-US" sz="283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Supports hollow organs</a:t>
            </a:r>
          </a:p>
          <a:p>
            <a:pPr marL="1222485" lvl="2" indent="-407495" algn="l">
              <a:lnSpc>
                <a:spcPts val="3397"/>
              </a:lnSpc>
              <a:buFont typeface="Arial"/>
              <a:buChar char="⚬"/>
            </a:pPr>
            <a:r>
              <a:rPr lang="en-US" sz="283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Controlled opening </a:t>
            </a:r>
          </a:p>
          <a:p>
            <a:pPr marL="1833728" lvl="3" indent="-458432" algn="l">
              <a:lnSpc>
                <a:spcPts val="3397"/>
              </a:lnSpc>
              <a:buFont typeface="Arial"/>
              <a:buChar char="￭"/>
            </a:pPr>
            <a:r>
              <a:rPr lang="en-US" sz="283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Micturition, defecation and parturition</a:t>
            </a:r>
          </a:p>
          <a:p>
            <a:pPr marL="1222485" lvl="2" indent="-407495" algn="l">
              <a:lnSpc>
                <a:spcPts val="3397"/>
              </a:lnSpc>
              <a:buFont typeface="Arial"/>
              <a:buChar char="⚬"/>
            </a:pPr>
            <a:r>
              <a:rPr lang="en-US" sz="283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Controlled closure</a:t>
            </a:r>
          </a:p>
          <a:p>
            <a:pPr marL="1833728" lvl="3" indent="-458432" algn="l">
              <a:lnSpc>
                <a:spcPts val="3397"/>
              </a:lnSpc>
              <a:buFont typeface="Arial"/>
              <a:buChar char="￭"/>
            </a:pPr>
            <a:r>
              <a:rPr lang="en-US" sz="283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Urine and fecal continence</a:t>
            </a:r>
          </a:p>
          <a:p>
            <a:pPr algn="l">
              <a:lnSpc>
                <a:spcPts val="2807"/>
              </a:lnSpc>
            </a:pPr>
            <a:endParaRPr lang="en-US" sz="283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919077" lvl="1" indent="-459538" algn="l">
              <a:lnSpc>
                <a:spcPts val="5108"/>
              </a:lnSpc>
              <a:buFont typeface="Arial"/>
              <a:buChar char="•"/>
            </a:pPr>
            <a:r>
              <a:rPr lang="en-US" sz="4256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Pelvic diaphragm</a:t>
            </a:r>
          </a:p>
          <a:p>
            <a:pPr marL="1222485" lvl="2" indent="-407495" algn="l">
              <a:lnSpc>
                <a:spcPts val="3397"/>
              </a:lnSpc>
              <a:buFont typeface="Arial"/>
              <a:buChar char="⚬"/>
            </a:pPr>
            <a:r>
              <a:rPr lang="en-US" sz="283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Dynamic suspension</a:t>
            </a:r>
          </a:p>
          <a:p>
            <a:pPr algn="l">
              <a:lnSpc>
                <a:spcPts val="5108"/>
              </a:lnSpc>
            </a:pPr>
            <a:endParaRPr lang="en-US" sz="283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513847" y="1739202"/>
            <a:ext cx="3825329" cy="3691298"/>
          </a:xfrm>
          <a:custGeom>
            <a:avLst/>
            <a:gdLst/>
            <a:ahLst/>
            <a:cxnLst/>
            <a:rect l="l" t="t" r="r" b="b"/>
            <a:pathLst>
              <a:path w="3825329" h="3691298">
                <a:moveTo>
                  <a:pt x="0" y="0"/>
                </a:moveTo>
                <a:lnTo>
                  <a:pt x="3825329" y="0"/>
                </a:lnTo>
                <a:lnTo>
                  <a:pt x="3825329" y="3691298"/>
                </a:lnTo>
                <a:lnTo>
                  <a:pt x="0" y="3691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356" r="-935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998340" y="1739202"/>
            <a:ext cx="3743076" cy="3691298"/>
          </a:xfrm>
          <a:custGeom>
            <a:avLst/>
            <a:gdLst/>
            <a:ahLst/>
            <a:cxnLst/>
            <a:rect l="l" t="t" r="r" b="b"/>
            <a:pathLst>
              <a:path w="3743076" h="3691298">
                <a:moveTo>
                  <a:pt x="0" y="0"/>
                </a:moveTo>
                <a:lnTo>
                  <a:pt x="3743076" y="0"/>
                </a:lnTo>
                <a:lnTo>
                  <a:pt x="3743076" y="3691298"/>
                </a:lnTo>
                <a:lnTo>
                  <a:pt x="0" y="36912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668" r="-766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639098" y="5430500"/>
            <a:ext cx="5230779" cy="3111829"/>
          </a:xfrm>
          <a:custGeom>
            <a:avLst/>
            <a:gdLst/>
            <a:ahLst/>
            <a:cxnLst/>
            <a:rect l="l" t="t" r="r" b="b"/>
            <a:pathLst>
              <a:path w="5230779" h="3111829">
                <a:moveTo>
                  <a:pt x="0" y="0"/>
                </a:moveTo>
                <a:lnTo>
                  <a:pt x="5230780" y="0"/>
                </a:lnTo>
                <a:lnTo>
                  <a:pt x="5230780" y="3111829"/>
                </a:lnTo>
                <a:lnTo>
                  <a:pt x="0" y="31118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08138" y="1027113"/>
            <a:ext cx="15062200" cy="71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8"/>
              </a:lnSpc>
            </a:pPr>
            <a:r>
              <a:rPr lang="en-US" sz="4850" spc="145">
                <a:solidFill>
                  <a:srgbClr val="1A5C7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The Pelvic Floor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14500" y="8822277"/>
            <a:ext cx="747754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7"/>
              </a:lnSpc>
            </a:pP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Ann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Laparosc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Endosc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Surg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2022;7:20 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6584" y="685800"/>
            <a:ext cx="17194832" cy="57150"/>
            <a:chOff x="0" y="0"/>
            <a:chExt cx="22926442" cy="762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22850221" cy="76200"/>
            </a:xfrm>
            <a:custGeom>
              <a:avLst/>
              <a:gdLst/>
              <a:ahLst/>
              <a:cxnLst/>
              <a:rect l="l" t="t" r="r" b="b"/>
              <a:pathLst>
                <a:path w="22850221" h="76200">
                  <a:moveTo>
                    <a:pt x="0" y="0"/>
                  </a:moveTo>
                  <a:lnTo>
                    <a:pt x="22850221" y="0"/>
                  </a:lnTo>
                  <a:lnTo>
                    <a:pt x="2285022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A5C7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2925" y="685799"/>
            <a:ext cx="17202151" cy="57151"/>
            <a:chOff x="0" y="0"/>
            <a:chExt cx="22936201" cy="76202"/>
          </a:xfrm>
        </p:grpSpPr>
        <p:sp>
          <p:nvSpPr>
            <p:cNvPr id="6" name="Freeform 6"/>
            <p:cNvSpPr/>
            <p:nvPr/>
          </p:nvSpPr>
          <p:spPr>
            <a:xfrm>
              <a:off x="38100" y="0"/>
              <a:ext cx="22860000" cy="76200"/>
            </a:xfrm>
            <a:custGeom>
              <a:avLst/>
              <a:gdLst/>
              <a:ahLst/>
              <a:cxnLst/>
              <a:rect l="l" t="t" r="r" b="b"/>
              <a:pathLst>
                <a:path w="22860000" h="76200">
                  <a:moveTo>
                    <a:pt x="0" y="0"/>
                  </a:moveTo>
                  <a:lnTo>
                    <a:pt x="22860000" y="0"/>
                  </a:lnTo>
                  <a:lnTo>
                    <a:pt x="2286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54818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0804069" y="5314146"/>
            <a:ext cx="6455231" cy="3284082"/>
          </a:xfrm>
          <a:custGeom>
            <a:avLst/>
            <a:gdLst/>
            <a:ahLst/>
            <a:cxnLst/>
            <a:rect l="l" t="t" r="r" b="b"/>
            <a:pathLst>
              <a:path w="6455231" h="3284082">
                <a:moveTo>
                  <a:pt x="0" y="0"/>
                </a:moveTo>
                <a:lnTo>
                  <a:pt x="6455231" y="0"/>
                </a:lnTo>
                <a:lnTo>
                  <a:pt x="6455231" y="3284082"/>
                </a:lnTo>
                <a:lnTo>
                  <a:pt x="0" y="32840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94" b="-679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04069" y="1696530"/>
            <a:ext cx="6693110" cy="3617616"/>
          </a:xfrm>
          <a:custGeom>
            <a:avLst/>
            <a:gdLst/>
            <a:ahLst/>
            <a:cxnLst/>
            <a:rect l="l" t="t" r="r" b="b"/>
            <a:pathLst>
              <a:path w="6693110" h="3617616">
                <a:moveTo>
                  <a:pt x="0" y="0"/>
                </a:moveTo>
                <a:lnTo>
                  <a:pt x="6693110" y="0"/>
                </a:lnTo>
                <a:lnTo>
                  <a:pt x="6693110" y="3617616"/>
                </a:lnTo>
                <a:lnTo>
                  <a:pt x="0" y="3617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56260" y="1980694"/>
            <a:ext cx="8877300" cy="6257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5385" lvl="1" indent="-457692" algn="l">
              <a:lnSpc>
                <a:spcPts val="5087"/>
              </a:lnSpc>
              <a:buFont typeface="Arial"/>
              <a:buChar char="•"/>
            </a:pPr>
            <a:r>
              <a:rPr lang="en-US" sz="4239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Composed of 3 muscles: </a:t>
            </a:r>
          </a:p>
          <a:p>
            <a:pPr marL="1029193" lvl="1" indent="-571500">
              <a:lnSpc>
                <a:spcPts val="5087"/>
              </a:lnSpc>
              <a:buFont typeface="Courier New" panose="02070309020205020404" pitchFamily="49" charset="0"/>
              <a:buChar char="o"/>
            </a:pPr>
            <a:r>
              <a:rPr lang="en-ZA" sz="2800" dirty="0" err="1"/>
              <a:t>Ischiocavernosus</a:t>
            </a:r>
            <a:endParaRPr lang="en-ZA" sz="2800" dirty="0"/>
          </a:p>
          <a:p>
            <a:pPr marL="1029193" lvl="1" indent="-571500">
              <a:lnSpc>
                <a:spcPts val="5087"/>
              </a:lnSpc>
              <a:buFont typeface="Courier New" panose="02070309020205020404" pitchFamily="49" charset="0"/>
              <a:buChar char="o"/>
            </a:pPr>
            <a:r>
              <a:rPr lang="en-ZA" sz="2800" dirty="0" err="1"/>
              <a:t>Bulbospongiosus</a:t>
            </a:r>
            <a:endParaRPr lang="en-ZA" sz="2800" dirty="0"/>
          </a:p>
          <a:p>
            <a:pPr marL="1029193" lvl="1" indent="-571500">
              <a:lnSpc>
                <a:spcPts val="5087"/>
              </a:lnSpc>
              <a:buFont typeface="Courier New" panose="02070309020205020404" pitchFamily="49" charset="0"/>
              <a:buChar char="o"/>
            </a:pPr>
            <a:r>
              <a:rPr lang="en-ZA" sz="2800" dirty="0"/>
              <a:t>superficial transverse </a:t>
            </a:r>
          </a:p>
          <a:p>
            <a:pPr marL="1029193" lvl="1" indent="-571500" algn="l">
              <a:lnSpc>
                <a:spcPts val="5087"/>
              </a:lnSpc>
              <a:buFont typeface="Courier New" panose="02070309020205020404" pitchFamily="49" charset="0"/>
              <a:buChar char="o"/>
            </a:pPr>
            <a:endParaRPr lang="en-US" sz="4239" dirty="0">
              <a:solidFill>
                <a:srgbClr val="000000"/>
              </a:solidFill>
              <a:latin typeface="Helvetica Bold"/>
              <a:ea typeface="Helvetica Bold"/>
              <a:cs typeface="Helvetica Bold"/>
              <a:sym typeface="Helvetica Bold"/>
            </a:endParaRPr>
          </a:p>
          <a:p>
            <a:pPr marL="915385" lvl="1" indent="-457692" algn="l">
              <a:lnSpc>
                <a:spcPts val="5087"/>
              </a:lnSpc>
              <a:buFont typeface="Arial"/>
              <a:buChar char="•"/>
            </a:pPr>
            <a:r>
              <a:rPr lang="en-US" sz="4239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Cavernous bodies</a:t>
            </a:r>
          </a:p>
          <a:p>
            <a:pPr marL="1226265" lvl="2" indent="-408755" algn="l">
              <a:lnSpc>
                <a:spcPts val="5111"/>
              </a:lnSpc>
              <a:buFont typeface="Arial"/>
              <a:buChar char="⚬"/>
            </a:pPr>
            <a:r>
              <a:rPr lang="en-US" sz="2839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Ischiocavernous</a:t>
            </a:r>
            <a:r>
              <a:rPr lang="en-US" sz="2839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body </a:t>
            </a:r>
          </a:p>
          <a:p>
            <a:pPr marL="1226265" lvl="2" indent="-408755" algn="l">
              <a:lnSpc>
                <a:spcPts val="5111"/>
              </a:lnSpc>
              <a:buFont typeface="Arial"/>
              <a:buChar char="⚬"/>
            </a:pPr>
            <a:r>
              <a:rPr lang="en-US" sz="2839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Bulboscavenous</a:t>
            </a:r>
            <a:r>
              <a:rPr lang="en-US" sz="2839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body</a:t>
            </a:r>
          </a:p>
          <a:p>
            <a:pPr algn="l">
              <a:lnSpc>
                <a:spcPts val="3887"/>
              </a:lnSpc>
            </a:pPr>
            <a:endParaRPr lang="en-US" sz="2839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lnSpc>
                <a:spcPts val="3887"/>
              </a:lnSpc>
            </a:pPr>
            <a:endParaRPr lang="en-US" sz="4239" dirty="0">
              <a:solidFill>
                <a:srgbClr val="000000"/>
              </a:solidFill>
              <a:latin typeface="Helvetica Bold"/>
              <a:ea typeface="Helvetica Bold"/>
              <a:cs typeface="Helvetica Bold"/>
              <a:sym typeface="Helvetic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14500" y="8822277"/>
            <a:ext cx="7477543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7"/>
              </a:lnSpc>
            </a:pP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Wedel, T. (2021). Pelvic Floor/Anal Canal</a:t>
            </a:r>
          </a:p>
          <a:p>
            <a:pPr algn="l">
              <a:lnSpc>
                <a:spcPts val="3047"/>
              </a:lnSpc>
            </a:pPr>
            <a:endParaRPr lang="en-US" sz="2539" dirty="0">
              <a:solidFill>
                <a:srgbClr val="000000"/>
              </a:solidFill>
              <a:latin typeface="Helvetica Bold"/>
              <a:ea typeface="Helvetica Bold"/>
              <a:cs typeface="Helvetica Bold"/>
              <a:sym typeface="Helvetic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08138" y="1027113"/>
            <a:ext cx="15062200" cy="669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4"/>
              </a:lnSpc>
            </a:pPr>
            <a:r>
              <a:rPr lang="en-US" sz="4550" spc="136">
                <a:solidFill>
                  <a:srgbClr val="1A5C7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Urogenital diaphragm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269747" y="8310736"/>
            <a:ext cx="1611713" cy="1880332"/>
          </a:xfrm>
          <a:custGeom>
            <a:avLst/>
            <a:gdLst/>
            <a:ahLst/>
            <a:cxnLst/>
            <a:rect l="l" t="t" r="r" b="b"/>
            <a:pathLst>
              <a:path w="1611713" h="1880332">
                <a:moveTo>
                  <a:pt x="0" y="0"/>
                </a:moveTo>
                <a:lnTo>
                  <a:pt x="1611713" y="0"/>
                </a:lnTo>
                <a:lnTo>
                  <a:pt x="1611713" y="1880332"/>
                </a:lnTo>
                <a:lnTo>
                  <a:pt x="0" y="18803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6584" y="685800"/>
            <a:ext cx="17194832" cy="57150"/>
            <a:chOff x="0" y="0"/>
            <a:chExt cx="22926442" cy="762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22850221" cy="76200"/>
            </a:xfrm>
            <a:custGeom>
              <a:avLst/>
              <a:gdLst/>
              <a:ahLst/>
              <a:cxnLst/>
              <a:rect l="l" t="t" r="r" b="b"/>
              <a:pathLst>
                <a:path w="22850221" h="76200">
                  <a:moveTo>
                    <a:pt x="0" y="0"/>
                  </a:moveTo>
                  <a:lnTo>
                    <a:pt x="22850221" y="0"/>
                  </a:lnTo>
                  <a:lnTo>
                    <a:pt x="2285022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A5C7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2925" y="685799"/>
            <a:ext cx="17202151" cy="57151"/>
            <a:chOff x="0" y="0"/>
            <a:chExt cx="22936201" cy="76202"/>
          </a:xfrm>
        </p:grpSpPr>
        <p:sp>
          <p:nvSpPr>
            <p:cNvPr id="6" name="Freeform 6"/>
            <p:cNvSpPr/>
            <p:nvPr/>
          </p:nvSpPr>
          <p:spPr>
            <a:xfrm>
              <a:off x="38100" y="0"/>
              <a:ext cx="22860000" cy="76200"/>
            </a:xfrm>
            <a:custGeom>
              <a:avLst/>
              <a:gdLst/>
              <a:ahLst/>
              <a:cxnLst/>
              <a:rect l="l" t="t" r="r" b="b"/>
              <a:pathLst>
                <a:path w="22860000" h="76200">
                  <a:moveTo>
                    <a:pt x="0" y="0"/>
                  </a:moveTo>
                  <a:lnTo>
                    <a:pt x="22860000" y="0"/>
                  </a:lnTo>
                  <a:lnTo>
                    <a:pt x="2286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54818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1649670" y="1963230"/>
            <a:ext cx="5609630" cy="2861823"/>
          </a:xfrm>
          <a:custGeom>
            <a:avLst/>
            <a:gdLst/>
            <a:ahLst/>
            <a:cxnLst/>
            <a:rect l="l" t="t" r="r" b="b"/>
            <a:pathLst>
              <a:path w="5609630" h="2861823">
                <a:moveTo>
                  <a:pt x="0" y="0"/>
                </a:moveTo>
                <a:lnTo>
                  <a:pt x="5609630" y="0"/>
                </a:lnTo>
                <a:lnTo>
                  <a:pt x="5609630" y="2861824"/>
                </a:lnTo>
                <a:lnTo>
                  <a:pt x="0" y="28618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659" t="-9319" r="-465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649670" y="5143500"/>
            <a:ext cx="5609630" cy="2955265"/>
          </a:xfrm>
          <a:custGeom>
            <a:avLst/>
            <a:gdLst/>
            <a:ahLst/>
            <a:cxnLst/>
            <a:rect l="l" t="t" r="r" b="b"/>
            <a:pathLst>
              <a:path w="5609630" h="2955265">
                <a:moveTo>
                  <a:pt x="0" y="0"/>
                </a:moveTo>
                <a:lnTo>
                  <a:pt x="5609630" y="0"/>
                </a:lnTo>
                <a:lnTo>
                  <a:pt x="5609630" y="2955265"/>
                </a:lnTo>
                <a:lnTo>
                  <a:pt x="0" y="29552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269747" y="8310736"/>
            <a:ext cx="1611713" cy="1880332"/>
          </a:xfrm>
          <a:custGeom>
            <a:avLst/>
            <a:gdLst/>
            <a:ahLst/>
            <a:cxnLst/>
            <a:rect l="l" t="t" r="r" b="b"/>
            <a:pathLst>
              <a:path w="1611713" h="1880332">
                <a:moveTo>
                  <a:pt x="0" y="0"/>
                </a:moveTo>
                <a:lnTo>
                  <a:pt x="1611713" y="0"/>
                </a:lnTo>
                <a:lnTo>
                  <a:pt x="1611713" y="1880332"/>
                </a:lnTo>
                <a:lnTo>
                  <a:pt x="0" y="18803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08138" y="2788352"/>
            <a:ext cx="9678177" cy="611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5385" lvl="1" indent="-457692" algn="l">
              <a:lnSpc>
                <a:spcPts val="5087"/>
              </a:lnSpc>
              <a:buFont typeface="Arial"/>
              <a:buChar char="•"/>
            </a:pPr>
            <a:r>
              <a:rPr lang="en-US" sz="4239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External sphincter</a:t>
            </a:r>
          </a:p>
          <a:p>
            <a:pPr marL="1226265" lvl="2" indent="-408755" algn="l">
              <a:lnSpc>
                <a:spcPts val="3067"/>
              </a:lnSpc>
              <a:buFont typeface="Arial"/>
              <a:buChar char="⚬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Deep</a:t>
            </a:r>
          </a:p>
          <a:p>
            <a:pPr marL="1226265" lvl="2" indent="-408755" algn="l">
              <a:lnSpc>
                <a:spcPts val="3067"/>
              </a:lnSpc>
              <a:buFont typeface="Arial"/>
              <a:buChar char="⚬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Superficial</a:t>
            </a:r>
          </a:p>
          <a:p>
            <a:pPr marL="1226265" lvl="2" indent="-408755" algn="l">
              <a:lnSpc>
                <a:spcPts val="3067"/>
              </a:lnSpc>
              <a:buFont typeface="Arial"/>
              <a:buChar char="⚬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Subcutaneous</a:t>
            </a:r>
          </a:p>
          <a:p>
            <a:pPr algn="l">
              <a:lnSpc>
                <a:spcPts val="3407"/>
              </a:lnSpc>
            </a:pPr>
            <a:endParaRPr lang="en-US" sz="2839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915385" lvl="1" indent="-457692" algn="l">
              <a:lnSpc>
                <a:spcPts val="5087"/>
              </a:lnSpc>
              <a:buFont typeface="Arial"/>
              <a:buChar char="•"/>
            </a:pPr>
            <a:r>
              <a:rPr lang="en-US" sz="4239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Internal sphincter</a:t>
            </a:r>
          </a:p>
          <a:p>
            <a:pPr marL="1226265" lvl="2" indent="-408755" algn="l">
              <a:lnSpc>
                <a:spcPts val="3407"/>
              </a:lnSpc>
              <a:buFont typeface="Arial"/>
              <a:buChar char="⚬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Continuation of circular layer of the rectum</a:t>
            </a:r>
          </a:p>
          <a:p>
            <a:pPr algn="l">
              <a:lnSpc>
                <a:spcPts val="3407"/>
              </a:lnSpc>
            </a:pPr>
            <a:endParaRPr lang="en-US" sz="2839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915385" lvl="1" indent="-457692" algn="l">
              <a:lnSpc>
                <a:spcPts val="5087"/>
              </a:lnSpc>
              <a:buFont typeface="Arial"/>
              <a:buChar char="•"/>
            </a:pPr>
            <a:r>
              <a:rPr lang="en-US" sz="4239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Female ventral sphincter are less cylindrical</a:t>
            </a:r>
          </a:p>
          <a:p>
            <a:pPr marL="1226265" lvl="2" indent="-408755" algn="l">
              <a:lnSpc>
                <a:spcPts val="3407"/>
              </a:lnSpc>
              <a:buFont typeface="Arial"/>
              <a:buChar char="⚬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prone to rectocele</a:t>
            </a:r>
          </a:p>
          <a:p>
            <a:pPr algn="l">
              <a:lnSpc>
                <a:spcPts val="5327"/>
              </a:lnSpc>
            </a:pPr>
            <a:endParaRPr lang="en-US" sz="2839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14500" y="8822277"/>
            <a:ext cx="7477543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7"/>
              </a:lnSpc>
            </a:pP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Ann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Laparosc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Endosc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Surg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2022;7:20 </a:t>
            </a:r>
          </a:p>
          <a:p>
            <a:pPr algn="l">
              <a:lnSpc>
                <a:spcPts val="3047"/>
              </a:lnSpc>
            </a:pPr>
            <a:endParaRPr lang="en-US" sz="2539" dirty="0">
              <a:solidFill>
                <a:srgbClr val="000000"/>
              </a:solidFill>
              <a:latin typeface="Helvetica Bold"/>
              <a:ea typeface="Helvetica Bold"/>
              <a:cs typeface="Helvetica Bold"/>
              <a:sym typeface="Helvetic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08138" y="1027113"/>
            <a:ext cx="15062200" cy="669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4"/>
              </a:lnSpc>
            </a:pPr>
            <a:r>
              <a:rPr lang="en-US" sz="4550" spc="136">
                <a:solidFill>
                  <a:srgbClr val="1A5C7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The Anal sphincter complex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6584" y="685800"/>
            <a:ext cx="17194832" cy="57150"/>
            <a:chOff x="0" y="0"/>
            <a:chExt cx="22926442" cy="762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22850221" cy="76200"/>
            </a:xfrm>
            <a:custGeom>
              <a:avLst/>
              <a:gdLst/>
              <a:ahLst/>
              <a:cxnLst/>
              <a:rect l="l" t="t" r="r" b="b"/>
              <a:pathLst>
                <a:path w="22850221" h="76200">
                  <a:moveTo>
                    <a:pt x="0" y="0"/>
                  </a:moveTo>
                  <a:lnTo>
                    <a:pt x="22850221" y="0"/>
                  </a:lnTo>
                  <a:lnTo>
                    <a:pt x="2285022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A5C7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2925" y="685799"/>
            <a:ext cx="17202151" cy="57151"/>
            <a:chOff x="0" y="0"/>
            <a:chExt cx="22936201" cy="76202"/>
          </a:xfrm>
        </p:grpSpPr>
        <p:sp>
          <p:nvSpPr>
            <p:cNvPr id="6" name="Freeform 6"/>
            <p:cNvSpPr/>
            <p:nvPr/>
          </p:nvSpPr>
          <p:spPr>
            <a:xfrm>
              <a:off x="38100" y="0"/>
              <a:ext cx="22860000" cy="76200"/>
            </a:xfrm>
            <a:custGeom>
              <a:avLst/>
              <a:gdLst/>
              <a:ahLst/>
              <a:cxnLst/>
              <a:rect l="l" t="t" r="r" b="b"/>
              <a:pathLst>
                <a:path w="22860000" h="76200">
                  <a:moveTo>
                    <a:pt x="0" y="0"/>
                  </a:moveTo>
                  <a:lnTo>
                    <a:pt x="22860000" y="0"/>
                  </a:lnTo>
                  <a:lnTo>
                    <a:pt x="2286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54818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6269747" y="8310736"/>
            <a:ext cx="1611713" cy="1880332"/>
          </a:xfrm>
          <a:custGeom>
            <a:avLst/>
            <a:gdLst/>
            <a:ahLst/>
            <a:cxnLst/>
            <a:rect l="l" t="t" r="r" b="b"/>
            <a:pathLst>
              <a:path w="1611713" h="1880332">
                <a:moveTo>
                  <a:pt x="0" y="0"/>
                </a:moveTo>
                <a:lnTo>
                  <a:pt x="1611713" y="0"/>
                </a:lnTo>
                <a:lnTo>
                  <a:pt x="1611713" y="1880332"/>
                </a:lnTo>
                <a:lnTo>
                  <a:pt x="0" y="18803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58770" y="1898565"/>
            <a:ext cx="8086306" cy="5787148"/>
          </a:xfrm>
          <a:custGeom>
            <a:avLst/>
            <a:gdLst/>
            <a:ahLst/>
            <a:cxnLst/>
            <a:rect l="l" t="t" r="r" b="b"/>
            <a:pathLst>
              <a:path w="8086306" h="5787148">
                <a:moveTo>
                  <a:pt x="0" y="0"/>
                </a:moveTo>
                <a:lnTo>
                  <a:pt x="8086306" y="0"/>
                </a:lnTo>
                <a:lnTo>
                  <a:pt x="8086306" y="5787148"/>
                </a:lnTo>
                <a:lnTo>
                  <a:pt x="0" y="57871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08137" y="2788352"/>
            <a:ext cx="7929134" cy="4906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5385" lvl="1" indent="-457692" algn="l">
              <a:lnSpc>
                <a:spcPts val="5087"/>
              </a:lnSpc>
              <a:buFont typeface="Arial"/>
              <a:buChar char="•"/>
            </a:pPr>
            <a:r>
              <a:rPr lang="en-US" sz="4239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Laxity of pelvic joints</a:t>
            </a:r>
          </a:p>
          <a:p>
            <a:pPr marL="1226265" lvl="2" indent="-408755" algn="l">
              <a:lnSpc>
                <a:spcPts val="7099"/>
              </a:lnSpc>
              <a:buFont typeface="Arial"/>
              <a:buChar char="⚬"/>
            </a:pPr>
            <a:r>
              <a:rPr lang="en-US" sz="2839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Females: Hormonal influence during pregnancy and vaginal delivery</a:t>
            </a:r>
          </a:p>
          <a:p>
            <a:pPr marL="1226265" lvl="2" indent="-408755" algn="l">
              <a:lnSpc>
                <a:spcPts val="7099"/>
              </a:lnSpc>
              <a:buFont typeface="Arial"/>
              <a:buChar char="⚬"/>
            </a:pPr>
            <a:r>
              <a:rPr lang="en-US" sz="2839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Males: Increased age ,chronic constipation and diarrhea</a:t>
            </a:r>
          </a:p>
          <a:p>
            <a:pPr algn="l">
              <a:lnSpc>
                <a:spcPts val="5327"/>
              </a:lnSpc>
            </a:pPr>
            <a:endParaRPr lang="en-US" sz="2839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08138" y="1027113"/>
            <a:ext cx="15062200" cy="71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8"/>
              </a:lnSpc>
            </a:pPr>
            <a:r>
              <a:rPr lang="en-US" sz="4850" spc="145">
                <a:solidFill>
                  <a:srgbClr val="1A5C7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Female Vs Male Pelvis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14500" y="8822277"/>
            <a:ext cx="747754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7"/>
              </a:lnSpc>
            </a:pP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Ann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Laparosc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Endosc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Surg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2022;7:20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6584" y="685800"/>
            <a:ext cx="17194832" cy="57150"/>
            <a:chOff x="0" y="0"/>
            <a:chExt cx="22926442" cy="762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22850221" cy="76200"/>
            </a:xfrm>
            <a:custGeom>
              <a:avLst/>
              <a:gdLst/>
              <a:ahLst/>
              <a:cxnLst/>
              <a:rect l="l" t="t" r="r" b="b"/>
              <a:pathLst>
                <a:path w="22850221" h="76200">
                  <a:moveTo>
                    <a:pt x="0" y="0"/>
                  </a:moveTo>
                  <a:lnTo>
                    <a:pt x="22850221" y="0"/>
                  </a:lnTo>
                  <a:lnTo>
                    <a:pt x="2285022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A5C7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2925" y="685799"/>
            <a:ext cx="17202151" cy="57151"/>
            <a:chOff x="0" y="0"/>
            <a:chExt cx="22936201" cy="76202"/>
          </a:xfrm>
        </p:grpSpPr>
        <p:sp>
          <p:nvSpPr>
            <p:cNvPr id="6" name="Freeform 6"/>
            <p:cNvSpPr/>
            <p:nvPr/>
          </p:nvSpPr>
          <p:spPr>
            <a:xfrm>
              <a:off x="38100" y="0"/>
              <a:ext cx="22860000" cy="76200"/>
            </a:xfrm>
            <a:custGeom>
              <a:avLst/>
              <a:gdLst/>
              <a:ahLst/>
              <a:cxnLst/>
              <a:rect l="l" t="t" r="r" b="b"/>
              <a:pathLst>
                <a:path w="22860000" h="76200">
                  <a:moveTo>
                    <a:pt x="0" y="0"/>
                  </a:moveTo>
                  <a:lnTo>
                    <a:pt x="22860000" y="0"/>
                  </a:lnTo>
                  <a:lnTo>
                    <a:pt x="2286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54818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6269747" y="8310736"/>
            <a:ext cx="1611713" cy="1880332"/>
          </a:xfrm>
          <a:custGeom>
            <a:avLst/>
            <a:gdLst/>
            <a:ahLst/>
            <a:cxnLst/>
            <a:rect l="l" t="t" r="r" b="b"/>
            <a:pathLst>
              <a:path w="1611713" h="1880332">
                <a:moveTo>
                  <a:pt x="0" y="0"/>
                </a:moveTo>
                <a:lnTo>
                  <a:pt x="1611713" y="0"/>
                </a:lnTo>
                <a:lnTo>
                  <a:pt x="1611713" y="1880332"/>
                </a:lnTo>
                <a:lnTo>
                  <a:pt x="0" y="18803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541128" y="2005902"/>
            <a:ext cx="7200288" cy="5882818"/>
          </a:xfrm>
          <a:custGeom>
            <a:avLst/>
            <a:gdLst/>
            <a:ahLst/>
            <a:cxnLst/>
            <a:rect l="l" t="t" r="r" b="b"/>
            <a:pathLst>
              <a:path w="7200288" h="5882818">
                <a:moveTo>
                  <a:pt x="0" y="0"/>
                </a:moveTo>
                <a:lnTo>
                  <a:pt x="7200288" y="0"/>
                </a:lnTo>
                <a:lnTo>
                  <a:pt x="7200288" y="5882818"/>
                </a:lnTo>
                <a:lnTo>
                  <a:pt x="0" y="58828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684" t="-4533" r="-3684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08137" y="2778827"/>
            <a:ext cx="13084208" cy="635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564" lvl="1" indent="-479282" algn="l">
              <a:lnSpc>
                <a:spcPts val="5327"/>
              </a:lnSpc>
              <a:buFont typeface="Arial"/>
              <a:buChar char="•"/>
            </a:pPr>
            <a:r>
              <a:rPr lang="en-US" sz="4439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Blood supply</a:t>
            </a:r>
          </a:p>
          <a:p>
            <a:pPr marL="1226265" lvl="2" indent="-408755" algn="l">
              <a:lnSpc>
                <a:spcPts val="3407"/>
              </a:lnSpc>
              <a:buFont typeface="Arial"/>
              <a:buChar char="⚬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Internal iliac artery</a:t>
            </a:r>
          </a:p>
          <a:p>
            <a:pPr marL="1839397" lvl="3" indent="-459849" algn="l">
              <a:lnSpc>
                <a:spcPts val="3407"/>
              </a:lnSpc>
              <a:buFont typeface="Arial"/>
              <a:buChar char="￭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Internal pudendal artery</a:t>
            </a:r>
          </a:p>
          <a:p>
            <a:pPr algn="l">
              <a:lnSpc>
                <a:spcPts val="3407"/>
              </a:lnSpc>
            </a:pPr>
            <a:endParaRPr lang="en-US" sz="2839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1226265" lvl="2" indent="-408755" algn="l">
              <a:lnSpc>
                <a:spcPts val="3407"/>
              </a:lnSpc>
              <a:buFont typeface="Arial"/>
              <a:buChar char="⚬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IMA </a:t>
            </a:r>
          </a:p>
          <a:p>
            <a:pPr marL="1839397" lvl="3" indent="-459849" algn="l">
              <a:lnSpc>
                <a:spcPts val="3407"/>
              </a:lnSpc>
              <a:buFont typeface="Arial"/>
              <a:buChar char="￭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Inferior mesenteric artery</a:t>
            </a:r>
          </a:p>
          <a:p>
            <a:pPr algn="l">
              <a:lnSpc>
                <a:spcPts val="3407"/>
              </a:lnSpc>
            </a:pPr>
            <a:endParaRPr lang="en-US" sz="2839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958564" lvl="1" indent="-479282" algn="l">
              <a:lnSpc>
                <a:spcPts val="5327"/>
              </a:lnSpc>
              <a:buFont typeface="Arial"/>
              <a:buChar char="•"/>
            </a:pPr>
            <a:r>
              <a:rPr lang="en-US" sz="4439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Venous drainage</a:t>
            </a:r>
          </a:p>
          <a:p>
            <a:pPr marL="1226265" lvl="2" indent="-408755" algn="l">
              <a:lnSpc>
                <a:spcPts val="3407"/>
              </a:lnSpc>
              <a:buFont typeface="Arial"/>
              <a:buChar char="⚬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IMV</a:t>
            </a:r>
          </a:p>
          <a:p>
            <a:pPr marL="1839397" lvl="3" indent="-459849" algn="l">
              <a:lnSpc>
                <a:spcPts val="3407"/>
              </a:lnSpc>
              <a:buFont typeface="Arial"/>
              <a:buChar char="￭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Through the portal vein</a:t>
            </a:r>
          </a:p>
          <a:p>
            <a:pPr marL="1226265" lvl="2" indent="-408755" algn="l">
              <a:lnSpc>
                <a:spcPts val="3407"/>
              </a:lnSpc>
              <a:buFont typeface="Arial"/>
              <a:buChar char="⚬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Internal iliac and femoral vein</a:t>
            </a:r>
          </a:p>
          <a:p>
            <a:pPr marL="1839397" lvl="3" indent="-459849" algn="l">
              <a:lnSpc>
                <a:spcPts val="3407"/>
              </a:lnSpc>
              <a:buFont typeface="Arial"/>
              <a:buChar char="￭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Systemic circulation via The internal and external pudendal veins</a:t>
            </a:r>
          </a:p>
          <a:p>
            <a:pPr algn="l">
              <a:lnSpc>
                <a:spcPts val="5327"/>
              </a:lnSpc>
            </a:pPr>
            <a:endParaRPr lang="en-US" sz="2839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08138" y="1027113"/>
            <a:ext cx="15062200" cy="71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8"/>
              </a:lnSpc>
            </a:pPr>
            <a:r>
              <a:rPr lang="en-US" sz="4850" spc="145">
                <a:solidFill>
                  <a:srgbClr val="1A5C7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Pelvic Vessels and venous drainage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14500" y="8822277"/>
            <a:ext cx="747754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7"/>
              </a:lnSpc>
            </a:pP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Ann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Laparosc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Endosc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Surg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2022;7:20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6584" y="685800"/>
            <a:ext cx="17194832" cy="57150"/>
            <a:chOff x="0" y="0"/>
            <a:chExt cx="22926442" cy="762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22850221" cy="76200"/>
            </a:xfrm>
            <a:custGeom>
              <a:avLst/>
              <a:gdLst/>
              <a:ahLst/>
              <a:cxnLst/>
              <a:rect l="l" t="t" r="r" b="b"/>
              <a:pathLst>
                <a:path w="22850221" h="76200">
                  <a:moveTo>
                    <a:pt x="0" y="0"/>
                  </a:moveTo>
                  <a:lnTo>
                    <a:pt x="22850221" y="0"/>
                  </a:lnTo>
                  <a:lnTo>
                    <a:pt x="2285022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A5C7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2925" y="685799"/>
            <a:ext cx="17202151" cy="57151"/>
            <a:chOff x="0" y="0"/>
            <a:chExt cx="22936201" cy="76202"/>
          </a:xfrm>
        </p:grpSpPr>
        <p:sp>
          <p:nvSpPr>
            <p:cNvPr id="6" name="Freeform 6"/>
            <p:cNvSpPr/>
            <p:nvPr/>
          </p:nvSpPr>
          <p:spPr>
            <a:xfrm>
              <a:off x="38100" y="0"/>
              <a:ext cx="22860000" cy="76200"/>
            </a:xfrm>
            <a:custGeom>
              <a:avLst/>
              <a:gdLst/>
              <a:ahLst/>
              <a:cxnLst/>
              <a:rect l="l" t="t" r="r" b="b"/>
              <a:pathLst>
                <a:path w="22860000" h="76200">
                  <a:moveTo>
                    <a:pt x="0" y="0"/>
                  </a:moveTo>
                  <a:lnTo>
                    <a:pt x="22860000" y="0"/>
                  </a:lnTo>
                  <a:lnTo>
                    <a:pt x="2286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54818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6269747" y="8310736"/>
            <a:ext cx="1611713" cy="1880332"/>
          </a:xfrm>
          <a:custGeom>
            <a:avLst/>
            <a:gdLst/>
            <a:ahLst/>
            <a:cxnLst/>
            <a:rect l="l" t="t" r="r" b="b"/>
            <a:pathLst>
              <a:path w="1611713" h="1880332">
                <a:moveTo>
                  <a:pt x="0" y="0"/>
                </a:moveTo>
                <a:lnTo>
                  <a:pt x="1611713" y="0"/>
                </a:lnTo>
                <a:lnTo>
                  <a:pt x="1611713" y="1880332"/>
                </a:lnTo>
                <a:lnTo>
                  <a:pt x="0" y="18803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678524" y="2005902"/>
            <a:ext cx="7062892" cy="3057510"/>
          </a:xfrm>
          <a:custGeom>
            <a:avLst/>
            <a:gdLst/>
            <a:ahLst/>
            <a:cxnLst/>
            <a:rect l="l" t="t" r="r" b="b"/>
            <a:pathLst>
              <a:path w="7062892" h="3057510">
                <a:moveTo>
                  <a:pt x="0" y="0"/>
                </a:moveTo>
                <a:lnTo>
                  <a:pt x="7062892" y="0"/>
                </a:lnTo>
                <a:lnTo>
                  <a:pt x="7062892" y="3057510"/>
                </a:lnTo>
                <a:lnTo>
                  <a:pt x="0" y="30575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142" t="-8722" r="-436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678524" y="5156334"/>
            <a:ext cx="7062892" cy="3154402"/>
          </a:xfrm>
          <a:custGeom>
            <a:avLst/>
            <a:gdLst/>
            <a:ahLst/>
            <a:cxnLst/>
            <a:rect l="l" t="t" r="r" b="b"/>
            <a:pathLst>
              <a:path w="7062892" h="3154402">
                <a:moveTo>
                  <a:pt x="0" y="0"/>
                </a:moveTo>
                <a:lnTo>
                  <a:pt x="7062892" y="0"/>
                </a:lnTo>
                <a:lnTo>
                  <a:pt x="7062892" y="3154402"/>
                </a:lnTo>
                <a:lnTo>
                  <a:pt x="0" y="31544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816" b="-8816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08138" y="2788352"/>
            <a:ext cx="9949809" cy="561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5385" lvl="1" indent="-457692" algn="l">
              <a:lnSpc>
                <a:spcPts val="5087"/>
              </a:lnSpc>
              <a:buFont typeface="Arial"/>
              <a:buChar char="•"/>
            </a:pPr>
            <a:r>
              <a:rPr lang="en-US" sz="4239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The deep lymphatic </a:t>
            </a:r>
          </a:p>
          <a:p>
            <a:pPr marL="1226265" lvl="2" indent="-408755" algn="l">
              <a:lnSpc>
                <a:spcPts val="3407"/>
              </a:lnSpc>
              <a:buFont typeface="Arial"/>
              <a:buChar char="⚬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Internal iliac lymph nodes</a:t>
            </a:r>
          </a:p>
          <a:p>
            <a:pPr algn="l">
              <a:lnSpc>
                <a:spcPts val="3407"/>
              </a:lnSpc>
            </a:pPr>
            <a:endParaRPr lang="en-US" sz="2839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915385" lvl="1" indent="-457692" algn="l">
              <a:lnSpc>
                <a:spcPts val="5087"/>
              </a:lnSpc>
              <a:buFont typeface="Arial"/>
              <a:buChar char="•"/>
            </a:pPr>
            <a:r>
              <a:rPr lang="en-US" sz="4239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Lymphatic vessels from the perineum and genitals </a:t>
            </a:r>
          </a:p>
          <a:p>
            <a:pPr marL="1226265" lvl="2" indent="-408755" algn="l">
              <a:lnSpc>
                <a:spcPts val="3407"/>
              </a:lnSpc>
              <a:buFont typeface="Arial"/>
              <a:buChar char="⚬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Superficial inguinal lymph nodes</a:t>
            </a:r>
          </a:p>
          <a:p>
            <a:pPr algn="l">
              <a:lnSpc>
                <a:spcPts val="3407"/>
              </a:lnSpc>
            </a:pPr>
            <a:endParaRPr lang="en-US" sz="2839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915385" lvl="1" indent="-457692" algn="l">
              <a:lnSpc>
                <a:spcPts val="5087"/>
              </a:lnSpc>
              <a:buFont typeface="Arial"/>
              <a:buChar char="•"/>
            </a:pPr>
            <a:r>
              <a:rPr lang="en-US" sz="4239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Important for staging and prognosis  </a:t>
            </a:r>
          </a:p>
          <a:p>
            <a:pPr algn="l">
              <a:lnSpc>
                <a:spcPts val="5327"/>
              </a:lnSpc>
            </a:pPr>
            <a:endParaRPr lang="en-US" sz="4239">
              <a:solidFill>
                <a:srgbClr val="000000"/>
              </a:solidFill>
              <a:latin typeface="Helvetica Bold"/>
              <a:ea typeface="Helvetica Bold"/>
              <a:cs typeface="Helvetica Bold"/>
              <a:sym typeface="Helvetic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08138" y="1027113"/>
            <a:ext cx="15062200" cy="71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8"/>
              </a:lnSpc>
            </a:pPr>
            <a:r>
              <a:rPr lang="en-US" sz="4850" spc="145">
                <a:solidFill>
                  <a:srgbClr val="1A5C7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Pelvic lymph nodes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14500" y="8822277"/>
            <a:ext cx="7728047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7"/>
              </a:lnSpc>
            </a:pP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Shakur, A., O’Shea, A.,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Harisinghani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, M.G. (2021).</a:t>
            </a:r>
          </a:p>
          <a:p>
            <a:pPr algn="l">
              <a:lnSpc>
                <a:spcPts val="3047"/>
              </a:lnSpc>
            </a:pPr>
            <a:endParaRPr lang="en-US" sz="2539" dirty="0">
              <a:solidFill>
                <a:srgbClr val="000000"/>
              </a:solidFill>
              <a:latin typeface="Helvetica Bold"/>
              <a:ea typeface="Helvetica Bold"/>
              <a:cs typeface="Helvetica Bold"/>
              <a:sym typeface="Helvetica Bold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6584" y="685800"/>
            <a:ext cx="17194832" cy="57150"/>
            <a:chOff x="0" y="0"/>
            <a:chExt cx="22926442" cy="762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22850221" cy="76200"/>
            </a:xfrm>
            <a:custGeom>
              <a:avLst/>
              <a:gdLst/>
              <a:ahLst/>
              <a:cxnLst/>
              <a:rect l="l" t="t" r="r" b="b"/>
              <a:pathLst>
                <a:path w="22850221" h="76200">
                  <a:moveTo>
                    <a:pt x="0" y="0"/>
                  </a:moveTo>
                  <a:lnTo>
                    <a:pt x="22850221" y="0"/>
                  </a:lnTo>
                  <a:lnTo>
                    <a:pt x="2285022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A5C7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2925" y="685799"/>
            <a:ext cx="17202151" cy="57151"/>
            <a:chOff x="0" y="0"/>
            <a:chExt cx="22936201" cy="76202"/>
          </a:xfrm>
        </p:grpSpPr>
        <p:sp>
          <p:nvSpPr>
            <p:cNvPr id="6" name="Freeform 6"/>
            <p:cNvSpPr/>
            <p:nvPr/>
          </p:nvSpPr>
          <p:spPr>
            <a:xfrm>
              <a:off x="38100" y="0"/>
              <a:ext cx="22860000" cy="76200"/>
            </a:xfrm>
            <a:custGeom>
              <a:avLst/>
              <a:gdLst/>
              <a:ahLst/>
              <a:cxnLst/>
              <a:rect l="l" t="t" r="r" b="b"/>
              <a:pathLst>
                <a:path w="22860000" h="76200">
                  <a:moveTo>
                    <a:pt x="0" y="0"/>
                  </a:moveTo>
                  <a:lnTo>
                    <a:pt x="22860000" y="0"/>
                  </a:lnTo>
                  <a:lnTo>
                    <a:pt x="2286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54818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6269747" y="8310736"/>
            <a:ext cx="1611713" cy="1880332"/>
          </a:xfrm>
          <a:custGeom>
            <a:avLst/>
            <a:gdLst/>
            <a:ahLst/>
            <a:cxnLst/>
            <a:rect l="l" t="t" r="r" b="b"/>
            <a:pathLst>
              <a:path w="1611713" h="1880332">
                <a:moveTo>
                  <a:pt x="0" y="0"/>
                </a:moveTo>
                <a:lnTo>
                  <a:pt x="1611713" y="0"/>
                </a:lnTo>
                <a:lnTo>
                  <a:pt x="1611713" y="1880332"/>
                </a:lnTo>
                <a:lnTo>
                  <a:pt x="0" y="18803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555103" y="1840327"/>
            <a:ext cx="6186313" cy="3210807"/>
          </a:xfrm>
          <a:custGeom>
            <a:avLst/>
            <a:gdLst/>
            <a:ahLst/>
            <a:cxnLst/>
            <a:rect l="l" t="t" r="r" b="b"/>
            <a:pathLst>
              <a:path w="6186313" h="3210807">
                <a:moveTo>
                  <a:pt x="0" y="0"/>
                </a:moveTo>
                <a:lnTo>
                  <a:pt x="6186313" y="0"/>
                </a:lnTo>
                <a:lnTo>
                  <a:pt x="6186313" y="3210808"/>
                </a:lnTo>
                <a:lnTo>
                  <a:pt x="0" y="32108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30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55103" y="5123995"/>
            <a:ext cx="6186313" cy="3186741"/>
          </a:xfrm>
          <a:custGeom>
            <a:avLst/>
            <a:gdLst/>
            <a:ahLst/>
            <a:cxnLst/>
            <a:rect l="l" t="t" r="r" b="b"/>
            <a:pathLst>
              <a:path w="6186313" h="3186741">
                <a:moveTo>
                  <a:pt x="0" y="0"/>
                </a:moveTo>
                <a:lnTo>
                  <a:pt x="6186313" y="0"/>
                </a:lnTo>
                <a:lnTo>
                  <a:pt x="6186313" y="3186741"/>
                </a:lnTo>
                <a:lnTo>
                  <a:pt x="0" y="31867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956" b="-4956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08138" y="2788352"/>
            <a:ext cx="9540094" cy="498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5385" lvl="1" indent="-457692" algn="l">
              <a:lnSpc>
                <a:spcPts val="5087"/>
              </a:lnSpc>
              <a:buFont typeface="Arial"/>
              <a:buChar char="•"/>
            </a:pPr>
            <a:r>
              <a:rPr lang="en-US" sz="4239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Lumbo-Sacral nerve</a:t>
            </a:r>
          </a:p>
          <a:p>
            <a:pPr marL="1226265" lvl="2" indent="-408755" algn="l">
              <a:lnSpc>
                <a:spcPts val="3407"/>
              </a:lnSpc>
              <a:buFont typeface="Arial"/>
              <a:buChar char="⚬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L1-S5</a:t>
            </a:r>
          </a:p>
          <a:p>
            <a:pPr marL="1226265" lvl="2" indent="-408755" algn="l">
              <a:lnSpc>
                <a:spcPts val="3407"/>
              </a:lnSpc>
              <a:buFont typeface="Arial"/>
              <a:buChar char="⚬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Pudendal nerve- motor and sensory-skin  and clitoris</a:t>
            </a:r>
          </a:p>
          <a:p>
            <a:pPr algn="l">
              <a:lnSpc>
                <a:spcPts val="3407"/>
              </a:lnSpc>
            </a:pPr>
            <a:endParaRPr lang="en-US" sz="2839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915385" lvl="1" indent="-457692" algn="l">
              <a:lnSpc>
                <a:spcPts val="5087"/>
              </a:lnSpc>
              <a:buFont typeface="Arial"/>
              <a:buChar char="•"/>
            </a:pPr>
            <a:r>
              <a:rPr lang="en-US" sz="4239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Superior hypogastric plexus </a:t>
            </a:r>
          </a:p>
          <a:p>
            <a:pPr marL="1226265" lvl="2" indent="-408755" algn="l">
              <a:lnSpc>
                <a:spcPts val="3407"/>
              </a:lnSpc>
              <a:buFont typeface="Arial"/>
              <a:buChar char="⚬"/>
            </a:pPr>
            <a:r>
              <a:rPr lang="en-US" sz="283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Injury results into retrograde ejaculation( males), urinary incontinence and decrease lubrication (females)</a:t>
            </a:r>
          </a:p>
          <a:p>
            <a:pPr algn="l">
              <a:lnSpc>
                <a:spcPts val="5327"/>
              </a:lnSpc>
            </a:pPr>
            <a:endParaRPr lang="en-US" sz="2839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08138" y="1027113"/>
            <a:ext cx="15062200" cy="1369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8"/>
              </a:lnSpc>
            </a:pPr>
            <a:r>
              <a:rPr lang="en-US" sz="4850" spc="145">
                <a:solidFill>
                  <a:srgbClr val="1A5C7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Sacral and Pelvic autonomic nerves</a:t>
            </a:r>
          </a:p>
          <a:p>
            <a:pPr algn="ctr">
              <a:lnSpc>
                <a:spcPts val="5238"/>
              </a:lnSpc>
            </a:pPr>
            <a:endParaRPr lang="en-US" sz="4850" spc="145">
              <a:solidFill>
                <a:srgbClr val="1A5C71"/>
              </a:solidFill>
              <a:latin typeface="Helvetica Bold"/>
              <a:ea typeface="Helvetica Bold"/>
              <a:cs typeface="Helvetica Bold"/>
              <a:sym typeface="Helvetic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259977" y="8558386"/>
            <a:ext cx="11044670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7"/>
              </a:lnSpc>
            </a:pP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European Journal of Ops &amp; Gynae and reproductive biology . Nerve- preserving </a:t>
            </a:r>
            <a:r>
              <a:rPr lang="en-US" sz="2539" i="1" dirty="0" err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sacropexy</a:t>
            </a: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: anatomical study and surgical approach</a:t>
            </a:r>
            <a:r>
              <a:rPr lang="en-US" sz="2539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95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6584" y="685800"/>
            <a:ext cx="17194832" cy="57150"/>
            <a:chOff x="0" y="0"/>
            <a:chExt cx="22926442" cy="7620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22850221" cy="76200"/>
            </a:xfrm>
            <a:custGeom>
              <a:avLst/>
              <a:gdLst/>
              <a:ahLst/>
              <a:cxnLst/>
              <a:rect l="l" t="t" r="r" b="b"/>
              <a:pathLst>
                <a:path w="22850221" h="76200">
                  <a:moveTo>
                    <a:pt x="0" y="0"/>
                  </a:moveTo>
                  <a:lnTo>
                    <a:pt x="22850221" y="0"/>
                  </a:lnTo>
                  <a:lnTo>
                    <a:pt x="2285022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A5C7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2925" y="685799"/>
            <a:ext cx="17202151" cy="57151"/>
            <a:chOff x="0" y="0"/>
            <a:chExt cx="22936201" cy="76202"/>
          </a:xfrm>
        </p:grpSpPr>
        <p:sp>
          <p:nvSpPr>
            <p:cNvPr id="6" name="Freeform 6"/>
            <p:cNvSpPr/>
            <p:nvPr/>
          </p:nvSpPr>
          <p:spPr>
            <a:xfrm>
              <a:off x="38100" y="0"/>
              <a:ext cx="22860000" cy="76200"/>
            </a:xfrm>
            <a:custGeom>
              <a:avLst/>
              <a:gdLst/>
              <a:ahLst/>
              <a:cxnLst/>
              <a:rect l="l" t="t" r="r" b="b"/>
              <a:pathLst>
                <a:path w="22860000" h="76200">
                  <a:moveTo>
                    <a:pt x="0" y="0"/>
                  </a:moveTo>
                  <a:lnTo>
                    <a:pt x="22860000" y="0"/>
                  </a:lnTo>
                  <a:lnTo>
                    <a:pt x="2286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54818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6269747" y="8310736"/>
            <a:ext cx="1611713" cy="1880332"/>
          </a:xfrm>
          <a:custGeom>
            <a:avLst/>
            <a:gdLst/>
            <a:ahLst/>
            <a:cxnLst/>
            <a:rect l="l" t="t" r="r" b="b"/>
            <a:pathLst>
              <a:path w="1611713" h="1880332">
                <a:moveTo>
                  <a:pt x="0" y="0"/>
                </a:moveTo>
                <a:lnTo>
                  <a:pt x="1611713" y="0"/>
                </a:lnTo>
                <a:lnTo>
                  <a:pt x="1611713" y="1880332"/>
                </a:lnTo>
                <a:lnTo>
                  <a:pt x="0" y="18803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951419" y="2005902"/>
            <a:ext cx="6681246" cy="3396611"/>
          </a:xfrm>
          <a:custGeom>
            <a:avLst/>
            <a:gdLst/>
            <a:ahLst/>
            <a:cxnLst/>
            <a:rect l="l" t="t" r="r" b="b"/>
            <a:pathLst>
              <a:path w="6681246" h="3396611">
                <a:moveTo>
                  <a:pt x="0" y="0"/>
                </a:moveTo>
                <a:lnTo>
                  <a:pt x="6681247" y="0"/>
                </a:lnTo>
                <a:lnTo>
                  <a:pt x="6681247" y="3396611"/>
                </a:lnTo>
                <a:lnTo>
                  <a:pt x="0" y="33966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488345" y="5143500"/>
            <a:ext cx="6144321" cy="3249780"/>
          </a:xfrm>
          <a:custGeom>
            <a:avLst/>
            <a:gdLst/>
            <a:ahLst/>
            <a:cxnLst/>
            <a:rect l="l" t="t" r="r" b="b"/>
            <a:pathLst>
              <a:path w="6144321" h="3249780">
                <a:moveTo>
                  <a:pt x="0" y="0"/>
                </a:moveTo>
                <a:lnTo>
                  <a:pt x="6144321" y="0"/>
                </a:lnTo>
                <a:lnTo>
                  <a:pt x="6144321" y="3249780"/>
                </a:lnTo>
                <a:lnTo>
                  <a:pt x="0" y="32497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08138" y="2778827"/>
            <a:ext cx="10049792" cy="601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7634" lvl="1" indent="-458817" algn="l">
              <a:lnSpc>
                <a:spcPts val="5100"/>
              </a:lnSpc>
              <a:buFont typeface="Arial"/>
              <a:buChar char="•"/>
            </a:pPr>
            <a:r>
              <a:rPr lang="en-US" sz="4250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Denovilliers fascia: </a:t>
            </a:r>
          </a:p>
          <a:p>
            <a:pPr marL="1230763" lvl="2" indent="-410254" algn="l">
              <a:lnSpc>
                <a:spcPts val="3420"/>
              </a:lnSpc>
              <a:buFont typeface="Arial"/>
              <a:buChar char="⚬"/>
            </a:pPr>
            <a:r>
              <a:rPr lang="en-US" sz="285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separates the rectum from the prostate &amp; seminal vesicles in men and from the vagina in women </a:t>
            </a:r>
          </a:p>
          <a:p>
            <a:pPr algn="l">
              <a:lnSpc>
                <a:spcPts val="3420"/>
              </a:lnSpc>
            </a:pPr>
            <a:endParaRPr lang="en-US" sz="2850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917634" lvl="1" indent="-458817" algn="l">
              <a:lnSpc>
                <a:spcPts val="5100"/>
              </a:lnSpc>
              <a:buFont typeface="Arial"/>
              <a:buChar char="•"/>
            </a:pPr>
            <a:r>
              <a:rPr lang="en-US" sz="4250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The presacral/parietal pelvic fascia: </a:t>
            </a:r>
          </a:p>
          <a:p>
            <a:pPr marL="1230763" lvl="2" indent="-410254" algn="l">
              <a:lnSpc>
                <a:spcPts val="3420"/>
              </a:lnSpc>
              <a:buFont typeface="Arial"/>
              <a:buChar char="⚬"/>
            </a:pPr>
            <a:r>
              <a:rPr lang="en-US" sz="285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separates the rectum from the presacral venous plexus and the pelvic nerves </a:t>
            </a:r>
          </a:p>
          <a:p>
            <a:pPr algn="l">
              <a:lnSpc>
                <a:spcPts val="3420"/>
              </a:lnSpc>
            </a:pPr>
            <a:endParaRPr lang="en-US" sz="2850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896044" lvl="1" indent="-448022" algn="l">
              <a:lnSpc>
                <a:spcPts val="4980"/>
              </a:lnSpc>
              <a:buFont typeface="Arial"/>
              <a:buChar char="•"/>
            </a:pPr>
            <a:r>
              <a:rPr lang="en-US" sz="4150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Rectosacral /Waldeyer’s fascia: </a:t>
            </a:r>
          </a:p>
          <a:p>
            <a:pPr marL="1230763" lvl="2" indent="-410254" algn="l">
              <a:lnSpc>
                <a:spcPts val="3420"/>
              </a:lnSpc>
              <a:buFont typeface="Arial"/>
              <a:buChar char="⚬"/>
            </a:pPr>
            <a:r>
              <a:rPr lang="en-US" sz="285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extends forward and downward and attaches to the fascia propria at the anorectal junction </a:t>
            </a:r>
          </a:p>
          <a:p>
            <a:pPr algn="l">
              <a:lnSpc>
                <a:spcPts val="4995"/>
              </a:lnSpc>
            </a:pPr>
            <a:endParaRPr lang="en-US" sz="2850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08138" y="1027113"/>
            <a:ext cx="15062200" cy="71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8"/>
              </a:lnSpc>
            </a:pPr>
            <a:r>
              <a:rPr lang="en-US" sz="4850" spc="145">
                <a:solidFill>
                  <a:srgbClr val="1A5C71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Pelvic Fascial structures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72200" y="9523359"/>
            <a:ext cx="747754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7"/>
              </a:lnSpc>
            </a:pPr>
            <a:r>
              <a:rPr lang="en-US" sz="2539" i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Wedel, T. (2021). Pelvic Floor/Anal Canal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853</Words>
  <Application>Microsoft Macintosh PowerPoint</Application>
  <PresentationFormat>Custom</PresentationFormat>
  <Paragraphs>141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Courier New</vt:lpstr>
      <vt:lpstr>Helvetica</vt:lpstr>
      <vt:lpstr>Times New Roman Bold</vt:lpstr>
      <vt:lpstr>Helvetica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Pelvic ligaments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Outcomes of 13 consecutive direct-vision Oesophageal Stents performed in a tertiary care facility, Limpopo Province</dc:title>
  <cp:lastModifiedBy>Microsoft Office User</cp:lastModifiedBy>
  <cp:revision>8</cp:revision>
  <dcterms:created xsi:type="dcterms:W3CDTF">2006-08-16T00:00:00Z</dcterms:created>
  <dcterms:modified xsi:type="dcterms:W3CDTF">2024-07-21T05:47:40Z</dcterms:modified>
  <dc:identifier>DAGLIbijTgs</dc:identifier>
</cp:coreProperties>
</file>