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330" r:id="rId7"/>
    <p:sldId id="265" r:id="rId8"/>
    <p:sldId id="266" r:id="rId9"/>
    <p:sldId id="268" r:id="rId10"/>
    <p:sldId id="269" r:id="rId11"/>
    <p:sldId id="271" r:id="rId12"/>
    <p:sldId id="322" r:id="rId13"/>
    <p:sldId id="323" r:id="rId14"/>
    <p:sldId id="332" r:id="rId15"/>
    <p:sldId id="281" r:id="rId16"/>
    <p:sldId id="333" r:id="rId17"/>
    <p:sldId id="325" r:id="rId18"/>
    <p:sldId id="326" r:id="rId19"/>
    <p:sldId id="328" r:id="rId20"/>
    <p:sldId id="318" r:id="rId21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859"/>
  </p:normalViewPr>
  <p:slideViewPr>
    <p:cSldViewPr snapToGrid="0">
      <p:cViewPr varScale="1">
        <p:scale>
          <a:sx n="108" d="100"/>
          <a:sy n="108" d="100"/>
        </p:scale>
        <p:origin x="15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0C198-68F1-4365-8D46-149A852B412A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9D1E-D62D-4771-81B4-F4C1CB535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proportion resolve without intervention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19D1E-D62D-4771-81B4-F4C1CB535C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4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 separate reports from seer d 5 year </a:t>
            </a:r>
            <a:r>
              <a:rPr lang="en-US" dirty="0" err="1"/>
              <a:t>inci</a:t>
            </a:r>
            <a:r>
              <a:rPr lang="en-US" dirty="0"/>
              <a:t> and </a:t>
            </a:r>
            <a:r>
              <a:rPr lang="en-US" dirty="0" err="1"/>
              <a:t>prev</a:t>
            </a:r>
            <a:r>
              <a:rPr lang="en-US" dirty="0"/>
              <a:t> of anal ca post </a:t>
            </a:r>
            <a:r>
              <a:rPr lang="en-US" dirty="0" err="1"/>
              <a:t>hsil</a:t>
            </a:r>
            <a:r>
              <a:rPr lang="en-US" dirty="0"/>
              <a:t> dx was 5.7 n 9.5  0r </a:t>
            </a:r>
            <a:r>
              <a:rPr lang="en-US" dirty="0" err="1"/>
              <a:t>aprox</a:t>
            </a:r>
            <a:r>
              <a:rPr lang="en-US" dirty="0"/>
              <a:t> 1.2 to 1.9 per year-median time to dx was 2.7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Population based study 1222 ,association by interplay of </a:t>
            </a:r>
            <a:r>
              <a:rPr lang="en-US" dirty="0" err="1"/>
              <a:t>hpv</a:t>
            </a:r>
            <a:r>
              <a:rPr lang="en-US" dirty="0"/>
              <a:t> and </a:t>
            </a:r>
            <a:r>
              <a:rPr lang="en-US" dirty="0" err="1"/>
              <a:t>immunosup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19D1E-D62D-4771-81B4-F4C1CB535C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1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Cytology used as initial screening test if pos to </a:t>
            </a:r>
            <a:r>
              <a:rPr lang="en-US" dirty="0" err="1"/>
              <a:t>hra</a:t>
            </a:r>
            <a:r>
              <a:rPr lang="en-US" dirty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19D1E-D62D-4771-81B4-F4C1CB535C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6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condyloma with grade 1 ain,2  papillomatous pattern 3acetowhite plaque with abnormal vascularization, f circumferential </a:t>
            </a:r>
            <a:r>
              <a:rPr lang="en-US" dirty="0" err="1"/>
              <a:t>acetowhte</a:t>
            </a:r>
            <a:r>
              <a:rPr lang="en-US" dirty="0"/>
              <a:t> plaque g3 </a:t>
            </a:r>
            <a:r>
              <a:rPr lang="en-US" dirty="0" err="1"/>
              <a:t>ain</a:t>
            </a:r>
            <a:r>
              <a:rPr lang="en-US" dirty="0"/>
              <a:t> I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19D1E-D62D-4771-81B4-F4C1CB535C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1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Fda</a:t>
            </a:r>
            <a:r>
              <a:rPr lang="en-US" dirty="0"/>
              <a:t> approved use for adults 27-45,in </a:t>
            </a:r>
            <a:r>
              <a:rPr lang="en-US" dirty="0" err="1"/>
              <a:t>usa</a:t>
            </a:r>
            <a:r>
              <a:rPr lang="en-US" dirty="0"/>
              <a:t> 9 valent Gardasil which targets </a:t>
            </a:r>
            <a:r>
              <a:rPr lang="en-US" dirty="0" err="1"/>
              <a:t>hpv</a:t>
            </a:r>
            <a:r>
              <a:rPr lang="en-US" dirty="0"/>
              <a:t> 6 11 16 18  and 31,33,45,52,58 is available</a:t>
            </a:r>
          </a:p>
          <a:p>
            <a:r>
              <a:rPr lang="en-US" dirty="0"/>
              <a:t>These are prophylactic </a:t>
            </a:r>
            <a:r>
              <a:rPr lang="en-US" dirty="0" err="1"/>
              <a:t>vacines</a:t>
            </a:r>
            <a:r>
              <a:rPr lang="en-US" dirty="0"/>
              <a:t> used to prevent initial </a:t>
            </a:r>
            <a:r>
              <a:rPr lang="en-US" dirty="0" err="1"/>
              <a:t>hpv</a:t>
            </a:r>
            <a:r>
              <a:rPr lang="en-US" dirty="0"/>
              <a:t> and subsequent </a:t>
            </a:r>
            <a:r>
              <a:rPr lang="en-US" dirty="0" err="1"/>
              <a:t>hpv</a:t>
            </a:r>
            <a:r>
              <a:rPr lang="en-US" dirty="0"/>
              <a:t> associated ,9 valent </a:t>
            </a:r>
            <a:r>
              <a:rPr lang="en-US" dirty="0" err="1"/>
              <a:t>cerv,vul,vag</a:t>
            </a:r>
            <a:r>
              <a:rPr lang="en-US" dirty="0"/>
              <a:t> in f and </a:t>
            </a:r>
            <a:r>
              <a:rPr lang="en-US" dirty="0" err="1"/>
              <a:t>anogenital,anal</a:t>
            </a:r>
            <a:r>
              <a:rPr lang="en-US" dirty="0"/>
              <a:t> </a:t>
            </a:r>
            <a:r>
              <a:rPr lang="en-US" dirty="0" err="1"/>
              <a:t>oropharn</a:t>
            </a:r>
            <a:r>
              <a:rPr lang="en-US" dirty="0"/>
              <a:t> and </a:t>
            </a:r>
            <a:r>
              <a:rPr lang="en-US" dirty="0" err="1"/>
              <a:t>hnn</a:t>
            </a:r>
            <a:r>
              <a:rPr lang="en-US" dirty="0"/>
              <a:t> in m and f</a:t>
            </a:r>
          </a:p>
          <a:p>
            <a:r>
              <a:rPr lang="en-US" dirty="0"/>
              <a:t>lesion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19D1E-D62D-4771-81B4-F4C1CB535C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7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60" y="0"/>
            <a:ext cx="9215359" cy="68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0C2-E824-4035-BA7F-BCB2F9B2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0C2-E824-4035-BA7F-BCB2F9B2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76132" y="365126"/>
            <a:ext cx="70092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9356" y="1960096"/>
            <a:ext cx="833605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0C2-E824-4035-BA7F-BCB2F9B2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0C2-E824-4035-BA7F-BCB2F9B2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6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0C2-E824-4035-BA7F-BCB2F9B2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0C2-E824-4035-BA7F-BCB2F9B2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A0C2-E824-4035-BA7F-BCB2F9B2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D8454-30A1-49A0-C960-8979934D949A}"/>
              </a:ext>
            </a:extLst>
          </p:cNvPr>
          <p:cNvSpPr txBox="1"/>
          <p:nvPr/>
        </p:nvSpPr>
        <p:spPr>
          <a:xfrm>
            <a:off x="866273" y="3332748"/>
            <a:ext cx="6424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Nhlamolo Makumbila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ColoEscape 20/07/2024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factors, pathophysiology and screening of anal squamous carcinoma</a:t>
            </a:r>
          </a:p>
        </p:txBody>
      </p:sp>
    </p:spTree>
    <p:extLst>
      <p:ext uri="{BB962C8B-B14F-4D97-AF65-F5344CB8AC3E}">
        <p14:creationId xmlns:p14="http://schemas.microsoft.com/office/powerpoint/2010/main" val="124519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Natural history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560443"/>
            <a:ext cx="7886700" cy="461652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HSIL- direct precursor to invasive cancer</a:t>
            </a:r>
          </a:p>
          <a:p>
            <a:pPr lvl="1"/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0" y="2144793"/>
            <a:ext cx="4780481" cy="118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32" y="3562513"/>
            <a:ext cx="5766222" cy="101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87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Risk of progression to invasive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PLWH -1.8%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People without HIV -  data limited</a:t>
            </a:r>
          </a:p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ZA" sz="5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5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0" y="4429744"/>
            <a:ext cx="3329182" cy="84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0" y="2313888"/>
            <a:ext cx="4246595" cy="77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6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Risk of progression to invasive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SEER review</a:t>
            </a:r>
          </a:p>
          <a:p>
            <a:pPr marL="0" indent="0">
              <a:buNone/>
            </a:pP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HIV and autoimmune disease - increased change to invasive progression</a:t>
            </a:r>
          </a:p>
          <a:p>
            <a:endParaRPr lang="en-GB" sz="2600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6" y="2375872"/>
            <a:ext cx="3655851" cy="116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61" y="2375872"/>
            <a:ext cx="4088284" cy="116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Makgaba\OneDrive\Desktop\IMG-20240717-WA0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3" y="5063439"/>
            <a:ext cx="4343400" cy="14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0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Timing and screening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r>
              <a:rPr lang="en-ZA" sz="2000" dirty="0">
                <a:latin typeface="Arial" pitchFamily="34" charset="0"/>
                <a:cs typeface="Arial" pitchFamily="34" charset="0"/>
              </a:rPr>
              <a:t>No consensus on the optimal time </a:t>
            </a:r>
          </a:p>
          <a:p>
            <a:r>
              <a:rPr lang="en-ZA" sz="2000" dirty="0">
                <a:latin typeface="Arial" pitchFamily="34" charset="0"/>
                <a:cs typeface="Arial" pitchFamily="34" charset="0"/>
              </a:rPr>
              <a:t>Immunosuppressed &lt;25yrs</a:t>
            </a:r>
          </a:p>
          <a:p>
            <a:pPr marL="0" indent="0">
              <a:buNone/>
            </a:pPr>
            <a:r>
              <a:rPr lang="en-ZA" sz="2000" dirty="0">
                <a:latin typeface="Arial" pitchFamily="34" charset="0"/>
                <a:cs typeface="Arial" pitchFamily="34" charset="0"/>
              </a:rPr>
              <a:t>                                                          Low incidence of anal cancer </a:t>
            </a:r>
          </a:p>
          <a:p>
            <a:r>
              <a:rPr lang="en-ZA" sz="2000" dirty="0">
                <a:latin typeface="Arial" pitchFamily="34" charset="0"/>
                <a:cs typeface="Arial" pitchFamily="34" charset="0"/>
              </a:rPr>
              <a:t>Immunocompetent &gt;25yrs</a:t>
            </a:r>
          </a:p>
          <a:p>
            <a:r>
              <a:rPr lang="en-ZA" sz="2000" dirty="0">
                <a:latin typeface="Arial" pitchFamily="34" charset="0"/>
                <a:cs typeface="Arial" pitchFamily="34" charset="0"/>
              </a:rPr>
              <a:t>Screening is suggested for patients &gt;25 yrs ( immunosuppression and PLWH) </a:t>
            </a:r>
            <a:r>
              <a:rPr lang="en-ZA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annual screening</a:t>
            </a:r>
          </a:p>
          <a:p>
            <a:r>
              <a:rPr lang="en-ZA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Defer screening at-risk immunocompetent after 40 years (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Goldie, Kuntz et al. 2000)</a:t>
            </a:r>
            <a:endParaRPr lang="en-ZA" sz="2000" dirty="0">
              <a:solidFill>
                <a:srgbClr val="232323"/>
              </a:solidFill>
              <a:highlight>
                <a:srgbClr val="FFFFFF"/>
              </a:highlight>
              <a:latin typeface="Arial" pitchFamily="34" charset="0"/>
              <a:cs typeface="Arial" pitchFamily="34" charset="0"/>
            </a:endParaRPr>
          </a:p>
          <a:p>
            <a:r>
              <a:rPr lang="en-ZA" sz="2000" dirty="0">
                <a:latin typeface="Arial" pitchFamily="34" charset="0"/>
                <a:cs typeface="Arial" pitchFamily="34" charset="0"/>
              </a:rPr>
              <a:t>Screen at-risk individuals without HIV every 2 to 3 years (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Goldie, Kuntz et al. 1999)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2000" dirty="0">
                <a:latin typeface="Arial" pitchFamily="34" charset="0"/>
                <a:cs typeface="Arial" pitchFamily="34" charset="0"/>
              </a:rPr>
              <a:t>Age of discontinuing screening not well defined</a:t>
            </a:r>
            <a:r>
              <a:rPr lang="en-ZA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063472" y="2267334"/>
            <a:ext cx="662473" cy="10823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88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Screening continued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1940" r="2112" b="4310"/>
          <a:stretch/>
        </p:blipFill>
        <p:spPr bwMode="auto">
          <a:xfrm>
            <a:off x="2267339" y="1423275"/>
            <a:ext cx="4758614" cy="358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9468" y="5077513"/>
            <a:ext cx="6111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Figure 2: Patients at risk of developing anal squamous cell carcinoma, with lower-risk groups shown at the base of the pyramid and higher-risk groups at the top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130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Screening modalities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Anal PAP smear sensitivity 85% specificity 43% (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Kimura, Nahas et al. 2021)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High resolution anoscopy –gold standard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Digital rectal examination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HPV testing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015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703586"/>
            <a:ext cx="62103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3975" y="5720833"/>
            <a:ext cx="5919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Image 1: Pathologic lesions in pre-invasive and malignant AIN</a:t>
            </a:r>
          </a:p>
          <a:p>
            <a:r>
              <a:rPr lang="en-GB" i="1" dirty="0" err="1"/>
              <a:t>Sendagorta</a:t>
            </a:r>
            <a:r>
              <a:rPr lang="en-GB" i="1" dirty="0"/>
              <a:t>, </a:t>
            </a:r>
            <a:r>
              <a:rPr lang="en-GB" i="1" dirty="0" err="1"/>
              <a:t>Herranz</a:t>
            </a:r>
            <a:r>
              <a:rPr lang="en-GB" i="1" dirty="0"/>
              <a:t> et al. 2011</a:t>
            </a:r>
          </a:p>
        </p:txBody>
      </p:sp>
    </p:spTree>
    <p:extLst>
      <p:ext uri="{BB962C8B-B14F-4D97-AF65-F5344CB8AC3E}">
        <p14:creationId xmlns:p14="http://schemas.microsoft.com/office/powerpoint/2010/main" val="81618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HPV vaccine of all males and females aged 11 to 12 years old, starting at 9 continuing though to 26. (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Palefsky, Brickman 2022)</a:t>
            </a:r>
          </a:p>
        </p:txBody>
      </p:sp>
      <p:pic>
        <p:nvPicPr>
          <p:cNvPr id="4098" name="Picture 2" descr="C:\Users\Makgaba\OneDrive\Desktop\IMG-20240717-WA0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8027" b="14845"/>
          <a:stretch/>
        </p:blipFill>
        <p:spPr bwMode="auto">
          <a:xfrm>
            <a:off x="4180115" y="2707821"/>
            <a:ext cx="4180114" cy="10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kgaba\OneDrive\Desktop\IMG-20240717-WA0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r="7823" b="4903"/>
          <a:stretch/>
        </p:blipFill>
        <p:spPr bwMode="auto">
          <a:xfrm>
            <a:off x="541174" y="1420196"/>
            <a:ext cx="5850294" cy="148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0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6854" y="5439131"/>
            <a:ext cx="7008812" cy="1325563"/>
          </a:xfrm>
        </p:spPr>
        <p:txBody>
          <a:bodyPr>
            <a:noAutofit/>
          </a:bodyPr>
          <a:lstStyle/>
          <a:p>
            <a:r>
              <a:rPr lang="en-US" sz="2000" dirty="0"/>
              <a:t>Figure 3: Schematic representation</a:t>
            </a:r>
            <a:br>
              <a:rPr lang="en-US" sz="2000" dirty="0"/>
            </a:br>
            <a:r>
              <a:rPr lang="en-US" sz="2000" i="1" dirty="0"/>
              <a:t>Current Infectious Disease Reports, 2010.</a:t>
            </a:r>
            <a:endParaRPr lang="en-GB" sz="20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4AB040-9EED-870E-ED97-F81CE6B5C56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376" y="1459106"/>
            <a:ext cx="7679094" cy="42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5318" y="517524"/>
            <a:ext cx="7008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120955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References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7886700" cy="4351338"/>
          </a:xfrm>
          <a:noFill/>
          <a:ln>
            <a:noFill/>
          </a:ln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FF"/>
                </a:highlight>
              </a:rPr>
              <a:t>McCloskey, J.C., </a:t>
            </a:r>
            <a:r>
              <a:rPr lang="en-GB" dirty="0" err="1">
                <a:highlight>
                  <a:srgbClr val="FFFFFF"/>
                </a:highlight>
              </a:rPr>
              <a:t>Kast</a:t>
            </a:r>
            <a:r>
              <a:rPr lang="en-GB" dirty="0">
                <a:highlight>
                  <a:srgbClr val="FFFFFF"/>
                </a:highlight>
              </a:rPr>
              <a:t>, W.M., </a:t>
            </a:r>
            <a:r>
              <a:rPr lang="en-GB" dirty="0" err="1">
                <a:highlight>
                  <a:srgbClr val="FFFFFF"/>
                </a:highlight>
              </a:rPr>
              <a:t>Flexman</a:t>
            </a:r>
            <a:r>
              <a:rPr lang="en-GB" dirty="0">
                <a:highlight>
                  <a:srgbClr val="FFFFFF"/>
                </a:highlight>
              </a:rPr>
              <a:t>, J.P., McCallum, D., French, M.A. and Phillips, M., 2017. </a:t>
            </a:r>
            <a:r>
              <a:rPr lang="en-GB" dirty="0" err="1">
                <a:highlight>
                  <a:srgbClr val="FFFFFF"/>
                </a:highlight>
              </a:rPr>
              <a:t>Syndemic</a:t>
            </a:r>
            <a:r>
              <a:rPr lang="en-GB" dirty="0">
                <a:highlight>
                  <a:srgbClr val="FFFFFF"/>
                </a:highlight>
              </a:rPr>
              <a:t> synergy of HPV and other sexually transmitted pathogens in the development of high-grade anal squamous intraepithelial lesions. </a:t>
            </a:r>
            <a:r>
              <a:rPr lang="en-GB" i="1" dirty="0">
                <a:highlight>
                  <a:srgbClr val="FFFFFF"/>
                </a:highlight>
              </a:rPr>
              <a:t>Papillomavirus Research</a:t>
            </a:r>
            <a:r>
              <a:rPr lang="en-GB" dirty="0">
                <a:highlight>
                  <a:srgbClr val="FFFFFF"/>
                </a:highlight>
              </a:rPr>
              <a:t>, </a:t>
            </a:r>
            <a:r>
              <a:rPr lang="en-GB" i="1" dirty="0">
                <a:highlight>
                  <a:srgbClr val="FFFFFF"/>
                </a:highlight>
              </a:rPr>
              <a:t>4</a:t>
            </a:r>
            <a:r>
              <a:rPr lang="en-GB" dirty="0">
                <a:highlight>
                  <a:srgbClr val="FFFFFF"/>
                </a:highlight>
              </a:rPr>
              <a:t>, pp.90-98.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FF"/>
                </a:highlight>
              </a:rPr>
              <a:t>Palefsky, J.M. and Brickman, C., 2022. Anal squamous intraepithelial lesions: Epidemiology, clinical presentation, diagnosis, screening, prevention, and treatment.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Shenoy</a:t>
            </a:r>
            <a:r>
              <a:rPr lang="en-GB" dirty="0"/>
              <a:t>, S., 2022. Anal human papilloma viral infection and squamous cell carcinoma: need objective biomarkers for risk assessment and surveillance guidelines. </a:t>
            </a:r>
            <a:r>
              <a:rPr lang="en-GB" i="1" dirty="0"/>
              <a:t>World Journal of Gastrointestinal Oncology</a:t>
            </a:r>
            <a:r>
              <a:rPr lang="en-GB" dirty="0"/>
              <a:t>, </a:t>
            </a:r>
            <a:r>
              <a:rPr lang="en-GB" i="1" dirty="0"/>
              <a:t>14</a:t>
            </a:r>
            <a:r>
              <a:rPr lang="en-GB" dirty="0"/>
              <a:t>(2), p.369.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Jongen</a:t>
            </a:r>
            <a:r>
              <a:rPr lang="en-GB" dirty="0"/>
              <a:t>, V.W., Richel, O., Marra, E., </a:t>
            </a:r>
            <a:r>
              <a:rPr lang="en-GB" dirty="0" err="1"/>
              <a:t>Siegenbeek</a:t>
            </a:r>
            <a:r>
              <a:rPr lang="en-GB" dirty="0"/>
              <a:t> van </a:t>
            </a:r>
            <a:r>
              <a:rPr lang="en-GB" dirty="0" err="1"/>
              <a:t>Heukelom</a:t>
            </a:r>
            <a:r>
              <a:rPr lang="en-GB" dirty="0"/>
              <a:t>, M.L., Van </a:t>
            </a:r>
            <a:r>
              <a:rPr lang="en-GB" dirty="0" err="1"/>
              <a:t>Eeden</a:t>
            </a:r>
            <a:r>
              <a:rPr lang="en-GB" dirty="0"/>
              <a:t>, A., De Vries, H.J.C., Cairo, I., Prins, J.M. and </a:t>
            </a:r>
            <a:r>
              <a:rPr lang="en-GB" dirty="0" err="1"/>
              <a:t>Schim</a:t>
            </a:r>
            <a:r>
              <a:rPr lang="en-GB" dirty="0"/>
              <a:t> van der </a:t>
            </a:r>
            <a:r>
              <a:rPr lang="en-GB" dirty="0" err="1"/>
              <a:t>Loeff</a:t>
            </a:r>
            <a:r>
              <a:rPr lang="en-GB" dirty="0"/>
              <a:t>, M.F., 2020. Anal squamous intraepithelial lesions (SILs) in human immunodeficiency virus–positive men who have sex with men: Incidence and risk factors of SIL and of progression and clearance of low-grade SILs. </a:t>
            </a:r>
            <a:r>
              <a:rPr lang="en-GB" i="1" dirty="0"/>
              <a:t>The Journal of infectious diseases</a:t>
            </a:r>
            <a:r>
              <a:rPr lang="en-GB" dirty="0"/>
              <a:t>, </a:t>
            </a:r>
            <a:r>
              <a:rPr lang="en-GB" i="1" dirty="0"/>
              <a:t>222</a:t>
            </a:r>
            <a:r>
              <a:rPr lang="en-GB" dirty="0"/>
              <a:t>(1), pp.62-73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Goldstone, S.E., Lensing, S.Y., </a:t>
            </a:r>
            <a:r>
              <a:rPr lang="en-GB" dirty="0" err="1"/>
              <a:t>Stier</a:t>
            </a:r>
            <a:r>
              <a:rPr lang="en-GB" dirty="0"/>
              <a:t>, E.A., </a:t>
            </a:r>
            <a:r>
              <a:rPr lang="en-GB" dirty="0" err="1"/>
              <a:t>Darragh</a:t>
            </a:r>
            <a:r>
              <a:rPr lang="en-GB" dirty="0"/>
              <a:t>, T., Lee, J.Y., van </a:t>
            </a:r>
            <a:r>
              <a:rPr lang="en-GB" dirty="0" err="1"/>
              <a:t>Zante</a:t>
            </a:r>
            <a:r>
              <a:rPr lang="en-GB" dirty="0"/>
              <a:t>, A., Jay, N., Berry-</a:t>
            </a:r>
            <a:r>
              <a:rPr lang="en-GB" dirty="0" err="1"/>
              <a:t>Lawhorn</a:t>
            </a:r>
            <a:r>
              <a:rPr lang="en-GB" dirty="0"/>
              <a:t>, J.M., Cranston, R.D., </a:t>
            </a:r>
            <a:r>
              <a:rPr lang="en-GB" dirty="0" err="1"/>
              <a:t>Mitsuyasu</a:t>
            </a:r>
            <a:r>
              <a:rPr lang="en-GB" dirty="0"/>
              <a:t>, R. and </a:t>
            </a:r>
            <a:r>
              <a:rPr lang="en-GB" dirty="0" err="1"/>
              <a:t>Aboulafia</a:t>
            </a:r>
            <a:r>
              <a:rPr lang="en-GB" dirty="0"/>
              <a:t>, D., 2019. A randomized clinical trial of infrared coagulation ablation versus active monitoring of intra-anal high-grade dysplasia in adults with human immunodeficiency virus infection: an AIDS malignancy consortium trial. </a:t>
            </a:r>
            <a:r>
              <a:rPr lang="en-GB" i="1" dirty="0"/>
              <a:t>Clinical Infectious Diseases</a:t>
            </a:r>
            <a:r>
              <a:rPr lang="en-GB" dirty="0"/>
              <a:t>, </a:t>
            </a:r>
            <a:r>
              <a:rPr lang="en-GB" i="1" dirty="0"/>
              <a:t>68</a:t>
            </a:r>
            <a:r>
              <a:rPr lang="en-GB" dirty="0"/>
              <a:t>(7), pp.1204-1212.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Poynten</a:t>
            </a:r>
            <a:r>
              <a:rPr lang="en-GB" dirty="0"/>
              <a:t>, I.M., Jin, F., Roberts, J.M., Templeton, D.J., Law, C., </a:t>
            </a:r>
            <a:r>
              <a:rPr lang="en-GB" dirty="0" err="1"/>
              <a:t>Cornall</a:t>
            </a:r>
            <a:r>
              <a:rPr lang="en-GB" dirty="0"/>
              <a:t>, A.M., </a:t>
            </a:r>
            <a:r>
              <a:rPr lang="en-GB" dirty="0" err="1"/>
              <a:t>Molano</a:t>
            </a:r>
            <a:r>
              <a:rPr lang="en-GB" dirty="0"/>
              <a:t>, M., </a:t>
            </a:r>
            <a:r>
              <a:rPr lang="en-GB" dirty="0" err="1"/>
              <a:t>Machalek</a:t>
            </a:r>
            <a:r>
              <a:rPr lang="en-GB" dirty="0"/>
              <a:t>, D.A., Carr, A., Farnsworth, A. and </a:t>
            </a:r>
            <a:r>
              <a:rPr lang="en-GB" dirty="0" err="1"/>
              <a:t>Tabrizi</a:t>
            </a:r>
            <a:r>
              <a:rPr lang="en-GB" dirty="0"/>
              <a:t>, S., 2021. The natural history of anal high-grade squamous intraepithelial lesions in gay and bisexual men. </a:t>
            </a:r>
            <a:r>
              <a:rPr lang="en-GB" i="1" dirty="0"/>
              <a:t>Clinical Infectious Diseases</a:t>
            </a:r>
            <a:r>
              <a:rPr lang="en-GB" dirty="0"/>
              <a:t>, </a:t>
            </a:r>
            <a:r>
              <a:rPr lang="en-GB" i="1" dirty="0"/>
              <a:t>72</a:t>
            </a:r>
            <a:r>
              <a:rPr lang="en-GB" dirty="0"/>
              <a:t>(5), pp.853-861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Lee, G.C., </a:t>
            </a:r>
            <a:r>
              <a:rPr lang="en-GB" dirty="0" err="1"/>
              <a:t>Kunitake</a:t>
            </a:r>
            <a:r>
              <a:rPr lang="en-GB" dirty="0"/>
              <a:t>, H., </a:t>
            </a:r>
            <a:r>
              <a:rPr lang="en-GB" dirty="0" err="1"/>
              <a:t>Milch</a:t>
            </a:r>
            <a:r>
              <a:rPr lang="en-GB" dirty="0"/>
              <a:t>, H., </a:t>
            </a:r>
            <a:r>
              <a:rPr lang="en-GB" dirty="0" err="1"/>
              <a:t>Savitt</a:t>
            </a:r>
            <a:r>
              <a:rPr lang="en-GB" dirty="0"/>
              <a:t>, L.R., Stafford, C.E., </a:t>
            </a:r>
            <a:r>
              <a:rPr lang="en-GB" dirty="0" err="1"/>
              <a:t>Bordeianou</a:t>
            </a:r>
            <a:r>
              <a:rPr lang="en-GB" dirty="0"/>
              <a:t>, L.G., </a:t>
            </a:r>
            <a:r>
              <a:rPr lang="en-GB" dirty="0" err="1"/>
              <a:t>Francone</a:t>
            </a:r>
            <a:r>
              <a:rPr lang="en-GB" dirty="0"/>
              <a:t>, T.D. and </a:t>
            </a:r>
            <a:r>
              <a:rPr lang="en-GB" dirty="0" err="1"/>
              <a:t>Ricciardi</a:t>
            </a:r>
            <a:r>
              <a:rPr lang="en-GB" dirty="0"/>
              <a:t>, R., 2018. What is the risk of anal carcinoma in patients with anal intraepithelial </a:t>
            </a:r>
            <a:r>
              <a:rPr lang="en-GB" dirty="0" err="1"/>
              <a:t>neoplasia</a:t>
            </a:r>
            <a:r>
              <a:rPr lang="en-GB" dirty="0"/>
              <a:t> III?. </a:t>
            </a:r>
            <a:r>
              <a:rPr lang="en-GB" i="1" dirty="0"/>
              <a:t>Diseases of the Colon &amp; Rectum</a:t>
            </a:r>
            <a:r>
              <a:rPr lang="en-GB" dirty="0"/>
              <a:t>, </a:t>
            </a:r>
            <a:r>
              <a:rPr lang="en-GB" i="1" dirty="0"/>
              <a:t>61</a:t>
            </a:r>
            <a:r>
              <a:rPr lang="en-GB" dirty="0"/>
              <a:t>(12), pp.1350-1356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Arens</a:t>
            </a:r>
            <a:r>
              <a:rPr lang="en-GB" dirty="0"/>
              <a:t>, Y., </a:t>
            </a:r>
            <a:r>
              <a:rPr lang="en-GB" dirty="0" err="1"/>
              <a:t>Gaisa</a:t>
            </a:r>
            <a:r>
              <a:rPr lang="en-GB" dirty="0"/>
              <a:t>, M., Goldstone, S.E., Liu, Y., </a:t>
            </a:r>
            <a:r>
              <a:rPr lang="en-GB" dirty="0" err="1"/>
              <a:t>Wisnivesky</a:t>
            </a:r>
            <a:r>
              <a:rPr lang="en-GB" dirty="0"/>
              <a:t>, J., Sigel, C.S., Swartz, T.H. and Sigel, K., 2019. Risk of invasive anal cancer in HIV-infected patients with high-grade anal dysplasia: a population-based cohort study. </a:t>
            </a:r>
            <a:r>
              <a:rPr lang="en-GB" i="1" dirty="0"/>
              <a:t>Diseases of the Colon &amp; Rectum</a:t>
            </a:r>
            <a:r>
              <a:rPr lang="en-GB" dirty="0"/>
              <a:t>, </a:t>
            </a:r>
            <a:r>
              <a:rPr lang="en-GB" i="1" dirty="0"/>
              <a:t>62</a:t>
            </a:r>
            <a:r>
              <a:rPr lang="en-GB" dirty="0"/>
              <a:t>(8), pp.934-940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Faber, M.T., Frederiksen, K., Palefsky, J.M. and </a:t>
            </a:r>
            <a:r>
              <a:rPr lang="en-GB" dirty="0" err="1"/>
              <a:t>Kjaer</a:t>
            </a:r>
            <a:r>
              <a:rPr lang="en-GB" dirty="0"/>
              <a:t>, S.K., 2022. A nationwide longitudinal study on risk factors for progression of anal intraepithelial </a:t>
            </a:r>
            <a:r>
              <a:rPr lang="en-GB" dirty="0" err="1"/>
              <a:t>neoplasia</a:t>
            </a:r>
            <a:r>
              <a:rPr lang="en-GB" dirty="0"/>
              <a:t> grade 3 to anal cancer. </a:t>
            </a:r>
            <a:r>
              <a:rPr lang="en-GB" i="1" dirty="0"/>
              <a:t>International Journal of Cancer</a:t>
            </a:r>
            <a:r>
              <a:rPr lang="en-GB" dirty="0"/>
              <a:t>, </a:t>
            </a:r>
            <a:r>
              <a:rPr lang="en-GB" i="1" dirty="0"/>
              <a:t>151</a:t>
            </a:r>
            <a:r>
              <a:rPr lang="en-GB" dirty="0"/>
              <a:t>(8), pp.1240-1247.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Goldie, S.J., Kuntz, K.M., Weinstein, M.C., </a:t>
            </a:r>
            <a:r>
              <a:rPr lang="en-GB" dirty="0" err="1"/>
              <a:t>Freedberg</a:t>
            </a:r>
            <a:r>
              <a:rPr lang="en-GB" dirty="0"/>
              <a:t>, K.A. and Palefsky, J.M., 2000. Cost-effectiveness of screening for anal squamous intraepithelial lesions and anal cancer in human immunodeficiency virus–negative homosexual and bisexual men. </a:t>
            </a:r>
            <a:r>
              <a:rPr lang="en-GB" i="1" dirty="0"/>
              <a:t>The American journal of medicine</a:t>
            </a:r>
            <a:r>
              <a:rPr lang="en-GB" dirty="0"/>
              <a:t>, </a:t>
            </a:r>
            <a:r>
              <a:rPr lang="en-GB" i="1" dirty="0"/>
              <a:t>108</a:t>
            </a:r>
            <a:r>
              <a:rPr lang="en-GB" dirty="0"/>
              <a:t>(8), pp.634-641.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Goldie, S.J., Kuntz, K.M., Weinstein, M.C., </a:t>
            </a:r>
            <a:r>
              <a:rPr lang="en-GB" dirty="0" err="1"/>
              <a:t>Freedberg</a:t>
            </a:r>
            <a:r>
              <a:rPr lang="en-GB" dirty="0"/>
              <a:t>, K.A., </a:t>
            </a:r>
            <a:r>
              <a:rPr lang="en-GB" dirty="0" err="1"/>
              <a:t>Welton</a:t>
            </a:r>
            <a:r>
              <a:rPr lang="en-GB" dirty="0"/>
              <a:t>, M.L. and Palefsky, J.M., 1999. The clinical effectiveness and cost-effectiveness of screening for anal squamous intraepithelial lesions in homosexual and bisexual HIV-positive men. </a:t>
            </a:r>
            <a:r>
              <a:rPr lang="en-GB" i="1" dirty="0" err="1"/>
              <a:t>Jama</a:t>
            </a:r>
            <a:r>
              <a:rPr lang="en-GB" dirty="0"/>
              <a:t>, </a:t>
            </a:r>
            <a:r>
              <a:rPr lang="en-GB" i="1" dirty="0"/>
              <a:t>281</a:t>
            </a:r>
            <a:r>
              <a:rPr lang="en-GB" dirty="0"/>
              <a:t>(19), pp.1822-1829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Kimura, C.M., Nahas, C.S., Silva-Filho, E.V., Ribeiro, V.L., </a:t>
            </a:r>
            <a:r>
              <a:rPr lang="en-GB" dirty="0" err="1"/>
              <a:t>Segurado</a:t>
            </a:r>
            <a:r>
              <a:rPr lang="en-GB" dirty="0"/>
              <a:t>, A.C., </a:t>
            </a:r>
            <a:r>
              <a:rPr lang="en-GB" dirty="0" err="1"/>
              <a:t>Alcântara</a:t>
            </a:r>
            <a:r>
              <a:rPr lang="en-GB" dirty="0"/>
              <a:t>, F.F., </a:t>
            </a:r>
            <a:r>
              <a:rPr lang="en-GB" dirty="0" err="1"/>
              <a:t>Cecconello</a:t>
            </a:r>
            <a:r>
              <a:rPr lang="en-GB" dirty="0"/>
              <a:t>, I. and Nahas, S.C., 2021. High-risk human papillomavirus test in anal smears: can it optimize the screening for anal cancer?. </a:t>
            </a:r>
            <a:r>
              <a:rPr lang="en-GB" i="1" dirty="0"/>
              <a:t>Aids</a:t>
            </a:r>
            <a:r>
              <a:rPr lang="en-GB" dirty="0"/>
              <a:t>, </a:t>
            </a:r>
            <a:r>
              <a:rPr lang="en-GB" i="1" dirty="0"/>
              <a:t>35</a:t>
            </a:r>
            <a:r>
              <a:rPr lang="en-GB" dirty="0"/>
              <a:t>(5), pp.737-745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91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08488"/>
            <a:ext cx="7886700" cy="120886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32475" y="1317356"/>
            <a:ext cx="8400081" cy="50524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b="0" i="0" u="none" strike="noStrike" dirty="0">
              <a:solidFill>
                <a:srgbClr val="23232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The anal canal and the cervix share embryogenic, pathologic and histologic characteristics</a:t>
            </a:r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Both develops from the embryogenic cloacal membrane</a:t>
            </a:r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Both areas may display metaplastic change related to HPV</a:t>
            </a:r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HPV is the most common STI in USA</a:t>
            </a:r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Its link with anogenital malignancies is well established</a:t>
            </a:r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Anal neoplasia associated with HPV can manifest as pre- invasive or invasive cancer</a:t>
            </a:r>
          </a:p>
        </p:txBody>
      </p:sp>
    </p:spTree>
    <p:extLst>
      <p:ext uri="{BB962C8B-B14F-4D97-AF65-F5344CB8AC3E}">
        <p14:creationId xmlns:p14="http://schemas.microsoft.com/office/powerpoint/2010/main" val="1276755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8300"/>
            <a:ext cx="914483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5823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 of the human body anatomy&#10;&#10;Description automatically generated">
            <a:extLst>
              <a:ext uri="{FF2B5EF4-FFF2-40B4-BE49-F238E27FC236}">
                <a16:creationId xmlns:a16="http://schemas.microsoft.com/office/drawing/2014/main" id="{BAE01AC0-7207-79F8-181B-95C5B8C60AC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1085" r="13020" b="2"/>
          <a:stretch/>
        </p:blipFill>
        <p:spPr>
          <a:xfrm>
            <a:off x="20" y="10"/>
            <a:ext cx="9143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08488"/>
            <a:ext cx="7886700" cy="120886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32475" y="1185333"/>
            <a:ext cx="8400081" cy="518447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Anal cancer accounts for about 2.8% of GI malignancies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Incidence increasing by 2.1 % per year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According to SEER: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Annual incidence of anal ca 2014-2018 was 2.0 per 100 000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Death was 0.3 per 100 000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Life time risk of developing anal ca is 0.2% as per SEER 2016-2018 data</a:t>
            </a:r>
          </a:p>
        </p:txBody>
      </p:sp>
    </p:spTree>
    <p:extLst>
      <p:ext uri="{BB962C8B-B14F-4D97-AF65-F5344CB8AC3E}">
        <p14:creationId xmlns:p14="http://schemas.microsoft.com/office/powerpoint/2010/main" val="71419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08488"/>
            <a:ext cx="7886700" cy="120886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32475" y="1317356"/>
            <a:ext cx="8400081" cy="505244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Active HPV infection-16 and 18 (Scandinavian 73% both 84%)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Smoking 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Men having sex with men 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Anoreceptive sex 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Immunosuppresion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HIV infection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Solid organ transplantation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HPV related gynae precancerous lesions 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Autoimmune disease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(McCloskey, Kast et al. 2017)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0E8F65-8B01-9BB3-9DCD-A28B920FE8CF}"/>
              </a:ext>
            </a:extLst>
          </p:cNvPr>
          <p:cNvSpPr txBox="1">
            <a:spLocks/>
          </p:cNvSpPr>
          <p:nvPr/>
        </p:nvSpPr>
        <p:spPr>
          <a:xfrm>
            <a:off x="745856" y="300993"/>
            <a:ext cx="7886700" cy="120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0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sease&#10;&#10;Description automatically generated with medium confidence">
            <a:extLst>
              <a:ext uri="{FF2B5EF4-FFF2-40B4-BE49-F238E27FC236}">
                <a16:creationId xmlns:a16="http://schemas.microsoft.com/office/drawing/2014/main" id="{63EE138E-7DB0-9DC5-0FC0-CE3F8E1D1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" t="10055" r="1994" b="2052"/>
          <a:stretch/>
        </p:blipFill>
        <p:spPr>
          <a:xfrm>
            <a:off x="-837" y="3887"/>
            <a:ext cx="9144837" cy="5634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941" y="5532437"/>
            <a:ext cx="7009280" cy="1325563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Figure 1: Schematic representation of squamous intraepithelial lesion (SIL)</a:t>
            </a:r>
            <a:br>
              <a:rPr lang="en-US" sz="1600" dirty="0"/>
            </a:br>
            <a:r>
              <a:rPr lang="en-GB" sz="1600" i="1" dirty="0" err="1"/>
              <a:t>Blaustein's</a:t>
            </a:r>
            <a:r>
              <a:rPr lang="en-GB" sz="1600" i="1" dirty="0"/>
              <a:t> Pathology of the Female Genital Tract, 5th </a:t>
            </a:r>
            <a:r>
              <a:rPr lang="en-GB" sz="1600" i="1" dirty="0" err="1"/>
              <a:t>ed</a:t>
            </a:r>
            <a:r>
              <a:rPr lang="en-GB" sz="1600" i="1" dirty="0"/>
              <a:t>, R.J. </a:t>
            </a:r>
            <a:r>
              <a:rPr lang="en-GB" sz="1600" i="1" dirty="0" err="1"/>
              <a:t>Kurman</a:t>
            </a:r>
            <a:r>
              <a:rPr lang="en-GB" sz="1600" i="1" dirty="0"/>
              <a:t> (Ed), Springer-</a:t>
            </a:r>
            <a:r>
              <a:rPr lang="en-GB" sz="1600" i="1" dirty="0" err="1"/>
              <a:t>Verlag</a:t>
            </a:r>
            <a:r>
              <a:rPr lang="en-GB" sz="1600" i="1" dirty="0"/>
              <a:t> 2002.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7388" y="989712"/>
            <a:ext cx="8336056" cy="435133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55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3531" y="365126"/>
            <a:ext cx="7886700" cy="90487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Histopathology and nomenclature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270000"/>
            <a:ext cx="78867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AIN 1                               LSIL-AIN 1,AIN 2 P16 neg</a:t>
            </a:r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AIN 2                               HSIL AIN 2 p16 pos,AIN 3</a:t>
            </a:r>
          </a:p>
          <a:p>
            <a:r>
              <a:rPr lang="en-ZA" sz="2400" dirty="0">
                <a:latin typeface="Arial" pitchFamily="34" charset="0"/>
                <a:cs typeface="Arial" pitchFamily="34" charset="0"/>
              </a:rPr>
              <a:t>AIN 3</a:t>
            </a:r>
          </a:p>
        </p:txBody>
      </p:sp>
    </p:spTree>
    <p:extLst>
      <p:ext uri="{BB962C8B-B14F-4D97-AF65-F5344CB8AC3E}">
        <p14:creationId xmlns:p14="http://schemas.microsoft.com/office/powerpoint/2010/main" val="406970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Physiopathology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>
                <a:latin typeface="Arial" pitchFamily="34" charset="0"/>
                <a:cs typeface="Arial" pitchFamily="34" charset="0"/>
              </a:rPr>
              <a:t>HPV associated oncoproteins (</a:t>
            </a:r>
            <a:r>
              <a:rPr lang="en-GB" sz="240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Shenoy 2022).</a:t>
            </a:r>
            <a:endParaRPr lang="en-US" sz="2400" dirty="0">
              <a:solidFill>
                <a:srgbClr val="000000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1" fontAlgn="base"/>
            <a:r>
              <a:rPr lang="en-US" dirty="0">
                <a:latin typeface="Arial" pitchFamily="34" charset="0"/>
                <a:cs typeface="Arial" pitchFamily="34" charset="0"/>
              </a:rPr>
              <a:t>E6</a:t>
            </a:r>
          </a:p>
          <a:p>
            <a:pPr lvl="2" fontAlgn="base"/>
            <a:r>
              <a:rPr lang="en-US" sz="2400" dirty="0">
                <a:latin typeface="Arial" pitchFamily="34" charset="0"/>
                <a:cs typeface="Arial" pitchFamily="34" charset="0"/>
              </a:rPr>
              <a:t>Inactivates p53, allowing survival of cells with genotoxic damage</a:t>
            </a:r>
          </a:p>
          <a:p>
            <a:pPr lvl="2" fontAlgn="base"/>
            <a:r>
              <a:rPr lang="en-US" sz="2400" dirty="0">
                <a:latin typeface="Arial" pitchFamily="34" charset="0"/>
                <a:cs typeface="Arial" pitchFamily="34" charset="0"/>
              </a:rPr>
              <a:t>Inhibits p21, leading to loss of cyclin E / CDK2 inhibition and progression through the cell cycle</a:t>
            </a:r>
          </a:p>
          <a:p>
            <a:pPr lvl="1" fontAlgn="base"/>
            <a:r>
              <a:rPr lang="en-US" dirty="0">
                <a:latin typeface="Arial" pitchFamily="34" charset="0"/>
                <a:cs typeface="Arial" pitchFamily="34" charset="0"/>
              </a:rPr>
              <a:t>E7</a:t>
            </a:r>
          </a:p>
          <a:p>
            <a:pPr lvl="2" fontAlgn="base"/>
            <a:r>
              <a:rPr lang="en-US" sz="2400" dirty="0">
                <a:latin typeface="Arial" pitchFamily="34" charset="0"/>
                <a:cs typeface="Arial" pitchFamily="34" charset="0"/>
              </a:rPr>
              <a:t>Inhibits RB1, leading to a continuous proliferation of mutation bearing cells</a:t>
            </a:r>
          </a:p>
          <a:p>
            <a:pPr lvl="2" fontAlgn="base"/>
            <a:r>
              <a:rPr lang="en-US" sz="2400" dirty="0">
                <a:latin typeface="Arial" pitchFamily="34" charset="0"/>
                <a:cs typeface="Arial" pitchFamily="34" charset="0"/>
              </a:rPr>
              <a:t>Loss of RB1 leads to overexpression of p16, which is used as a diagnostic surrogate marker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995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500" y="50006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Natural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LSIL - Marker for risk rather than a direct precursor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Risk factors for progression to HSIL 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HIV (Low CD4)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Anal HPV Infection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Presence of multiple HPV types including high risk types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Study in HIV + MSM showed 16.4% progression to HSIL 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Jongen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Richel et al. 2020)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647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1571</Words>
  <Application>Microsoft Macintosh PowerPoint</Application>
  <PresentationFormat>On-screen Show (4:3)</PresentationFormat>
  <Paragraphs>125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Introduction</vt:lpstr>
      <vt:lpstr>PowerPoint Presentation</vt:lpstr>
      <vt:lpstr>Epidemiology</vt:lpstr>
      <vt:lpstr>Risk factors</vt:lpstr>
      <vt:lpstr>Figure 1: Schematic representation of squamous intraepithelial lesion (SIL) Blaustein's Pathology of the Female Genital Tract, 5th ed, R.J. Kurman (Ed), Springer-Verlag 2002. </vt:lpstr>
      <vt:lpstr>Histopathology and nomenclature </vt:lpstr>
      <vt:lpstr>Physiopathology</vt:lpstr>
      <vt:lpstr>Natural history</vt:lpstr>
      <vt:lpstr>Natural history cont’d</vt:lpstr>
      <vt:lpstr>Risk of progression to invasive cancer</vt:lpstr>
      <vt:lpstr>Risk of progression to invasive cancer</vt:lpstr>
      <vt:lpstr>Timing and screening </vt:lpstr>
      <vt:lpstr>Screening continued </vt:lpstr>
      <vt:lpstr>Screening modalities </vt:lpstr>
      <vt:lpstr>PowerPoint Presentation</vt:lpstr>
      <vt:lpstr>Prevention </vt:lpstr>
      <vt:lpstr>Figure 3: Schematic representation Current Infectious Disease Reports, 2010.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 MAKUMBILA</cp:lastModifiedBy>
  <cp:revision>21</cp:revision>
  <dcterms:modified xsi:type="dcterms:W3CDTF">2024-07-20T06:02:40Z</dcterms:modified>
</cp:coreProperties>
</file>