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71" r:id="rId12"/>
    <p:sldId id="265" r:id="rId13"/>
    <p:sldId id="270" r:id="rId14"/>
    <p:sldId id="266" r:id="rId15"/>
    <p:sldId id="267" r:id="rId16"/>
    <p:sldId id="268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95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689" y="-1"/>
            <a:ext cx="11768597" cy="722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0685" y="296986"/>
            <a:ext cx="4877223" cy="23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457200" y="750277"/>
            <a:ext cx="6093502" cy="220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ZA">
                <a:solidFill>
                  <a:schemeClr val="lt1"/>
                </a:solidFill>
              </a:rPr>
              <a:t>Ischaemic colitis (IC): Diagnosis and management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438400" y="3528219"/>
            <a:ext cx="565052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ZA">
                <a:solidFill>
                  <a:schemeClr val="lt1"/>
                </a:solidFill>
              </a:rPr>
              <a:t>Mpho Ramabulana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ZA">
                <a:solidFill>
                  <a:schemeClr val="lt1"/>
                </a:solidFill>
              </a:rPr>
              <a:t>FCS(SA), Mmed(UP), Cert Gastro(SA)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ZA">
                <a:solidFill>
                  <a:schemeClr val="lt1"/>
                </a:solidFill>
              </a:rPr>
              <a:t>Kalafong  Hospital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 sz="5400"/>
              <a:t>Surgical management</a:t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0" y="2872899"/>
            <a:ext cx="5310177" cy="393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/>
              <a:t>Stage</a:t>
            </a:r>
            <a:r>
              <a:rPr lang="en-ZA" sz="1700" dirty="0"/>
              <a:t> 2 IC and systemic compromise (</a:t>
            </a:r>
            <a:r>
              <a:rPr lang="en-ZA" sz="1700" dirty="0" err="1"/>
              <a:t>i.e</a:t>
            </a:r>
            <a:r>
              <a:rPr lang="en-ZA" sz="1700" dirty="0"/>
              <a:t>, circulatory collapse and/or organ failure), operative intervention should be considered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/>
              <a:t>Stage</a:t>
            </a:r>
            <a:r>
              <a:rPr lang="en-ZA" sz="1700" dirty="0"/>
              <a:t>3 IC is generally accompanied by systemic compromise and necessitates surgery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ZA" sz="1700" dirty="0"/>
              <a:t>Surgical intervention in IC is associated with higher morbidity and mortality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ZA" sz="1700" dirty="0"/>
              <a:t>Surgical intervention usually involves segmental resection and colostomy formation</a:t>
            </a:r>
            <a:endParaRPr dirty="0"/>
          </a:p>
        </p:txBody>
      </p:sp>
      <p:pic>
        <p:nvPicPr>
          <p:cNvPr id="161" name="Google Shape;161;p21" descr="Adhesive bandages"/>
          <p:cNvPicPr preferRelativeResize="0"/>
          <p:nvPr/>
        </p:nvPicPr>
        <p:blipFill rotWithShape="1">
          <a:blip r:embed="rId3">
            <a:alphaModFix/>
          </a:blip>
          <a:srcRect l="1702" r="313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C25CF7-8DA8-E955-7670-677AA23C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596" y="222742"/>
            <a:ext cx="6786986" cy="6412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1C7C9-43F7-9CCC-23C1-B00106B82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161" y="6635257"/>
            <a:ext cx="5480779" cy="3353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6A3AF-AC01-1EFE-9A31-9A308440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295" y="210970"/>
            <a:ext cx="7506446" cy="620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13603-5D91-0140-7B5C-C78E8504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4" y="2539065"/>
            <a:ext cx="4157281" cy="3019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8E3DE2-7D5F-92A6-2BC5-813533B8D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938" y="6479375"/>
            <a:ext cx="548077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>
            <a:off x="6370918" y="5635812"/>
            <a:ext cx="4267634" cy="461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" dirty="0" err="1"/>
              <a:t>Moszkowicz</a:t>
            </a:r>
            <a:r>
              <a:rPr lang="en-ZA" sz="800" dirty="0"/>
              <a:t> D, </a:t>
            </a:r>
            <a:r>
              <a:rPr lang="en-ZA" sz="800" dirty="0" err="1"/>
              <a:t>Mariani</a:t>
            </a:r>
            <a:r>
              <a:rPr lang="en-ZA" sz="800" dirty="0"/>
              <a:t> A, </a:t>
            </a:r>
            <a:r>
              <a:rPr lang="en-ZA" sz="800" dirty="0" err="1"/>
              <a:t>Trésallet</a:t>
            </a:r>
            <a:r>
              <a:rPr lang="en-ZA" sz="800" dirty="0"/>
              <a:t> C, </a:t>
            </a:r>
            <a:r>
              <a:rPr lang="en-ZA" sz="800" dirty="0" err="1"/>
              <a:t>Menegaux</a:t>
            </a:r>
            <a:r>
              <a:rPr lang="en-ZA" sz="800" dirty="0"/>
              <a:t> F. Ischemic colitis: The </a:t>
            </a:r>
            <a:r>
              <a:rPr lang="en-ZA" sz="800" dirty="0" err="1"/>
              <a:t>abcs</a:t>
            </a:r>
            <a:r>
              <a:rPr lang="en-ZA" sz="800" dirty="0"/>
              <a:t> of diagnosis and surgical management. J </a:t>
            </a:r>
            <a:r>
              <a:rPr lang="en-ZA" sz="800" dirty="0" err="1"/>
              <a:t>Visc</a:t>
            </a:r>
            <a:r>
              <a:rPr lang="en-ZA" sz="800" dirty="0"/>
              <a:t> Surg. 2013; 150(1):19-28.</a:t>
            </a:r>
            <a:endParaRPr lang="en-ZA" sz="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ZA" sz="6600"/>
              <a:t>Making the decision in IC:</a:t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4450080" y="1850683"/>
            <a:ext cx="3291840" cy="18288"/>
          </a:xfrm>
          <a:custGeom>
            <a:avLst/>
            <a:gdLst/>
            <a:ahLst/>
            <a:cxnLst/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83" y="1859827"/>
            <a:ext cx="5543140" cy="489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0523" y="2700478"/>
            <a:ext cx="5318057" cy="252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20FE16-1496-663B-FEB0-0A1BE9B4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72" y="3507076"/>
            <a:ext cx="3571810" cy="7837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012E5-9B49-A7CE-60AC-7B7C85DD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982" y="-60961"/>
            <a:ext cx="8886875" cy="6683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D706B-EFB7-C6B1-26C1-0636E116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73" y="6622899"/>
            <a:ext cx="548077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6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 sz="5400"/>
              <a:t>Conclusions</a:t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Management of IC depends on severity at presentation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The presence or absence of poor prognostic features.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Prompt recognition and appropriate investigation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initially with CT and then with lower gastrointestinal endoscopy,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are key to making the diagnosis and risk-stratifying patients.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majority of cases will settle with conservative management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minority will require operative </a:t>
            </a:r>
            <a:r>
              <a:rPr lang="en-US" sz="2200" dirty="0"/>
              <a:t>intervention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ZA" sz="2200" dirty="0"/>
              <a:t>mortality among this group is high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0" y="0"/>
            <a:ext cx="12192000" cy="6219825"/>
          </a:xfrm>
          <a:custGeom>
            <a:avLst/>
            <a:gdLst/>
            <a:ahLst/>
            <a:cxnLst/>
            <a:rect l="l" t="t" r="r" b="b"/>
            <a:pathLst>
              <a:path w="12192000" h="6219825" extrusionOk="0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0466" y="0"/>
            <a:ext cx="7167716" cy="603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REFERENCES</a:t>
            </a: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728472" y="19963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1. Hung A, Calderbank T, Samaan MA, Plumb AA, Webster G. Ischaemic colitis: Practical challenges and evidence-based recommendations for management. Frontline Gastroenterol. 2021; 12(1):44-52.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2. O'Neill S, </a:t>
            </a:r>
            <a:r>
              <a:rPr lang="en-ZA" dirty="0" err="1"/>
              <a:t>Yalamarthi</a:t>
            </a:r>
            <a:r>
              <a:rPr lang="en-ZA" dirty="0"/>
              <a:t> S. Systematic review of the management of ischaemic colitis. Colorectal disease : the official journal of the Association of Coloproctology of Great Britain and Ireland. 2012; 14:e751-63.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3. Washington C, Carmichael JC. Management of ischemic colitis. Clin Colon Rectal Surg. 2012; 25(4):228-35.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4.Sreenarasimhaiah J. Diagnosis and management of ischemic colitis. Current Gastroenterology Reports. 2005; 7(5):421-6.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5.Moszkowicz D, </a:t>
            </a:r>
            <a:r>
              <a:rPr lang="en-ZA" dirty="0" err="1"/>
              <a:t>Mariani</a:t>
            </a:r>
            <a:r>
              <a:rPr lang="en-ZA" dirty="0"/>
              <a:t> A, </a:t>
            </a:r>
            <a:r>
              <a:rPr lang="en-ZA" dirty="0" err="1"/>
              <a:t>Trésallet</a:t>
            </a:r>
            <a:r>
              <a:rPr lang="en-ZA" dirty="0"/>
              <a:t> C, </a:t>
            </a:r>
            <a:r>
              <a:rPr lang="en-ZA" dirty="0" err="1"/>
              <a:t>Menegaux</a:t>
            </a:r>
            <a:r>
              <a:rPr lang="en-ZA" dirty="0"/>
              <a:t> F. Ischemic colitis: The </a:t>
            </a:r>
            <a:r>
              <a:rPr lang="en-ZA" dirty="0" err="1"/>
              <a:t>abcs</a:t>
            </a:r>
            <a:r>
              <a:rPr lang="en-ZA" dirty="0"/>
              <a:t> of diagnosis and surgical management. J </a:t>
            </a:r>
            <a:r>
              <a:rPr lang="en-ZA" dirty="0" err="1"/>
              <a:t>Visc</a:t>
            </a:r>
            <a:r>
              <a:rPr lang="en-ZA" dirty="0"/>
              <a:t> Surg. 2013; 150(1):19-28.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6.Xu Y, Xiong L, Li Y, Jiang X, Xiong Z. Diagnostic methods and drug therapies in patients with ischemic colitis. Int J Colorectal Dis. 2021; 36(1):47-56.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7. </a:t>
            </a:r>
            <a:r>
              <a:rPr lang="en-ZA" dirty="0" err="1"/>
              <a:t>Theodoropoulou</a:t>
            </a:r>
            <a:r>
              <a:rPr lang="en-ZA" dirty="0"/>
              <a:t> A, </a:t>
            </a:r>
            <a:r>
              <a:rPr lang="en-ZA" dirty="0" err="1"/>
              <a:t>Koutroubakis</a:t>
            </a:r>
            <a:r>
              <a:rPr lang="en-ZA" dirty="0"/>
              <a:t> IE. Ischemic colitis: Clinical practice in diagnosis and treatment. World J Gastroenterol. 2008; 14(48):7302-8.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ZA" dirty="0"/>
              <a:t>8. 1. Brandt LJ, </a:t>
            </a:r>
            <a:r>
              <a:rPr lang="en-ZA" dirty="0" err="1"/>
              <a:t>Feuerstadt</a:t>
            </a:r>
            <a:r>
              <a:rPr lang="en-ZA" dirty="0"/>
              <a:t> P, </a:t>
            </a:r>
            <a:r>
              <a:rPr lang="en-ZA" dirty="0" err="1"/>
              <a:t>Longstreth</a:t>
            </a:r>
            <a:r>
              <a:rPr lang="en-ZA" dirty="0"/>
              <a:t> GF, </a:t>
            </a:r>
            <a:r>
              <a:rPr lang="en-ZA" dirty="0" err="1"/>
              <a:t>Boley</a:t>
            </a:r>
            <a:r>
              <a:rPr lang="en-ZA" dirty="0"/>
              <a:t> SJ. </a:t>
            </a:r>
            <a:r>
              <a:rPr lang="en-ZA" dirty="0" err="1"/>
              <a:t>Acg</a:t>
            </a:r>
            <a:r>
              <a:rPr lang="en-ZA" dirty="0"/>
              <a:t> clinical guideline: Epidemiology, risk factors, patterns of presentation, diagnosis, and management of colon ischemia (ci). Official journal of the American College of Gastroenterology | ACG. 2015; 110(1).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TABLE OF CONTENTS: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INTRODUCTION </a:t>
            </a:r>
            <a:endParaRPr sz="1400" b="0" i="0" u="none" strike="noStrike" cap="none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wentieth Century"/>
              <a:buChar char="•"/>
            </a:pPr>
            <a:r>
              <a:rPr lang="en-ZA" sz="1400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ANATOMY REVIEW </a:t>
            </a:r>
            <a:endParaRPr sz="1400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PATHOPHYSIOLOGY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DIAGNOSTIC APPROACH</a:t>
            </a:r>
            <a:endParaRPr sz="1400" b="0" i="0" u="none" strike="noStrike" cap="none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dirty="0">
                <a:solidFill>
                  <a:srgbClr val="000000"/>
                </a:solidFill>
                <a:latin typeface="Twentieth Century"/>
                <a:sym typeface="Twentieth Century"/>
              </a:rPr>
              <a:t>CLASSIFICATION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MANAGEMENT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SUMMARY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ZA" sz="14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CONCLUSION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INTRODUCTION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ZA"/>
              <a:t>Definition: Colon ischaemia due to compromised blood supply that is insufficient to meet metabolic demands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ZA"/>
              <a:t>Rare diagnosis with unknown incidence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ZA"/>
              <a:t>Often transient with reversible clinical symptoms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ZA"/>
              <a:t>Spontaneous vs Postoperative ischaemic colitis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ZA"/>
              <a:t>No consensus on treatment of IC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84733" y="661975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ZA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 overview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643278" y="4409267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6543" y="30541"/>
            <a:ext cx="8435457" cy="6827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PATHOPHYSIOLOGY</a:t>
            </a:r>
          </a:p>
        </p:txBody>
      </p:sp>
      <p:sp>
        <p:nvSpPr>
          <p:cNvPr id="1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3307" y="3059724"/>
            <a:ext cx="4895556" cy="387494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22860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Implicated pathophysiologic mechanism is an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ischaemia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-reperfusion phenomenon.</a:t>
            </a:r>
          </a:p>
          <a:p>
            <a:pPr marL="228600"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Occlusive (rare) vs non-occlusive (type 1 vs type 2)</a:t>
            </a:r>
          </a:p>
          <a:p>
            <a:pPr marL="228600"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Distribution: </a:t>
            </a:r>
          </a:p>
          <a:p>
            <a:pPr marL="685800" lvl="1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colon (75%) with Splenic flexure (25%)</a:t>
            </a:r>
          </a:p>
          <a:p>
            <a:pPr marL="685800" lvl="1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Isolated right colon </a:t>
            </a:r>
            <a:r>
              <a:rPr lang="en-US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ischaemia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(10%)</a:t>
            </a:r>
          </a:p>
          <a:p>
            <a:pPr marL="0"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0E535-D5CB-D700-1801-5F0794F80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57" y="346065"/>
            <a:ext cx="7296443" cy="6120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6D5566-5625-AE94-67D1-C0D300147EA7}"/>
              </a:ext>
            </a:extLst>
          </p:cNvPr>
          <p:cNvSpPr txBox="1"/>
          <p:nvPr/>
        </p:nvSpPr>
        <p:spPr>
          <a:xfrm>
            <a:off x="5376673" y="6281701"/>
            <a:ext cx="6376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800" dirty="0"/>
              <a:t>Downloaded from http://journals.lww.com/ajg by BhDMf5ePHKav1zEoum1tQfN4a+kJLhEZgbsIHo4XMi0hCywCX1AWn</a:t>
            </a:r>
          </a:p>
          <a:p>
            <a:r>
              <a:rPr lang="en-ZA" sz="800" dirty="0" err="1"/>
              <a:t>YQp</a:t>
            </a:r>
            <a:r>
              <a:rPr lang="en-ZA" sz="800" dirty="0"/>
              <a:t>/IlQrHD3i3D0OdRyi7TvSFl4Cf3VC4/OAVpDDa8K2+Ya6H515kE= on 07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901" y="1"/>
            <a:ext cx="11959408" cy="65621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6;p22">
            <a:extLst>
              <a:ext uri="{FF2B5EF4-FFF2-40B4-BE49-F238E27FC236}">
                <a16:creationId xmlns:a16="http://schemas.microsoft.com/office/drawing/2014/main" id="{4E488ED5-F0D4-AD19-9DEB-0AAAF3EFDC4A}"/>
              </a:ext>
            </a:extLst>
          </p:cNvPr>
          <p:cNvSpPr/>
          <p:nvPr/>
        </p:nvSpPr>
        <p:spPr>
          <a:xfrm>
            <a:off x="-149901" y="6451600"/>
            <a:ext cx="6499460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" dirty="0" err="1"/>
              <a:t>Moszkowicz</a:t>
            </a:r>
            <a:r>
              <a:rPr lang="en-ZA" sz="800" dirty="0"/>
              <a:t> D, </a:t>
            </a:r>
            <a:r>
              <a:rPr lang="en-ZA" sz="800" dirty="0" err="1"/>
              <a:t>Mariani</a:t>
            </a:r>
            <a:r>
              <a:rPr lang="en-ZA" sz="800" dirty="0"/>
              <a:t> A, </a:t>
            </a:r>
            <a:r>
              <a:rPr lang="en-ZA" sz="800" dirty="0" err="1"/>
              <a:t>Trésallet</a:t>
            </a:r>
            <a:r>
              <a:rPr lang="en-ZA" sz="800" dirty="0"/>
              <a:t> C, </a:t>
            </a:r>
            <a:r>
              <a:rPr lang="en-ZA" sz="800" dirty="0" err="1"/>
              <a:t>Menegaux</a:t>
            </a:r>
            <a:r>
              <a:rPr lang="en-ZA" sz="800" dirty="0"/>
              <a:t> F. Ischemic colitis: The </a:t>
            </a:r>
            <a:r>
              <a:rPr lang="en-ZA" sz="800" dirty="0" err="1"/>
              <a:t>abcs</a:t>
            </a:r>
            <a:r>
              <a:rPr lang="en-ZA" sz="800" dirty="0"/>
              <a:t> of diagnosis and surgical management. J </a:t>
            </a:r>
            <a:r>
              <a:rPr lang="en-ZA" sz="800" dirty="0" err="1"/>
              <a:t>Visc</a:t>
            </a:r>
            <a:r>
              <a:rPr lang="en-ZA" sz="800" dirty="0"/>
              <a:t> Surg. 2013; 150(1):19-28.</a:t>
            </a:r>
            <a:endParaRPr lang="en-ZA" sz="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-18289" y="71142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144672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ZA" sz="5200" dirty="0"/>
              <a:t>DIAGNOSTIC APPROACH</a:t>
            </a:r>
            <a:endParaRPr dirty="0"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177671" y="1158240"/>
            <a:ext cx="9112633" cy="6217920"/>
            <a:chOff x="0" y="3463"/>
            <a:chExt cx="10475975" cy="5218036"/>
          </a:xfrm>
        </p:grpSpPr>
        <p:sp>
          <p:nvSpPr>
            <p:cNvPr id="126" name="Google Shape;126;p19"/>
            <p:cNvSpPr/>
            <p:nvPr/>
          </p:nvSpPr>
          <p:spPr>
            <a:xfrm>
              <a:off x="0" y="59060"/>
              <a:ext cx="10475975" cy="135402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0" y="63231"/>
              <a:ext cx="1563896" cy="134567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3999" r="-23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563896" y="3463"/>
              <a:ext cx="4714189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 txBox="1"/>
            <p:nvPr/>
          </p:nvSpPr>
          <p:spPr>
            <a:xfrm>
              <a:off x="1563896" y="3463"/>
              <a:ext cx="4714189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300" tIns="143300" rIns="143300" bIns="143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ZA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Clinical +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ZA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Laboratory tests</a:t>
              </a:r>
              <a:endParaRPr dirty="0"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278085" y="3463"/>
              <a:ext cx="4196361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4973980" y="74144"/>
              <a:ext cx="4217301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300" tIns="143300" rIns="143300" bIns="143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-Abdominal pain(87%)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-Rectal bleeding (84%) –left&gt;right colon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-Diarrhoea (56%)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-No specific or sensitive lab test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dirty="0"/>
                <a:t>-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Low HB, low serum albumin, and the presence of metabolic acidosis can be used to predict severity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0" y="1847731"/>
              <a:ext cx="10475975" cy="135402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0" y="1819592"/>
              <a:ext cx="1563896" cy="14102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3999" b="-3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1563896" y="1847731"/>
              <a:ext cx="4714189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1563896" y="1847731"/>
              <a:ext cx="4714189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300" tIns="143300" rIns="143300" bIns="143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ZA" sz="2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Radiological</a:t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6352211" y="1647667"/>
              <a:ext cx="4123764" cy="165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4956918" y="1677340"/>
              <a:ext cx="4123764" cy="1657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300" tIns="143300" rIns="143300" bIns="143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-CT abdomen 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-Target or double halo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-Severe – pneumatosis , portal air, pneumoperitoneum, free fluid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-Lacks specificity</a:t>
              </a:r>
              <a:endParaRPr dirty="0"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0" y="3793089"/>
              <a:ext cx="10475975" cy="135402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0" y="3730691"/>
              <a:ext cx="1563896" cy="14486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38998" r="-38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1563896" y="3778005"/>
              <a:ext cx="4714189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1563896" y="3778005"/>
              <a:ext cx="4714189" cy="13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300" tIns="143300" rIns="143300" bIns="143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ZA" sz="2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Endoscopic </a:t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6279614" y="3695462"/>
              <a:ext cx="4196361" cy="152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4705590" y="3653306"/>
              <a:ext cx="4196361" cy="152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300" tIns="143300" rIns="143300" bIns="143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-Most sensitive for diagnostic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-Topographic  location 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-Segmental erythema, oedema, haemorrhagic submucosal nodules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ZA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-Favier classification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25FC52-C113-42FF-52DB-432AC6B0B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123" y="1037942"/>
            <a:ext cx="3973010" cy="3559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86A657-E4DF-B11C-7AD4-7F9020F43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038" y="4590555"/>
            <a:ext cx="3197662" cy="3353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D3195-36F3-3E07-05DC-0A9AE84F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0" y="2670330"/>
            <a:ext cx="3571810" cy="1517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CLASSIFICATION OF IC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F7BDA-3873-7E6B-97BD-12A7C3B1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73" y="-60678"/>
            <a:ext cx="8438993" cy="6662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64FDB-4A7E-C28C-717C-5C010874F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86" y="6601969"/>
            <a:ext cx="548077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 sz="5400" dirty="0"/>
              <a:t>Medical management</a:t>
            </a:r>
            <a:endParaRPr dirty="0"/>
          </a:p>
        </p:txBody>
      </p:sp>
      <p:sp>
        <p:nvSpPr>
          <p:cNvPr id="150" name="Google Shape;150;p20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196948" y="2751641"/>
            <a:ext cx="5113229" cy="393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Stage</a:t>
            </a:r>
            <a:r>
              <a:rPr lang="en-ZA" sz="1400" dirty="0"/>
              <a:t> 1 or 2 IC and no evidence of systemic compromise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ZA" sz="1400" dirty="0"/>
              <a:t>Conservative management is an appropriate initial approach.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ZA" sz="1400" dirty="0"/>
              <a:t>Bowel rest is achieved through fasting, and in the presence of ileus a nasogastric tube placement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ZA" sz="1400" dirty="0"/>
              <a:t>Minimal robust evidence regarding antibiotic choice.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ZA" sz="1400" dirty="0"/>
              <a:t>Consensus suggests combining anaerobic cover with a third-generation cephalosporin or fluoroquinolone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ZA" sz="1400" dirty="0"/>
              <a:t>No evidence to support the use of amino salicylates, corticosteroids or immunomodulators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ZA" sz="1400" dirty="0"/>
              <a:t>Prophylactic low molecular weight heparin is generally recommended</a:t>
            </a:r>
            <a:endParaRPr dirty="0"/>
          </a:p>
        </p:txBody>
      </p:sp>
      <p:pic>
        <p:nvPicPr>
          <p:cNvPr id="152" name="Google Shape;152;p20" descr="Capsules and pills inside a glass bowl"/>
          <p:cNvPicPr preferRelativeResize="0"/>
          <p:nvPr/>
        </p:nvPicPr>
        <p:blipFill rotWithShape="1">
          <a:blip r:embed="rId3">
            <a:alphaModFix/>
          </a:blip>
          <a:srcRect r="24772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736</Words>
  <Application>Microsoft Office PowerPoint</Application>
  <PresentationFormat>Widescreen</PresentationFormat>
  <Paragraphs>88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Ischaemic colitis (IC): Diagnosis and management</vt:lpstr>
      <vt:lpstr>TABLE OF CONTENTS:</vt:lpstr>
      <vt:lpstr>INTRODUCTION</vt:lpstr>
      <vt:lpstr>Anatomy overview</vt:lpstr>
      <vt:lpstr>PATHOPHYSIOLOGY</vt:lpstr>
      <vt:lpstr>PowerPoint Presentation</vt:lpstr>
      <vt:lpstr>DIAGNOSTIC APPROACH</vt:lpstr>
      <vt:lpstr>CLASSIFICATION OF IC</vt:lpstr>
      <vt:lpstr>Medical management</vt:lpstr>
      <vt:lpstr>Surgical management</vt:lpstr>
      <vt:lpstr>PowerPoint Presentation</vt:lpstr>
      <vt:lpstr>Making the decision in IC:</vt:lpstr>
      <vt:lpstr>SUMMARY</vt:lpstr>
      <vt:lpstr>Conclusions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Ischaemic colitis (IC): Diagnosis and management</dc:title>
  <cp:lastModifiedBy>Mpho Maano Ramabulana</cp:lastModifiedBy>
  <cp:revision>6</cp:revision>
  <dcterms:modified xsi:type="dcterms:W3CDTF">2024-07-18T14:09:29Z</dcterms:modified>
</cp:coreProperties>
</file>